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1" r:id="rId1"/>
  </p:sldMasterIdLst>
  <p:notesMasterIdLst>
    <p:notesMasterId r:id="rId72"/>
  </p:notesMasterIdLst>
  <p:sldIdLst>
    <p:sldId id="256" r:id="rId2"/>
    <p:sldId id="257" r:id="rId3"/>
    <p:sldId id="317" r:id="rId4"/>
    <p:sldId id="289" r:id="rId5"/>
    <p:sldId id="294" r:id="rId6"/>
    <p:sldId id="297" r:id="rId7"/>
    <p:sldId id="299" r:id="rId8"/>
    <p:sldId id="346" r:id="rId9"/>
    <p:sldId id="347" r:id="rId10"/>
    <p:sldId id="345" r:id="rId11"/>
    <p:sldId id="303" r:id="rId12"/>
    <p:sldId id="304" r:id="rId13"/>
    <p:sldId id="305" r:id="rId14"/>
    <p:sldId id="306" r:id="rId15"/>
    <p:sldId id="307" r:id="rId16"/>
    <p:sldId id="308" r:id="rId17"/>
    <p:sldId id="309" r:id="rId18"/>
    <p:sldId id="310" r:id="rId19"/>
    <p:sldId id="311" r:id="rId20"/>
    <p:sldId id="312" r:id="rId21"/>
    <p:sldId id="318" r:id="rId22"/>
    <p:sldId id="320" r:id="rId23"/>
    <p:sldId id="362" r:id="rId24"/>
    <p:sldId id="322" r:id="rId25"/>
    <p:sldId id="319" r:id="rId26"/>
    <p:sldId id="324" r:id="rId27"/>
    <p:sldId id="331" r:id="rId28"/>
    <p:sldId id="326" r:id="rId29"/>
    <p:sldId id="332" r:id="rId30"/>
    <p:sldId id="328" r:id="rId31"/>
    <p:sldId id="329" r:id="rId32"/>
    <p:sldId id="333" r:id="rId33"/>
    <p:sldId id="343" r:id="rId34"/>
    <p:sldId id="354" r:id="rId35"/>
    <p:sldId id="355" r:id="rId36"/>
    <p:sldId id="356" r:id="rId37"/>
    <p:sldId id="357" r:id="rId38"/>
    <p:sldId id="338" r:id="rId39"/>
    <p:sldId id="358" r:id="rId40"/>
    <p:sldId id="359" r:id="rId41"/>
    <p:sldId id="373" r:id="rId42"/>
    <p:sldId id="339" r:id="rId43"/>
    <p:sldId id="360" r:id="rId44"/>
    <p:sldId id="361" r:id="rId45"/>
    <p:sldId id="330" r:id="rId46"/>
    <p:sldId id="348" r:id="rId47"/>
    <p:sldId id="349" r:id="rId48"/>
    <p:sldId id="350" r:id="rId49"/>
    <p:sldId id="351" r:id="rId50"/>
    <p:sldId id="352" r:id="rId51"/>
    <p:sldId id="374" r:id="rId52"/>
    <p:sldId id="375" r:id="rId53"/>
    <p:sldId id="376" r:id="rId54"/>
    <p:sldId id="377" r:id="rId55"/>
    <p:sldId id="378" r:id="rId56"/>
    <p:sldId id="379" r:id="rId57"/>
    <p:sldId id="380" r:id="rId58"/>
    <p:sldId id="382" r:id="rId59"/>
    <p:sldId id="381" r:id="rId60"/>
    <p:sldId id="364" r:id="rId61"/>
    <p:sldId id="363" r:id="rId62"/>
    <p:sldId id="365" r:id="rId63"/>
    <p:sldId id="369" r:id="rId64"/>
    <p:sldId id="370" r:id="rId65"/>
    <p:sldId id="371" r:id="rId66"/>
    <p:sldId id="372" r:id="rId67"/>
    <p:sldId id="386" r:id="rId68"/>
    <p:sldId id="387" r:id="rId69"/>
    <p:sldId id="388" r:id="rId70"/>
    <p:sldId id="383" r:id="rId71"/>
  </p:sldIdLst>
  <p:sldSz cx="9144000" cy="5143500" type="screen16x9"/>
  <p:notesSz cx="6858000" cy="9144000"/>
  <p:embeddedFontLst>
    <p:embeddedFont>
      <p:font typeface="源泉圓體 TTF Heavy" panose="02020500000000000000" charset="-120"/>
      <p:bold r:id="rId73"/>
    </p:embeddedFont>
    <p:embeddedFont>
      <p:font typeface="Fira Sans Extra Condensed" panose="020B0503050000020004" pitchFamily="34" charset="0"/>
      <p:regular r:id="rId74"/>
      <p:bold r:id="rId75"/>
      <p:italic r:id="rId76"/>
      <p:boldItalic r:id="rId77"/>
    </p:embeddedFont>
    <p:embeddedFont>
      <p:font typeface="Fira Sans Extra Condensed Medium" panose="02020500000000000000" charset="0"/>
      <p:regular r:id="rId78"/>
      <p:bold r:id="rId79"/>
      <p:italic r:id="rId80"/>
      <p:boldItalic r:id="rId81"/>
    </p:embeddedFont>
    <p:embeddedFont>
      <p:font typeface="Fira Sans Extra Condensed SemiBold" panose="02020500000000000000" charset="0"/>
      <p:regular r:id="rId82"/>
      <p:bold r:id="rId83"/>
      <p:italic r:id="rId84"/>
      <p:boldItalic r:id="rId85"/>
    </p:embeddedFont>
    <p:embeddedFont>
      <p:font typeface="Roboto" panose="02000000000000000000" pitchFamily="2" charset="0"/>
      <p:regular r:id="rId86"/>
      <p:bold r:id="rId87"/>
      <p:italic r:id="rId88"/>
      <p:boldItalic r:id="rId89"/>
    </p:embeddedFont>
    <p:embeddedFont>
      <p:font typeface="源泉圓體 R" panose="020B0500000000000000" pitchFamily="34" charset="-120"/>
      <p:regular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8" pos="5012" userDrawn="1">
          <p15:clr>
            <a:srgbClr val="9AA0A6"/>
          </p15:clr>
        </p15:guide>
        <p15:guide id="17" pos="725" userDrawn="1">
          <p15:clr>
            <a:srgbClr val="9AA0A6"/>
          </p15:clr>
        </p15:guide>
        <p15:guide id="18" orient="horz" pos="241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6C6A"/>
    <a:srgbClr val="F19B61"/>
    <a:srgbClr val="F4B183"/>
    <a:srgbClr val="FDC3B2"/>
    <a:srgbClr val="E6E6E6"/>
    <a:srgbClr val="3451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1C5649E-B6DF-48DD-B737-5314E243A1CC}">
  <a:tblStyle styleId="{81C5649E-B6DF-48DD-B737-5314E243A1C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10" autoAdjust="0"/>
    <p:restoredTop sz="94954" autoAdjust="0"/>
  </p:normalViewPr>
  <p:slideViewPr>
    <p:cSldViewPr snapToGrid="0">
      <p:cViewPr varScale="1">
        <p:scale>
          <a:sx n="103" d="100"/>
          <a:sy n="103" d="100"/>
        </p:scale>
        <p:origin x="758" y="72"/>
      </p:cViewPr>
      <p:guideLst>
        <p:guide pos="5012"/>
        <p:guide pos="725"/>
        <p:guide orient="horz" pos="2414"/>
      </p:guideLst>
    </p:cSldViewPr>
  </p:slideViewPr>
  <p:notesTextViewPr>
    <p:cViewPr>
      <p:scale>
        <a:sx n="100" d="100"/>
        <a:sy n="100" d="100"/>
      </p:scale>
      <p:origin x="0" y="-413"/>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font" Target="fonts/font4.fntdata"/><Relationship Id="rId84" Type="http://schemas.openxmlformats.org/officeDocument/2006/relationships/font" Target="fonts/font12.fntdata"/><Relationship Id="rId89" Type="http://schemas.openxmlformats.org/officeDocument/2006/relationships/font" Target="fonts/font17.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font" Target="fonts/font2.fntdata"/><Relationship Id="rId79" Type="http://schemas.openxmlformats.org/officeDocument/2006/relationships/font" Target="fonts/font7.fntdata"/><Relationship Id="rId87" Type="http://schemas.openxmlformats.org/officeDocument/2006/relationships/font" Target="fonts/font15.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font" Target="fonts/font10.fntdata"/><Relationship Id="rId90" Type="http://schemas.openxmlformats.org/officeDocument/2006/relationships/font" Target="fonts/font1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5.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80" Type="http://schemas.openxmlformats.org/officeDocument/2006/relationships/font" Target="fonts/font8.fntdata"/><Relationship Id="rId85" Type="http://schemas.openxmlformats.org/officeDocument/2006/relationships/font" Target="fonts/font13.fntdata"/><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font" Target="fonts/font3.fntdata"/><Relationship Id="rId83" Type="http://schemas.openxmlformats.org/officeDocument/2006/relationships/font" Target="fonts/font11.fntdata"/><Relationship Id="rId88" Type="http://schemas.openxmlformats.org/officeDocument/2006/relationships/font" Target="fonts/font16.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1.fntdata"/><Relationship Id="rId78" Type="http://schemas.openxmlformats.org/officeDocument/2006/relationships/font" Target="fonts/font6.fntdata"/><Relationship Id="rId81" Type="http://schemas.openxmlformats.org/officeDocument/2006/relationships/font" Target="fonts/font9.fntdata"/><Relationship Id="rId86" Type="http://schemas.openxmlformats.org/officeDocument/2006/relationships/font" Target="fonts/font14.fntdata"/><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8fe17150e2_0_6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8fe17150e2_0_6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大家好，我們是第</a:t>
            </a:r>
            <a:r>
              <a:rPr lang="en-US" altLang="zh-TW" sz="1800" b="0" i="0" u="none" strike="noStrike" dirty="0">
                <a:solidFill>
                  <a:srgbClr val="000000"/>
                </a:solidFill>
                <a:effectLst/>
                <a:latin typeface="Arial" panose="020B0604020202020204" pitchFamily="34" charset="0"/>
              </a:rPr>
              <a:t>5</a:t>
            </a:r>
            <a:r>
              <a:rPr lang="zh-TW" altLang="en-US" sz="1800" b="0" i="0" u="none" strike="noStrike" dirty="0">
                <a:solidFill>
                  <a:srgbClr val="000000"/>
                </a:solidFill>
                <a:effectLst/>
                <a:latin typeface="Arial" panose="020B0604020202020204" pitchFamily="34" charset="0"/>
              </a:rPr>
              <a:t>組，組員有</a:t>
            </a:r>
            <a:r>
              <a:rPr lang="en-US" altLang="zh-TW" sz="1800" b="0" i="0" u="none" strike="noStrike" dirty="0">
                <a:solidFill>
                  <a:srgbClr val="000000"/>
                </a:solidFill>
                <a:effectLst/>
                <a:latin typeface="Arial" panose="020B0604020202020204" pitchFamily="34" charset="0"/>
              </a:rPr>
              <a:t>…</a:t>
            </a:r>
          </a:p>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透過這次的期中報告，想帶著大家去探討</a:t>
            </a:r>
            <a:r>
              <a:rPr lang="en-US" altLang="zh-TW" sz="1800" b="0" i="0" u="none" strike="noStrike" dirty="0">
                <a:solidFill>
                  <a:srgbClr val="000000"/>
                </a:solidFill>
                <a:effectLst/>
                <a:latin typeface="Arial" panose="020B0604020202020204" pitchFamily="34" charset="0"/>
              </a:rPr>
              <a:t>:</a:t>
            </a:r>
            <a:r>
              <a:rPr lang="zh-TW" altLang="en-US" sz="1800" b="0" i="0" u="none" strike="noStrike" dirty="0">
                <a:solidFill>
                  <a:srgbClr val="000000"/>
                </a:solidFill>
                <a:effectLst/>
                <a:latin typeface="Arial" panose="020B0604020202020204" pitchFamily="34" charset="0"/>
              </a:rPr>
              <a:t>當我們碰到二元不平衡資料時，應該要怎麼樣去分析以及處理</a:t>
            </a:r>
            <a:endParaRPr lang="zh-TW" altLang="en-US" b="0" dirty="0">
              <a:effectLst/>
            </a:endParaRPr>
          </a:p>
          <a:p>
            <a:pPr marL="158750" indent="0">
              <a:buNone/>
            </a:pPr>
            <a:br>
              <a:rPr lang="zh-TW" altLang="en-US" dirty="0"/>
            </a:b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0"/>
        <p:cNvGrpSpPr/>
        <p:nvPr/>
      </p:nvGrpSpPr>
      <p:grpSpPr>
        <a:xfrm>
          <a:off x="0" y="0"/>
          <a:ext cx="0" cy="0"/>
          <a:chOff x="0" y="0"/>
          <a:chExt cx="0" cy="0"/>
        </a:xfrm>
      </p:grpSpPr>
      <p:sp>
        <p:nvSpPr>
          <p:cNvPr id="2561" name="Google Shape;2561;gc44fb4f002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2" name="Google Shape;2562;gc44fb4f002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zh-TW" altLang="en-US" sz="1800" b="0" i="0" u="none" strike="noStrike" dirty="0">
                <a:solidFill>
                  <a:srgbClr val="222222"/>
                </a:solidFill>
                <a:effectLst/>
                <a:latin typeface="Arial" panose="020B0604020202020204" pitchFamily="34" charset="0"/>
              </a:rPr>
              <a:t>在前處理的部分，可以看到有將近 </a:t>
            </a:r>
            <a:r>
              <a:rPr lang="en-US" altLang="zh-TW" sz="1800" b="0" i="0" u="none" strike="noStrike" dirty="0">
                <a:solidFill>
                  <a:srgbClr val="222222"/>
                </a:solidFill>
                <a:effectLst/>
                <a:latin typeface="Arial" panose="020B0604020202020204" pitchFamily="34" charset="0"/>
              </a:rPr>
              <a:t>81% </a:t>
            </a:r>
            <a:r>
              <a:rPr lang="zh-TW" altLang="en-US" sz="1800" b="0" i="0" u="none" strike="noStrike" dirty="0">
                <a:solidFill>
                  <a:srgbClr val="222222"/>
                </a:solidFill>
                <a:effectLst/>
                <a:latin typeface="Arial" panose="020B0604020202020204" pitchFamily="34" charset="0"/>
              </a:rPr>
              <a:t>的人罹患</a:t>
            </a:r>
            <a:r>
              <a:rPr lang="en-US" altLang="zh-TW" sz="1800" b="0" i="0" u="none" strike="noStrike" dirty="0">
                <a:solidFill>
                  <a:srgbClr val="222222"/>
                </a:solidFill>
                <a:effectLst/>
                <a:latin typeface="Arial" panose="020B0604020202020204" pitchFamily="34" charset="0"/>
              </a:rPr>
              <a:t>COVID-19</a:t>
            </a:r>
            <a:r>
              <a:rPr lang="zh-TW" altLang="en-US" sz="1800" b="0" i="0" u="none" strike="noStrike" dirty="0">
                <a:solidFill>
                  <a:srgbClr val="222222"/>
                </a:solidFill>
                <a:effectLst/>
                <a:latin typeface="Arial" panose="020B0604020202020204" pitchFamily="34" charset="0"/>
              </a:rPr>
              <a:t>，屬於</a:t>
            </a:r>
            <a:r>
              <a:rPr lang="en-US" altLang="zh-TW" sz="1800" b="0" i="0" u="none" strike="noStrike" dirty="0">
                <a:solidFill>
                  <a:srgbClr val="222222"/>
                </a:solidFill>
                <a:effectLst/>
                <a:latin typeface="Arial" panose="020B0604020202020204" pitchFamily="34" charset="0"/>
              </a:rPr>
              <a:t>Yes</a:t>
            </a:r>
            <a:r>
              <a:rPr lang="zh-TW" altLang="en-US" sz="1800" b="0" i="0" u="none" strike="noStrike" dirty="0">
                <a:solidFill>
                  <a:srgbClr val="222222"/>
                </a:solidFill>
                <a:effectLst/>
                <a:latin typeface="Arial" panose="020B0604020202020204" pitchFamily="34" charset="0"/>
              </a:rPr>
              <a:t>的類別，</a:t>
            </a:r>
            <a:r>
              <a:rPr lang="en-US" altLang="zh-TW" sz="1800" b="0" i="0" u="none" strike="noStrike" dirty="0">
                <a:solidFill>
                  <a:srgbClr val="222222"/>
                </a:solidFill>
                <a:effectLst/>
                <a:latin typeface="Arial" panose="020B0604020202020204" pitchFamily="34" charset="0"/>
              </a:rPr>
              <a:t>19% </a:t>
            </a:r>
            <a:r>
              <a:rPr lang="zh-TW" altLang="en-US" sz="1800" b="0" i="0" u="none" strike="noStrike" dirty="0">
                <a:solidFill>
                  <a:srgbClr val="222222"/>
                </a:solidFill>
                <a:effectLst/>
                <a:latin typeface="Arial" panose="020B0604020202020204" pitchFamily="34" charset="0"/>
              </a:rPr>
              <a:t>屬於</a:t>
            </a:r>
            <a:r>
              <a:rPr lang="en-US" altLang="zh-TW" sz="1800" b="0" i="0" u="none" strike="noStrike" dirty="0">
                <a:solidFill>
                  <a:srgbClr val="222222"/>
                </a:solidFill>
                <a:effectLst/>
                <a:latin typeface="Arial" panose="020B0604020202020204" pitchFamily="34" charset="0"/>
              </a:rPr>
              <a:t>No</a:t>
            </a:r>
            <a:r>
              <a:rPr lang="zh-TW" altLang="en-US" sz="1800" b="0" i="0" u="none" strike="noStrike" dirty="0">
                <a:solidFill>
                  <a:srgbClr val="222222"/>
                </a:solidFill>
                <a:effectLst/>
                <a:latin typeface="Arial" panose="020B0604020202020204" pitchFamily="34" charset="0"/>
              </a:rPr>
              <a:t>。</a:t>
            </a:r>
            <a:endParaRPr lang="en-US" altLang="zh-TW" b="0" dirty="0">
              <a:effectLst/>
            </a:endParaRPr>
          </a:p>
          <a:p>
            <a:pPr marL="158750" indent="0">
              <a:buNone/>
            </a:pPr>
            <a:r>
              <a:rPr lang="zh-TW" altLang="en-US" sz="1800" b="0" i="0" u="none" strike="noStrike" dirty="0">
                <a:solidFill>
                  <a:srgbClr val="222222"/>
                </a:solidFill>
                <a:effectLst/>
                <a:latin typeface="Arial" panose="020B0604020202020204" pitchFamily="34" charset="0"/>
              </a:rPr>
              <a:t>研究人員從中發現</a:t>
            </a:r>
            <a:r>
              <a:rPr lang="en-US" altLang="zh-TW" sz="1800" b="0" i="0" u="none" strike="noStrike" dirty="0">
                <a:solidFill>
                  <a:srgbClr val="222222"/>
                </a:solidFill>
                <a:effectLst/>
                <a:latin typeface="Arial" panose="020B0604020202020204" pitchFamily="34" charset="0"/>
              </a:rPr>
              <a:t>Yes</a:t>
            </a:r>
            <a:r>
              <a:rPr lang="zh-TW" altLang="en-US" sz="1800" b="0" i="0" u="none" strike="noStrike" dirty="0">
                <a:solidFill>
                  <a:srgbClr val="222222"/>
                </a:solidFill>
                <a:effectLst/>
                <a:latin typeface="Arial" panose="020B0604020202020204" pitchFamily="34" charset="0"/>
              </a:rPr>
              <a:t>和</a:t>
            </a:r>
            <a:r>
              <a:rPr lang="en-US" altLang="zh-TW" sz="1800" b="0" i="0" u="none" strike="noStrike" dirty="0">
                <a:solidFill>
                  <a:srgbClr val="222222"/>
                </a:solidFill>
                <a:effectLst/>
                <a:latin typeface="Arial" panose="020B0604020202020204" pitchFamily="34" charset="0"/>
              </a:rPr>
              <a:t>No</a:t>
            </a:r>
            <a:r>
              <a:rPr lang="zh-TW" altLang="en-US" sz="1800" b="0" i="0" u="none" strike="noStrike" dirty="0">
                <a:solidFill>
                  <a:srgbClr val="222222"/>
                </a:solidFill>
                <a:effectLst/>
                <a:latin typeface="Arial" panose="020B0604020202020204" pitchFamily="34" charset="0"/>
              </a:rPr>
              <a:t>的資料比例大於</a:t>
            </a:r>
            <a:r>
              <a:rPr lang="en-US" altLang="zh-TW" sz="1800" b="0" i="0" u="none" strike="noStrike" dirty="0">
                <a:solidFill>
                  <a:srgbClr val="222222"/>
                </a:solidFill>
                <a:effectLst/>
                <a:latin typeface="Arial" panose="020B0604020202020204" pitchFamily="34" charset="0"/>
              </a:rPr>
              <a:t>4:1</a:t>
            </a:r>
            <a:r>
              <a:rPr lang="zh-TW" altLang="en-US" sz="1800" b="0" i="0" u="none" strike="noStrike" dirty="0">
                <a:solidFill>
                  <a:srgbClr val="222222"/>
                </a:solidFill>
                <a:effectLst/>
                <a:latin typeface="Arial" panose="020B0604020202020204" pitchFamily="34" charset="0"/>
              </a:rPr>
              <a:t>，因此判定有資料不平衡的問題，所以結合</a:t>
            </a:r>
            <a:r>
              <a:rPr lang="en-US" altLang="zh-TW" sz="1800" b="0" i="0" u="none" strike="noStrike" dirty="0">
                <a:solidFill>
                  <a:srgbClr val="222222"/>
                </a:solidFill>
                <a:effectLst/>
                <a:latin typeface="Arial" panose="020B0604020202020204" pitchFamily="34" charset="0"/>
              </a:rPr>
              <a:t>SMOTE + Spread Subsample</a:t>
            </a:r>
            <a:r>
              <a:rPr lang="zh-TW" altLang="en-US" sz="1800" b="0" i="0" u="none" strike="noStrike" dirty="0">
                <a:solidFill>
                  <a:srgbClr val="222222"/>
                </a:solidFill>
                <a:effectLst/>
                <a:latin typeface="Arial" panose="020B0604020202020204" pitchFamily="34" charset="0"/>
              </a:rPr>
              <a:t>進行資料的前處理</a:t>
            </a:r>
            <a:endParaRPr lang="en-US" altLang="zh-TW" sz="1800" b="0" i="0" u="none" strike="noStrike" dirty="0">
              <a:solidFill>
                <a:srgbClr val="222222"/>
              </a:solidFill>
              <a:effectLst/>
              <a:latin typeface="Arial" panose="020B0604020202020204" pitchFamily="34" charset="0"/>
            </a:endParaRPr>
          </a:p>
        </p:txBody>
      </p:sp>
    </p:spTree>
    <p:extLst>
      <p:ext uri="{BB962C8B-B14F-4D97-AF65-F5344CB8AC3E}">
        <p14:creationId xmlns:p14="http://schemas.microsoft.com/office/powerpoint/2010/main" val="29094681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也就是說透過</a:t>
            </a:r>
            <a:r>
              <a:rPr lang="en-US" altLang="zh-TW" dirty="0"/>
              <a:t>SMOTE</a:t>
            </a:r>
            <a:r>
              <a:rPr lang="zh-TW" altLang="en-US" dirty="0"/>
              <a:t>，針對少類別生成合成樣本，可以看到</a:t>
            </a:r>
            <a:r>
              <a:rPr lang="en-US" altLang="zh-TW" dirty="0"/>
              <a:t>No class </a:t>
            </a:r>
            <a:r>
              <a:rPr lang="zh-TW" altLang="en-US" dirty="0"/>
              <a:t>的資料數量從</a:t>
            </a:r>
            <a:r>
              <a:rPr lang="en-US" altLang="zh-TW" dirty="0"/>
              <a:t>1051</a:t>
            </a:r>
            <a:r>
              <a:rPr lang="zh-TW" altLang="en-US" dirty="0"/>
              <a:t>提升至</a:t>
            </a:r>
            <a:r>
              <a:rPr lang="en-US" altLang="zh-TW" dirty="0"/>
              <a:t>2102</a:t>
            </a:r>
          </a:p>
          <a:p>
            <a:pPr marL="158750" indent="0">
              <a:buNone/>
            </a:pPr>
            <a:r>
              <a:rPr lang="zh-TW" altLang="en-US" dirty="0"/>
              <a:t>接著再進行</a:t>
            </a:r>
            <a:r>
              <a:rPr lang="en-US" altLang="zh-TW" dirty="0"/>
              <a:t>Spread Subsample</a:t>
            </a:r>
            <a:r>
              <a:rPr lang="zh-TW" altLang="en-US" dirty="0"/>
              <a:t>，針對多類別進行</a:t>
            </a:r>
            <a:r>
              <a:rPr lang="en-US" altLang="zh-TW" dirty="0" err="1"/>
              <a:t>Undersampling</a:t>
            </a:r>
            <a:r>
              <a:rPr lang="zh-TW" altLang="en-US" dirty="0"/>
              <a:t>後，將</a:t>
            </a:r>
            <a:r>
              <a:rPr lang="en-US" altLang="zh-TW" dirty="0"/>
              <a:t>4383</a:t>
            </a:r>
            <a:r>
              <a:rPr lang="zh-TW" altLang="en-US" dirty="0"/>
              <a:t>個</a:t>
            </a:r>
            <a:r>
              <a:rPr lang="en-US" altLang="zh-TW" dirty="0"/>
              <a:t>Yes class </a:t>
            </a:r>
            <a:r>
              <a:rPr lang="zh-TW" altLang="en-US" dirty="0"/>
              <a:t>的資料減少至 </a:t>
            </a:r>
            <a:r>
              <a:rPr lang="en-US" altLang="zh-TW" dirty="0"/>
              <a:t>2102</a:t>
            </a:r>
            <a:r>
              <a:rPr lang="zh-TW" altLang="en-US" dirty="0"/>
              <a:t>個</a:t>
            </a:r>
            <a:endParaRPr lang="en-US" altLang="zh-TW" dirty="0"/>
          </a:p>
          <a:p>
            <a:pPr marL="158750" indent="0">
              <a:buNone/>
            </a:pPr>
            <a:r>
              <a:rPr lang="zh-TW" altLang="en-US" dirty="0"/>
              <a:t>最後可以看到</a:t>
            </a:r>
            <a:r>
              <a:rPr lang="en-US" altLang="zh-TW" dirty="0"/>
              <a:t>Yes</a:t>
            </a:r>
            <a:r>
              <a:rPr lang="zh-TW" altLang="en-US" dirty="0"/>
              <a:t>和</a:t>
            </a:r>
            <a:r>
              <a:rPr lang="en-US" altLang="zh-TW" dirty="0"/>
              <a:t>No</a:t>
            </a:r>
            <a:r>
              <a:rPr lang="zh-TW" altLang="en-US" dirty="0"/>
              <a:t>的數量一致，都是</a:t>
            </a:r>
            <a:r>
              <a:rPr lang="en-US" altLang="zh-TW" dirty="0"/>
              <a:t>2102</a:t>
            </a:r>
          </a:p>
          <a:p>
            <a:pPr marL="158750" indent="0">
              <a:buNone/>
            </a:pPr>
            <a:endParaRPr lang="zh-TW" altLang="en-US" dirty="0"/>
          </a:p>
        </p:txBody>
      </p:sp>
    </p:spTree>
    <p:extLst>
      <p:ext uri="{BB962C8B-B14F-4D97-AF65-F5344CB8AC3E}">
        <p14:creationId xmlns:p14="http://schemas.microsoft.com/office/powerpoint/2010/main" val="6649446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這份研究總共使用 </a:t>
            </a:r>
            <a:r>
              <a:rPr lang="en-US" altLang="zh-TW" dirty="0"/>
              <a:t>5 </a:t>
            </a:r>
            <a:r>
              <a:rPr lang="zh-TW" altLang="en-US" dirty="0"/>
              <a:t>個演算法，分別為</a:t>
            </a:r>
            <a:r>
              <a:rPr lang="en-US" altLang="zh-TW" dirty="0"/>
              <a:t>J48 DT</a:t>
            </a:r>
            <a:r>
              <a:rPr lang="zh-TW" altLang="en-US" dirty="0"/>
              <a:t>、</a:t>
            </a:r>
            <a:r>
              <a:rPr lang="en-US" altLang="zh-TW" dirty="0"/>
              <a:t>RF</a:t>
            </a:r>
            <a:r>
              <a:rPr lang="zh-TW" altLang="en-US" dirty="0"/>
              <a:t>、</a:t>
            </a:r>
            <a:r>
              <a:rPr lang="en-US" altLang="zh-TW" dirty="0"/>
              <a:t>SVM</a:t>
            </a:r>
            <a:r>
              <a:rPr lang="zh-TW" altLang="en-US" dirty="0"/>
              <a:t>、</a:t>
            </a:r>
            <a:r>
              <a:rPr lang="en-US" altLang="zh-TW" dirty="0"/>
              <a:t>k-NN </a:t>
            </a:r>
            <a:r>
              <a:rPr lang="zh-TW" altLang="en-US" dirty="0"/>
              <a:t>和 </a:t>
            </a:r>
            <a:r>
              <a:rPr lang="en-US" altLang="zh-TW" dirty="0"/>
              <a:t>NB</a:t>
            </a:r>
            <a:r>
              <a:rPr lang="zh-TW" altLang="en-US" dirty="0"/>
              <a:t>。每個實驗都以 </a:t>
            </a:r>
            <a:r>
              <a:rPr lang="en-US" altLang="zh-TW" dirty="0"/>
              <a:t>10 </a:t>
            </a:r>
            <a:r>
              <a:rPr lang="zh-TW" altLang="en-US" dirty="0"/>
              <a:t>折交叉驗證進行模型性能的評估。</a:t>
            </a:r>
          </a:p>
          <a:p>
            <a:pPr marL="158750" indent="0">
              <a:buNone/>
            </a:pPr>
            <a:r>
              <a:rPr lang="zh-TW" altLang="en-US" dirty="0"/>
              <a:t>另外，為了確定每種演算法的最佳組合，針對不同演算法，進行了多次參數優化的調整跟訓練。</a:t>
            </a:r>
          </a:p>
          <a:p>
            <a:pPr marL="158750" indent="0">
              <a:buNone/>
            </a:pPr>
            <a:endParaRPr lang="zh-TW" altLang="en-US" dirty="0"/>
          </a:p>
        </p:txBody>
      </p:sp>
    </p:spTree>
    <p:extLst>
      <p:ext uri="{BB962C8B-B14F-4D97-AF65-F5344CB8AC3E}">
        <p14:creationId xmlns:p14="http://schemas.microsoft.com/office/powerpoint/2010/main" val="28337858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sz="1800" b="0" i="0" u="none" strike="noStrike" dirty="0">
                <a:solidFill>
                  <a:srgbClr val="222222"/>
                </a:solidFill>
                <a:effectLst/>
                <a:latin typeface="Arial" panose="020B0604020202020204" pitchFamily="34" charset="0"/>
              </a:rPr>
              <a:t>在 </a:t>
            </a:r>
            <a:r>
              <a:rPr lang="en-US" altLang="zh-TW" sz="1800" b="0" i="0" u="none" strike="noStrike" dirty="0">
                <a:solidFill>
                  <a:srgbClr val="222222"/>
                </a:solidFill>
                <a:effectLst/>
                <a:latin typeface="Arial" panose="020B0604020202020204" pitchFamily="34" charset="0"/>
              </a:rPr>
              <a:t>J48 DT </a:t>
            </a:r>
            <a:r>
              <a:rPr lang="zh-TW" altLang="en-US" sz="1800" b="0" i="0" u="none" strike="noStrike" dirty="0">
                <a:solidFill>
                  <a:srgbClr val="222222"/>
                </a:solidFill>
                <a:effectLst/>
                <a:latin typeface="Arial" panose="020B0604020202020204" pitchFamily="34" charset="0"/>
              </a:rPr>
              <a:t>的部分，總共做了六次的</a:t>
            </a:r>
            <a:r>
              <a:rPr lang="en-US" altLang="zh-TW" sz="1800" b="0" i="0" u="none" strike="noStrike" dirty="0">
                <a:solidFill>
                  <a:srgbClr val="222222"/>
                </a:solidFill>
                <a:effectLst/>
                <a:latin typeface="Arial" panose="020B0604020202020204" pitchFamily="34" charset="0"/>
              </a:rPr>
              <a:t>training</a:t>
            </a:r>
            <a:r>
              <a:rPr lang="zh-TW" altLang="en-US" sz="1800" b="0" i="0" u="none" strike="noStrike" dirty="0">
                <a:solidFill>
                  <a:srgbClr val="222222"/>
                </a:solidFill>
                <a:effectLst/>
                <a:latin typeface="Arial" panose="020B0604020202020204" pitchFamily="34" charset="0"/>
              </a:rPr>
              <a:t>。</a:t>
            </a:r>
            <a:r>
              <a:rPr lang="zh-TW" altLang="en-US" sz="1800" b="1" i="0" u="none" strike="noStrike" dirty="0">
                <a:solidFill>
                  <a:srgbClr val="222222"/>
                </a:solidFill>
                <a:effectLst/>
                <a:latin typeface="Arial" panose="020B0604020202020204" pitchFamily="34" charset="0"/>
              </a:rPr>
              <a:t>預設最小葉節點數為</a:t>
            </a:r>
            <a:r>
              <a:rPr lang="en-US" altLang="zh-TW" sz="1800" b="1" i="0" u="none" strike="noStrike" dirty="0">
                <a:solidFill>
                  <a:srgbClr val="222222"/>
                </a:solidFill>
                <a:effectLst/>
                <a:latin typeface="Arial" panose="020B0604020202020204" pitchFamily="34" charset="0"/>
              </a:rPr>
              <a:t>2</a:t>
            </a:r>
            <a:r>
              <a:rPr lang="zh-TW" altLang="en-US" sz="1800" b="0" i="0" u="none" strike="noStrike" dirty="0">
                <a:solidFill>
                  <a:srgbClr val="222222"/>
                </a:solidFill>
                <a:effectLst/>
                <a:latin typeface="Arial" panose="020B0604020202020204" pitchFamily="34" charset="0"/>
              </a:rPr>
              <a:t>，同時調整比較 </a:t>
            </a:r>
            <a:r>
              <a:rPr lang="en-US" altLang="zh-TW" sz="1800" b="0" i="0" u="none" strike="noStrike" dirty="0">
                <a:solidFill>
                  <a:srgbClr val="222222"/>
                </a:solidFill>
                <a:effectLst/>
                <a:latin typeface="Arial" panose="020B0604020202020204" pitchFamily="34" charset="0"/>
              </a:rPr>
              <a:t>Confidence Factor </a:t>
            </a:r>
            <a:r>
              <a:rPr lang="zh-TW" altLang="en-US" sz="1800" b="0" i="0" u="none" strike="noStrike" dirty="0">
                <a:solidFill>
                  <a:srgbClr val="222222"/>
                </a:solidFill>
                <a:effectLst/>
                <a:latin typeface="Arial" panose="020B0604020202020204" pitchFamily="34" charset="0"/>
              </a:rPr>
              <a:t>和 </a:t>
            </a:r>
            <a:r>
              <a:rPr lang="en-US" altLang="zh-TW" sz="1800" b="0" i="0" u="none" strike="noStrike" dirty="0">
                <a:solidFill>
                  <a:srgbClr val="222222"/>
                </a:solidFill>
                <a:effectLst/>
                <a:latin typeface="Arial" panose="020B0604020202020204" pitchFamily="34" charset="0"/>
              </a:rPr>
              <a:t>Unpruned </a:t>
            </a:r>
            <a:r>
              <a:rPr lang="zh-TW" altLang="en-US" sz="1800" b="0" i="0" u="none" strike="noStrike" dirty="0">
                <a:solidFill>
                  <a:srgbClr val="222222"/>
                </a:solidFill>
                <a:effectLst/>
                <a:latin typeface="Arial" panose="020B0604020202020204" pitchFamily="34" charset="0"/>
              </a:rPr>
              <a:t>這兩個參數</a:t>
            </a:r>
            <a:endParaRPr lang="en-US" altLang="zh-TW" sz="1800" b="0" i="0" u="none" strike="noStrike" dirty="0">
              <a:solidFill>
                <a:srgbClr val="222222"/>
              </a:solidFill>
              <a:effectLst/>
              <a:latin typeface="Arial" panose="020B0604020202020204" pitchFamily="34" charset="0"/>
            </a:endParaRPr>
          </a:p>
          <a:p>
            <a:pPr marL="158750" indent="0" rtl="0">
              <a:spcBef>
                <a:spcPts val="0"/>
              </a:spcBef>
              <a:spcAft>
                <a:spcPts val="0"/>
              </a:spcAft>
              <a:buNone/>
            </a:pPr>
            <a:endParaRPr lang="en-US" altLang="zh-TW" sz="1800" b="0" i="0" u="none" strike="noStrike" dirty="0">
              <a:solidFill>
                <a:srgbClr val="222222"/>
              </a:solidFill>
              <a:effectLst/>
              <a:latin typeface="Arial" panose="020B0604020202020204" pitchFamily="34" charset="0"/>
            </a:endParaRPr>
          </a:p>
          <a:p>
            <a:pPr marL="158750" indent="0" rtl="0">
              <a:spcBef>
                <a:spcPts val="0"/>
              </a:spcBef>
              <a:spcAft>
                <a:spcPts val="0"/>
              </a:spcAft>
              <a:buNone/>
            </a:pPr>
            <a:r>
              <a:rPr lang="en-US" altLang="zh-TW" sz="1800" b="1" i="0" u="none" strike="noStrike" dirty="0">
                <a:solidFill>
                  <a:srgbClr val="222222"/>
                </a:solidFill>
                <a:effectLst/>
                <a:latin typeface="Arial" panose="020B0604020202020204" pitchFamily="34" charset="0"/>
              </a:rPr>
              <a:t>Unpruned </a:t>
            </a:r>
            <a:r>
              <a:rPr lang="zh-TW" altLang="en-US" sz="1800" b="1" i="0" u="none" strike="noStrike" dirty="0">
                <a:solidFill>
                  <a:srgbClr val="222222"/>
                </a:solidFill>
                <a:effectLst/>
                <a:latin typeface="Arial" panose="020B0604020202020204" pitchFamily="34" charset="0"/>
              </a:rPr>
              <a:t>指的是「是否透過</a:t>
            </a:r>
            <a:r>
              <a:rPr lang="en-US" altLang="zh-TW" sz="1800" b="1" i="0" u="none" strike="noStrike" dirty="0">
                <a:solidFill>
                  <a:srgbClr val="222222"/>
                </a:solidFill>
                <a:effectLst/>
                <a:latin typeface="Arial" panose="020B0604020202020204" pitchFamily="34" charset="0"/>
              </a:rPr>
              <a:t>『</a:t>
            </a:r>
            <a:r>
              <a:rPr lang="zh-TW" altLang="en-US" sz="1800" b="1" i="0" u="none" strike="noStrike" dirty="0">
                <a:solidFill>
                  <a:srgbClr val="222222"/>
                </a:solidFill>
                <a:effectLst/>
                <a:latin typeface="Arial" panose="020B0604020202020204" pitchFamily="34" charset="0"/>
              </a:rPr>
              <a:t>剪枝」方式簡化</a:t>
            </a:r>
            <a:r>
              <a:rPr lang="en-US" altLang="zh-TW" sz="1800" b="1" i="0" u="none" strike="noStrike" dirty="0">
                <a:solidFill>
                  <a:srgbClr val="222222"/>
                </a:solidFill>
                <a:effectLst/>
                <a:latin typeface="Arial" panose="020B0604020202020204" pitchFamily="34" charset="0"/>
              </a:rPr>
              <a:t>Tree</a:t>
            </a:r>
            <a:r>
              <a:rPr lang="zh-TW" altLang="en-US" sz="1800" b="1" i="0" u="none" strike="noStrike" dirty="0">
                <a:solidFill>
                  <a:srgbClr val="222222"/>
                </a:solidFill>
                <a:effectLst/>
                <a:latin typeface="Arial" panose="020B0604020202020204" pitchFamily="34" charset="0"/>
              </a:rPr>
              <a:t>的複雜度」</a:t>
            </a:r>
            <a:r>
              <a:rPr lang="zh-TW" altLang="en-US" sz="1800" b="0" i="0" u="none" strike="noStrike" dirty="0">
                <a:solidFill>
                  <a:srgbClr val="222222"/>
                </a:solidFill>
                <a:effectLst/>
                <a:latin typeface="Arial" panose="020B0604020202020204" pitchFamily="34" charset="0"/>
              </a:rPr>
              <a:t>，因為模型越複雜，</a:t>
            </a:r>
            <a:r>
              <a:rPr lang="en-US" altLang="zh-TW" sz="1800" b="0" i="0" u="none" strike="noStrike" dirty="0">
                <a:solidFill>
                  <a:srgbClr val="222222"/>
                </a:solidFill>
                <a:effectLst/>
                <a:latin typeface="Arial" panose="020B0604020202020204" pitchFamily="34" charset="0"/>
              </a:rPr>
              <a:t>Overfitting</a:t>
            </a:r>
            <a:r>
              <a:rPr lang="zh-TW" altLang="en-US" sz="1800" b="0" i="0" u="none" strike="noStrike" dirty="0">
                <a:solidFill>
                  <a:srgbClr val="222222"/>
                </a:solidFill>
                <a:effectLst/>
                <a:latin typeface="Arial" panose="020B0604020202020204" pitchFamily="34" charset="0"/>
              </a:rPr>
              <a:t>的可能性就會越高，而</a:t>
            </a:r>
            <a:r>
              <a:rPr lang="en-US" altLang="zh-TW" sz="1800" b="0" i="0" u="none" strike="noStrike" dirty="0">
                <a:solidFill>
                  <a:srgbClr val="222222"/>
                </a:solidFill>
                <a:effectLst/>
                <a:latin typeface="Arial" panose="020B0604020202020204" pitchFamily="34" charset="0"/>
              </a:rPr>
              <a:t>Unpruned = True </a:t>
            </a:r>
            <a:r>
              <a:rPr lang="zh-TW" altLang="en-US" sz="1800" b="0" i="0" u="none" strike="noStrike" dirty="0">
                <a:solidFill>
                  <a:srgbClr val="222222"/>
                </a:solidFill>
                <a:effectLst/>
                <a:latin typeface="Arial" panose="020B0604020202020204" pitchFamily="34" charset="0"/>
              </a:rPr>
              <a:t>代表事先未剪枝；預設的 </a:t>
            </a:r>
            <a:r>
              <a:rPr lang="en-US" altLang="zh-TW" sz="1800" b="0" i="0" u="none" strike="noStrike" dirty="0">
                <a:solidFill>
                  <a:srgbClr val="222222"/>
                </a:solidFill>
                <a:effectLst/>
                <a:latin typeface="Arial" panose="020B0604020202020204" pitchFamily="34" charset="0"/>
              </a:rPr>
              <a:t>False</a:t>
            </a:r>
            <a:r>
              <a:rPr lang="zh-TW" altLang="en-US" sz="1800" b="0" i="0" u="none" strike="noStrike" dirty="0">
                <a:solidFill>
                  <a:srgbClr val="222222"/>
                </a:solidFill>
                <a:effectLst/>
                <a:latin typeface="Arial" panose="020B0604020202020204" pitchFamily="34" charset="0"/>
              </a:rPr>
              <a:t>，則代表有是先剪枝的意思。</a:t>
            </a:r>
            <a:endParaRPr lang="zh-TW" altLang="en-US" sz="1800" b="0" dirty="0">
              <a:effectLst/>
            </a:endParaRPr>
          </a:p>
          <a:p>
            <a:pPr marL="158750" indent="0" rtl="0">
              <a:spcBef>
                <a:spcPts val="0"/>
              </a:spcBef>
              <a:spcAft>
                <a:spcPts val="0"/>
              </a:spcAft>
              <a:buNone/>
            </a:pPr>
            <a:r>
              <a:rPr lang="en-US" altLang="zh-TW" sz="1800" b="1" i="0" u="none" strike="noStrike" dirty="0">
                <a:solidFill>
                  <a:srgbClr val="222222"/>
                </a:solidFill>
                <a:effectLst/>
                <a:latin typeface="Arial" panose="020B0604020202020204" pitchFamily="34" charset="0"/>
              </a:rPr>
              <a:t>Confidence Factor</a:t>
            </a:r>
            <a:r>
              <a:rPr lang="zh-TW" altLang="en-US" sz="1800" b="0" i="0" u="none" strike="noStrike" dirty="0">
                <a:solidFill>
                  <a:srgbClr val="222222"/>
                </a:solidFill>
                <a:effectLst/>
                <a:latin typeface="Arial" panose="020B0604020202020204" pitchFamily="34" charset="0"/>
              </a:rPr>
              <a:t>的數值越小，代表剪枝的程度越大。</a:t>
            </a:r>
            <a:endParaRPr lang="zh-TW" altLang="en-US" sz="1800" b="0" dirty="0">
              <a:effectLst/>
            </a:endParaRPr>
          </a:p>
          <a:p>
            <a:pPr marL="158750" indent="0" rtl="0">
              <a:spcBef>
                <a:spcPts val="0"/>
              </a:spcBef>
              <a:spcAft>
                <a:spcPts val="0"/>
              </a:spcAft>
              <a:buNone/>
            </a:pPr>
            <a:endParaRPr lang="en-US" altLang="zh-TW" sz="1800" b="0" i="0" u="none" strike="noStrike" dirty="0">
              <a:solidFill>
                <a:srgbClr val="222222"/>
              </a:solidFill>
              <a:effectLst/>
              <a:latin typeface="Arial" panose="020B0604020202020204" pitchFamily="34" charset="0"/>
            </a:endParaRPr>
          </a:p>
          <a:p>
            <a:pPr marL="158750" indent="0" rtl="0">
              <a:spcBef>
                <a:spcPts val="0"/>
              </a:spcBef>
              <a:spcAft>
                <a:spcPts val="0"/>
              </a:spcAft>
              <a:buNone/>
            </a:pPr>
            <a:r>
              <a:rPr lang="zh-TW" altLang="en-US" sz="1800" b="0" i="0" u="none" strike="noStrike" dirty="0">
                <a:solidFill>
                  <a:srgbClr val="222222"/>
                </a:solidFill>
                <a:effectLst/>
                <a:latin typeface="Arial" panose="020B0604020202020204" pitchFamily="34" charset="0"/>
              </a:rPr>
              <a:t>這邊可以看到，在未剪枝的情況下，</a:t>
            </a:r>
            <a:r>
              <a:rPr lang="en-US" altLang="zh-TW" sz="1800" b="0" i="0" u="none" strike="noStrike" dirty="0">
                <a:solidFill>
                  <a:srgbClr val="222222"/>
                </a:solidFill>
                <a:effectLst/>
                <a:latin typeface="Arial" panose="020B0604020202020204" pitchFamily="34" charset="0"/>
              </a:rPr>
              <a:t>accuracy</a:t>
            </a:r>
            <a:r>
              <a:rPr lang="zh-TW" altLang="en-US" sz="1800" b="0" i="0" u="none" strike="noStrike" dirty="0">
                <a:solidFill>
                  <a:srgbClr val="222222"/>
                </a:solidFill>
                <a:effectLst/>
                <a:latin typeface="Arial" panose="020B0604020202020204" pitchFamily="34" charset="0"/>
              </a:rPr>
              <a:t>的數值不會有任何的變動；</a:t>
            </a:r>
            <a:endParaRPr lang="zh-TW" altLang="en-US" sz="1800" b="0" dirty="0">
              <a:effectLst/>
            </a:endParaRPr>
          </a:p>
          <a:p>
            <a:pPr marL="158750" indent="0" rtl="0">
              <a:spcBef>
                <a:spcPts val="0"/>
              </a:spcBef>
              <a:spcAft>
                <a:spcPts val="0"/>
              </a:spcAft>
              <a:buNone/>
            </a:pPr>
            <a:r>
              <a:rPr lang="zh-TW" altLang="en-US" sz="1800" b="0" i="0" u="none" strike="noStrike" dirty="0">
                <a:solidFill>
                  <a:srgbClr val="222222"/>
                </a:solidFill>
                <a:effectLst/>
                <a:latin typeface="Arial" panose="020B0604020202020204" pitchFamily="34" charset="0"/>
              </a:rPr>
              <a:t>在後三次在有剪枝的情況下，隨著 </a:t>
            </a:r>
            <a:r>
              <a:rPr lang="en-US" altLang="zh-TW" sz="1800" b="0" i="0" u="none" strike="noStrike" dirty="0">
                <a:solidFill>
                  <a:srgbClr val="222222"/>
                </a:solidFill>
                <a:effectLst/>
                <a:latin typeface="Arial" panose="020B0604020202020204" pitchFamily="34" charset="0"/>
              </a:rPr>
              <a:t>Confidence Factor </a:t>
            </a:r>
            <a:r>
              <a:rPr lang="zh-TW" altLang="en-US" sz="1800" b="0" i="0" u="none" strike="noStrike" dirty="0">
                <a:solidFill>
                  <a:srgbClr val="222222"/>
                </a:solidFill>
                <a:effectLst/>
                <a:latin typeface="Arial" panose="020B0604020202020204" pitchFamily="34" charset="0"/>
              </a:rPr>
              <a:t>越大，</a:t>
            </a:r>
            <a:r>
              <a:rPr lang="en-US" altLang="zh-TW" sz="1800" b="0" i="0" u="none" strike="noStrike" dirty="0">
                <a:solidFill>
                  <a:srgbClr val="222222"/>
                </a:solidFill>
                <a:effectLst/>
                <a:latin typeface="Arial" panose="020B0604020202020204" pitchFamily="34" charset="0"/>
              </a:rPr>
              <a:t>accuracy</a:t>
            </a:r>
            <a:r>
              <a:rPr lang="zh-TW" altLang="en-US" sz="1800" b="0" i="0" u="none" strike="noStrike" dirty="0">
                <a:solidFill>
                  <a:srgbClr val="222222"/>
                </a:solidFill>
                <a:effectLst/>
                <a:latin typeface="Arial" panose="020B0604020202020204" pitchFamily="34" charset="0"/>
              </a:rPr>
              <a:t>會越高</a:t>
            </a:r>
            <a:endParaRPr lang="en-US" altLang="zh-TW" sz="1800" b="0" i="0" u="none" strike="noStrike" dirty="0">
              <a:solidFill>
                <a:srgbClr val="222222"/>
              </a:solidFill>
              <a:effectLst/>
              <a:latin typeface="Arial" panose="020B0604020202020204" pitchFamily="34" charset="0"/>
            </a:endParaRPr>
          </a:p>
          <a:p>
            <a:pPr marL="158750" indent="0" rtl="0">
              <a:spcBef>
                <a:spcPts val="0"/>
              </a:spcBef>
              <a:spcAft>
                <a:spcPts val="0"/>
              </a:spcAft>
              <a:buNone/>
            </a:pPr>
            <a:endParaRPr lang="en-US" altLang="zh-TW" sz="1800" b="0" i="0" u="none" strike="noStrike" dirty="0">
              <a:solidFill>
                <a:srgbClr val="222222"/>
              </a:solidFill>
              <a:effectLst/>
              <a:latin typeface="Arial" panose="020B0604020202020204" pitchFamily="34" charset="0"/>
            </a:endParaRPr>
          </a:p>
          <a:p>
            <a:pPr marL="158750" indent="0" rtl="0">
              <a:spcBef>
                <a:spcPts val="0"/>
              </a:spcBef>
              <a:spcAft>
                <a:spcPts val="0"/>
              </a:spcAft>
              <a:buNone/>
            </a:pPr>
            <a:r>
              <a:rPr lang="zh-TW" altLang="en-US" sz="1800" b="0" i="0" u="none" strike="noStrike" dirty="0">
                <a:solidFill>
                  <a:srgbClr val="222222"/>
                </a:solidFill>
                <a:effectLst/>
                <a:latin typeface="Arial" panose="020B0604020202020204" pitchFamily="34" charset="0"/>
              </a:rPr>
              <a:t>在論文中，研究人員最後決定保留第一個</a:t>
            </a:r>
            <a:r>
              <a:rPr lang="en-US" altLang="zh-TW" sz="1800" b="0" i="0" u="none" strike="noStrike" dirty="0">
                <a:solidFill>
                  <a:srgbClr val="222222"/>
                </a:solidFill>
                <a:effectLst/>
                <a:latin typeface="Arial" panose="020B0604020202020204" pitchFamily="34" charset="0"/>
              </a:rPr>
              <a:t>training(</a:t>
            </a:r>
            <a:r>
              <a:rPr lang="zh-TW" altLang="en-US" sz="1800" b="0" i="0" u="none" strike="noStrike" dirty="0">
                <a:solidFill>
                  <a:srgbClr val="222222"/>
                </a:solidFill>
                <a:effectLst/>
                <a:latin typeface="Arial" panose="020B0604020202020204" pitchFamily="34" charset="0"/>
              </a:rPr>
              <a:t>訓練</a:t>
            </a:r>
            <a:r>
              <a:rPr lang="en-US" altLang="zh-TW" sz="1800" b="0" i="0" u="none" strike="noStrike" dirty="0">
                <a:solidFill>
                  <a:srgbClr val="222222"/>
                </a:solidFill>
                <a:effectLst/>
                <a:latin typeface="Arial" panose="020B0604020202020204" pitchFamily="34" charset="0"/>
              </a:rPr>
              <a:t>1</a:t>
            </a:r>
            <a:r>
              <a:rPr lang="zh-TW" altLang="en-US" sz="1800" b="0" i="0" u="none" strike="noStrike" dirty="0">
                <a:solidFill>
                  <a:srgbClr val="222222"/>
                </a:solidFill>
                <a:effectLst/>
                <a:latin typeface="Arial" panose="020B0604020202020204" pitchFamily="34" charset="0"/>
              </a:rPr>
              <a:t>的結果</a:t>
            </a:r>
            <a:r>
              <a:rPr lang="en-US" altLang="zh-TW" sz="1800" b="0" i="0" u="none" strike="noStrike" dirty="0">
                <a:solidFill>
                  <a:srgbClr val="222222"/>
                </a:solidFill>
                <a:effectLst/>
                <a:latin typeface="Arial" panose="020B0604020202020204" pitchFamily="34" charset="0"/>
              </a:rPr>
              <a:t>)</a:t>
            </a:r>
            <a:r>
              <a:rPr lang="zh-TW" altLang="en-US" sz="1800" b="0" i="0" u="none" strike="noStrike" dirty="0">
                <a:solidFill>
                  <a:srgbClr val="222222"/>
                </a:solidFill>
                <a:effectLst/>
                <a:latin typeface="Arial" panose="020B0604020202020204" pitchFamily="34" charset="0"/>
              </a:rPr>
              <a:t>，也就是未剪枝、</a:t>
            </a:r>
            <a:r>
              <a:rPr lang="en-US" altLang="zh-TW" sz="1800" b="0" i="0" u="none" strike="noStrike" dirty="0">
                <a:solidFill>
                  <a:srgbClr val="222222"/>
                </a:solidFill>
                <a:effectLst/>
                <a:latin typeface="Arial" panose="020B0604020202020204" pitchFamily="34" charset="0"/>
              </a:rPr>
              <a:t>Confidence Factor</a:t>
            </a:r>
            <a:r>
              <a:rPr lang="zh-TW" altLang="en-US" sz="1800" b="0" i="0" u="none" strike="noStrike" dirty="0">
                <a:solidFill>
                  <a:srgbClr val="222222"/>
                </a:solidFill>
                <a:effectLst/>
                <a:latin typeface="Arial" panose="020B0604020202020204" pitchFamily="34" charset="0"/>
              </a:rPr>
              <a:t>設置為 </a:t>
            </a:r>
            <a:r>
              <a:rPr lang="en-US" altLang="zh-TW" sz="1800" b="0" i="0" u="none" strike="noStrike" dirty="0">
                <a:solidFill>
                  <a:srgbClr val="222222"/>
                </a:solidFill>
                <a:effectLst/>
                <a:latin typeface="Arial" panose="020B0604020202020204" pitchFamily="34" charset="0"/>
              </a:rPr>
              <a:t>0.25</a:t>
            </a:r>
            <a:r>
              <a:rPr lang="zh-TW" altLang="en-US" sz="1800" b="0" i="0" u="none" strike="noStrike" dirty="0">
                <a:solidFill>
                  <a:srgbClr val="222222"/>
                </a:solidFill>
                <a:effectLst/>
                <a:latin typeface="Arial" panose="020B0604020202020204" pitchFamily="34" charset="0"/>
              </a:rPr>
              <a:t>，這意味著不進行修剪。</a:t>
            </a:r>
            <a:endParaRPr lang="zh-TW" altLang="en-US" sz="1800" b="0" dirty="0">
              <a:effectLst/>
            </a:endParaRPr>
          </a:p>
          <a:p>
            <a:pPr marL="158750" indent="0" rtl="0">
              <a:spcBef>
                <a:spcPts val="0"/>
              </a:spcBef>
              <a:spcAft>
                <a:spcPts val="0"/>
              </a:spcAft>
              <a:buNone/>
            </a:pPr>
            <a:endParaRPr lang="zh-TW" altLang="en-US" sz="1800" b="0" dirty="0">
              <a:effectLst/>
            </a:endParaRPr>
          </a:p>
        </p:txBody>
      </p:sp>
    </p:spTree>
    <p:extLst>
      <p:ext uri="{BB962C8B-B14F-4D97-AF65-F5344CB8AC3E}">
        <p14:creationId xmlns:p14="http://schemas.microsoft.com/office/powerpoint/2010/main" val="23776826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en-US" altLang="zh-TW" sz="1800" b="0" i="0" u="none" strike="noStrike" dirty="0">
                <a:solidFill>
                  <a:srgbClr val="222222"/>
                </a:solidFill>
                <a:effectLst/>
                <a:latin typeface="Arial" panose="020B0604020202020204" pitchFamily="34" charset="0"/>
              </a:rPr>
              <a:t>RF</a:t>
            </a:r>
            <a:r>
              <a:rPr lang="zh-TW" altLang="en-US" sz="1800" b="0" i="0" u="none" strike="noStrike" dirty="0">
                <a:solidFill>
                  <a:srgbClr val="222222"/>
                </a:solidFill>
                <a:effectLst/>
                <a:latin typeface="Arial" panose="020B0604020202020204" pitchFamily="34" charset="0"/>
              </a:rPr>
              <a:t> 的部分，</a:t>
            </a:r>
            <a:r>
              <a:rPr lang="zh-TW" altLang="en-US" sz="1800" b="0" i="0" u="none" strike="noStrike" dirty="0">
                <a:solidFill>
                  <a:srgbClr val="000000"/>
                </a:solidFill>
                <a:effectLst/>
                <a:latin typeface="Arial" panose="020B0604020202020204" pitchFamily="34" charset="0"/>
              </a:rPr>
              <a:t>調整了</a:t>
            </a:r>
            <a:r>
              <a:rPr lang="en-US" altLang="zh-TW" sz="1800" b="0" i="0" u="none" strike="noStrike" dirty="0">
                <a:solidFill>
                  <a:srgbClr val="000000"/>
                </a:solidFill>
                <a:effectLst/>
                <a:latin typeface="Arial" panose="020B0604020202020204" pitchFamily="34" charset="0"/>
              </a:rPr>
              <a:t>3 </a:t>
            </a:r>
            <a:r>
              <a:rPr lang="zh-TW" altLang="en-US" sz="1800" b="0" i="0" u="none" strike="noStrike" dirty="0">
                <a:solidFill>
                  <a:srgbClr val="000000"/>
                </a:solidFill>
                <a:effectLst/>
                <a:latin typeface="Arial" panose="020B0604020202020204" pitchFamily="34" charset="0"/>
              </a:rPr>
              <a:t>次 </a:t>
            </a:r>
            <a:r>
              <a:rPr lang="en-US" altLang="zh-TW" sz="1800" b="0" i="0" u="none" strike="noStrike" dirty="0">
                <a:solidFill>
                  <a:srgbClr val="000000"/>
                </a:solidFill>
                <a:effectLst/>
                <a:latin typeface="Arial" panose="020B0604020202020204" pitchFamily="34" charset="0"/>
              </a:rPr>
              <a:t>bag size</a:t>
            </a:r>
            <a:r>
              <a:rPr lang="zh-TW" altLang="en-US" sz="1800" b="0" i="0" u="none" strike="noStrike" dirty="0">
                <a:solidFill>
                  <a:srgbClr val="000000"/>
                </a:solidFill>
                <a:effectLst/>
                <a:latin typeface="Arial" panose="020B0604020202020204" pitchFamily="34" charset="0"/>
              </a:rPr>
              <a:t> 參數進行訓練，分別是</a:t>
            </a:r>
            <a:r>
              <a:rPr lang="en-US" altLang="zh-TW" sz="1800" b="0" i="0" u="none" strike="noStrike" dirty="0">
                <a:solidFill>
                  <a:srgbClr val="000000"/>
                </a:solidFill>
                <a:effectLst/>
                <a:latin typeface="Arial" panose="020B0604020202020204" pitchFamily="34" charset="0"/>
              </a:rPr>
              <a:t>100</a:t>
            </a:r>
            <a:r>
              <a:rPr lang="zh-TW" altLang="en-US" sz="1800" b="0" i="0" u="none" strike="noStrike" dirty="0">
                <a:solidFill>
                  <a:srgbClr val="000000"/>
                </a:solidFill>
                <a:effectLst/>
                <a:latin typeface="Arial" panose="020B0604020202020204" pitchFamily="34" charset="0"/>
              </a:rPr>
              <a:t>、</a:t>
            </a:r>
            <a:r>
              <a:rPr lang="en-US" altLang="zh-TW" sz="1800" b="0" i="0" u="none" strike="noStrike" dirty="0">
                <a:solidFill>
                  <a:srgbClr val="000000"/>
                </a:solidFill>
                <a:effectLst/>
                <a:latin typeface="Arial" panose="020B0604020202020204" pitchFamily="34" charset="0"/>
              </a:rPr>
              <a:t>75 </a:t>
            </a:r>
            <a:r>
              <a:rPr lang="zh-TW" altLang="en-US" sz="1800" b="0" i="0" u="none" strike="noStrike" dirty="0">
                <a:solidFill>
                  <a:srgbClr val="000000"/>
                </a:solidFill>
                <a:effectLst/>
                <a:latin typeface="Arial" panose="020B0604020202020204" pitchFamily="34" charset="0"/>
              </a:rPr>
              <a:t>和 </a:t>
            </a:r>
            <a:r>
              <a:rPr lang="en-US" altLang="zh-TW" sz="1800" b="0" i="0" u="none" strike="noStrike" dirty="0">
                <a:solidFill>
                  <a:srgbClr val="000000"/>
                </a:solidFill>
                <a:effectLst/>
                <a:latin typeface="Arial" panose="020B0604020202020204" pitchFamily="34" charset="0"/>
              </a:rPr>
              <a:t>50</a:t>
            </a:r>
            <a:r>
              <a:rPr lang="zh-TW" altLang="en-US" sz="1800" b="0" i="0" u="none" strike="noStrike" dirty="0">
                <a:solidFill>
                  <a:srgbClr val="000000"/>
                </a:solidFill>
                <a:effectLst/>
                <a:latin typeface="Arial" panose="020B0604020202020204" pitchFamily="34" charset="0"/>
              </a:rPr>
              <a:t>，而其餘參數皆維持預設。</a:t>
            </a:r>
            <a:endParaRPr lang="zh-TW" altLang="en-US" sz="1800" b="0" dirty="0">
              <a:effectLst/>
            </a:endParaRPr>
          </a:p>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可以看到，在 </a:t>
            </a:r>
            <a:r>
              <a:rPr lang="en-US" altLang="zh-TW" sz="1800" b="0" i="0" u="none" strike="noStrike" dirty="0">
                <a:solidFill>
                  <a:srgbClr val="000000"/>
                </a:solidFill>
                <a:effectLst/>
                <a:latin typeface="Arial" panose="020B0604020202020204" pitchFamily="34" charset="0"/>
              </a:rPr>
              <a:t>bag size </a:t>
            </a:r>
            <a:r>
              <a:rPr lang="zh-TW" altLang="en-US" sz="1800" b="0" i="0" u="none" strike="noStrike" dirty="0">
                <a:solidFill>
                  <a:srgbClr val="000000"/>
                </a:solidFill>
                <a:effectLst/>
                <a:latin typeface="Arial" panose="020B0604020202020204" pitchFamily="34" charset="0"/>
              </a:rPr>
              <a:t>為 </a:t>
            </a:r>
            <a:r>
              <a:rPr lang="en-US" altLang="zh-TW" sz="1800" b="0" i="0" u="none" strike="noStrike" dirty="0">
                <a:solidFill>
                  <a:srgbClr val="000000"/>
                </a:solidFill>
                <a:effectLst/>
                <a:latin typeface="Arial" panose="020B0604020202020204" pitchFamily="34" charset="0"/>
              </a:rPr>
              <a:t>100 </a:t>
            </a:r>
            <a:r>
              <a:rPr lang="zh-TW" altLang="en-US" sz="1800" b="0" i="0" u="none" strike="noStrike" dirty="0">
                <a:solidFill>
                  <a:srgbClr val="000000"/>
                </a:solidFill>
                <a:effectLst/>
                <a:latin typeface="Arial" panose="020B0604020202020204" pitchFamily="34" charset="0"/>
              </a:rPr>
              <a:t>跟 </a:t>
            </a:r>
            <a:r>
              <a:rPr lang="en-US" altLang="zh-TW" sz="1800" b="0" i="0" u="none" strike="noStrike" dirty="0">
                <a:solidFill>
                  <a:srgbClr val="000000"/>
                </a:solidFill>
                <a:effectLst/>
                <a:latin typeface="Arial" panose="020B0604020202020204" pitchFamily="34" charset="0"/>
              </a:rPr>
              <a:t>75 </a:t>
            </a:r>
            <a:r>
              <a:rPr lang="zh-TW" altLang="en-US" sz="1800" b="0" i="0" u="none" strike="noStrike" dirty="0">
                <a:solidFill>
                  <a:srgbClr val="000000"/>
                </a:solidFill>
                <a:effectLst/>
                <a:latin typeface="Arial" panose="020B0604020202020204" pitchFamily="34" charset="0"/>
              </a:rPr>
              <a:t>時，</a:t>
            </a:r>
            <a:r>
              <a:rPr lang="en-US" altLang="zh-TW" sz="1800" b="0" i="0" u="none" strike="noStrike" dirty="0">
                <a:solidFill>
                  <a:srgbClr val="000000"/>
                </a:solidFill>
                <a:effectLst/>
                <a:latin typeface="Arial" panose="020B0604020202020204" pitchFamily="34" charset="0"/>
              </a:rPr>
              <a:t>acc</a:t>
            </a:r>
            <a:r>
              <a:rPr lang="zh-TW" altLang="en-US" sz="1800" b="0" i="0" u="none" strike="noStrike" dirty="0">
                <a:solidFill>
                  <a:srgbClr val="000000"/>
                </a:solidFill>
                <a:effectLst/>
                <a:latin typeface="Arial" panose="020B0604020202020204" pitchFamily="34" charset="0"/>
              </a:rPr>
              <a:t> 都一樣，也比較高。</a:t>
            </a:r>
            <a:endParaRPr lang="zh-TW" altLang="en-US" sz="1800" b="0" dirty="0">
              <a:effectLst/>
            </a:endParaRPr>
          </a:p>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最後研究人員選擇用 </a:t>
            </a:r>
            <a:r>
              <a:rPr lang="en-US" altLang="zh-TW" sz="1800" b="0" i="0" u="none" strike="noStrike" dirty="0">
                <a:solidFill>
                  <a:srgbClr val="000000"/>
                </a:solidFill>
                <a:effectLst/>
                <a:latin typeface="Arial" panose="020B0604020202020204" pitchFamily="34" charset="0"/>
              </a:rPr>
              <a:t>bag size = 100</a:t>
            </a:r>
            <a:r>
              <a:rPr lang="zh-TW" altLang="en-US" sz="1800" b="0" i="0" u="none" strike="noStrike" dirty="0">
                <a:solidFill>
                  <a:srgbClr val="000000"/>
                </a:solidFill>
                <a:effectLst/>
                <a:latin typeface="Arial" panose="020B0604020202020204" pitchFamily="34" charset="0"/>
              </a:rPr>
              <a:t>， 因為這是 </a:t>
            </a:r>
            <a:r>
              <a:rPr lang="en-US" altLang="zh-TW" sz="1800" b="0" i="0" u="none" strike="noStrike" dirty="0">
                <a:solidFill>
                  <a:srgbClr val="000000"/>
                </a:solidFill>
                <a:effectLst/>
                <a:latin typeface="Arial" panose="020B0604020202020204" pitchFamily="34" charset="0"/>
              </a:rPr>
              <a:t>WEKA </a:t>
            </a:r>
            <a:r>
              <a:rPr lang="zh-TW" altLang="en-US" sz="1800" b="0" i="0" u="none" strike="noStrike" dirty="0">
                <a:solidFill>
                  <a:srgbClr val="000000"/>
                </a:solidFill>
                <a:effectLst/>
                <a:latin typeface="Arial" panose="020B0604020202020204" pitchFamily="34" charset="0"/>
              </a:rPr>
              <a:t>的預設值。</a:t>
            </a:r>
            <a:endParaRPr lang="zh-TW" altLang="en-US" sz="1800" b="0" dirty="0">
              <a:effectLst/>
            </a:endParaRPr>
          </a:p>
          <a:p>
            <a:pPr marL="158750" indent="0">
              <a:buNone/>
            </a:pPr>
            <a:br>
              <a:rPr lang="zh-TW" altLang="en-US" sz="1800" dirty="0"/>
            </a:br>
            <a:endParaRPr lang="zh-TW" altLang="en-US" dirty="0"/>
          </a:p>
        </p:txBody>
      </p:sp>
    </p:spTree>
    <p:extLst>
      <p:ext uri="{BB962C8B-B14F-4D97-AF65-F5344CB8AC3E}">
        <p14:creationId xmlns:p14="http://schemas.microsoft.com/office/powerpoint/2010/main" val="42614429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在 </a:t>
            </a:r>
            <a:r>
              <a:rPr lang="en-US" altLang="zh-TW" sz="1800" b="0" i="0" u="none" strike="noStrike" dirty="0">
                <a:solidFill>
                  <a:srgbClr val="000000"/>
                </a:solidFill>
                <a:effectLst/>
                <a:latin typeface="Arial" panose="020B0604020202020204" pitchFamily="34" charset="0"/>
              </a:rPr>
              <a:t>SVM </a:t>
            </a:r>
            <a:r>
              <a:rPr lang="zh-TW" altLang="en-US" sz="1800" b="0" i="0" u="none" strike="noStrike" dirty="0">
                <a:solidFill>
                  <a:srgbClr val="000000"/>
                </a:solidFill>
                <a:effectLst/>
                <a:latin typeface="Arial" panose="020B0604020202020204" pitchFamily="34" charset="0"/>
              </a:rPr>
              <a:t>演算法部分，總共進行了 </a:t>
            </a:r>
            <a:r>
              <a:rPr lang="en-US" altLang="zh-TW" sz="1800" b="0" i="0" u="none" strike="noStrike" dirty="0">
                <a:solidFill>
                  <a:srgbClr val="000000"/>
                </a:solidFill>
                <a:effectLst/>
                <a:latin typeface="Arial" panose="020B0604020202020204" pitchFamily="34" charset="0"/>
              </a:rPr>
              <a:t>9</a:t>
            </a:r>
            <a:r>
              <a:rPr lang="zh-TW" altLang="en-US" sz="1800" b="0" i="0" u="none" strike="noStrike" dirty="0">
                <a:solidFill>
                  <a:srgbClr val="000000"/>
                </a:solidFill>
                <a:effectLst/>
                <a:latin typeface="Arial" panose="020B0604020202020204" pitchFamily="34" charset="0"/>
              </a:rPr>
              <a:t> 次的 </a:t>
            </a:r>
            <a:r>
              <a:rPr lang="en-US" altLang="zh-TW" sz="1800" b="0" i="0" u="none" strike="noStrike" dirty="0">
                <a:solidFill>
                  <a:srgbClr val="000000"/>
                </a:solidFill>
                <a:effectLst/>
                <a:latin typeface="Arial" panose="020B0604020202020204" pitchFamily="34" charset="0"/>
              </a:rPr>
              <a:t>training</a:t>
            </a:r>
            <a:r>
              <a:rPr lang="zh-TW" altLang="en-US" sz="1800" b="0" i="0" u="none" strike="noStrike" dirty="0">
                <a:solidFill>
                  <a:srgbClr val="000000"/>
                </a:solidFill>
                <a:effectLst/>
                <a:latin typeface="Arial" panose="020B0604020202020204" pitchFamily="34" charset="0"/>
              </a:rPr>
              <a:t>，研究人員調整了 </a:t>
            </a:r>
            <a:r>
              <a:rPr lang="en-US" altLang="zh-TW" sz="1800" b="0" i="0" u="none" strike="noStrike" dirty="0">
                <a:solidFill>
                  <a:srgbClr val="000000"/>
                </a:solidFill>
                <a:effectLst/>
                <a:latin typeface="Arial" panose="020B0604020202020204" pitchFamily="34" charset="0"/>
              </a:rPr>
              <a:t>C </a:t>
            </a:r>
            <a:r>
              <a:rPr lang="zh-TW" altLang="en-US" sz="1800" b="0" i="0" u="none" strike="noStrike" dirty="0">
                <a:solidFill>
                  <a:srgbClr val="000000"/>
                </a:solidFill>
                <a:effectLst/>
                <a:latin typeface="Arial" panose="020B0604020202020204" pitchFamily="34" charset="0"/>
              </a:rPr>
              <a:t>值和</a:t>
            </a:r>
            <a:r>
              <a:rPr lang="en-US" altLang="zh-TW" sz="1800" b="0" i="0" u="none" strike="noStrike" dirty="0">
                <a:solidFill>
                  <a:srgbClr val="000000"/>
                </a:solidFill>
                <a:effectLst/>
                <a:latin typeface="Arial" panose="020B0604020202020204" pitchFamily="34" charset="0"/>
              </a:rPr>
              <a:t>Kernel</a:t>
            </a:r>
            <a:r>
              <a:rPr lang="zh-TW" altLang="en-US" sz="1800" b="0" i="0" u="none" strike="noStrike" dirty="0">
                <a:solidFill>
                  <a:srgbClr val="000000"/>
                </a:solidFill>
                <a:effectLst/>
                <a:latin typeface="Arial" panose="020B0604020202020204" pitchFamily="34" charset="0"/>
              </a:rPr>
              <a:t>這兩個參數。</a:t>
            </a:r>
            <a:endParaRPr lang="en-US" altLang="zh-TW" sz="1800" b="0" i="0" u="none" strike="noStrike" dirty="0">
              <a:solidFill>
                <a:srgbClr val="000000"/>
              </a:solidFill>
              <a:effectLst/>
              <a:latin typeface="Arial" panose="020B0604020202020204" pitchFamily="34" charset="0"/>
            </a:endParaRPr>
          </a:p>
          <a:p>
            <a:pPr marL="158750" indent="0" rtl="0">
              <a:spcBef>
                <a:spcPts val="0"/>
              </a:spcBef>
              <a:spcAft>
                <a:spcPts val="0"/>
              </a:spcAft>
              <a:buNone/>
            </a:pPr>
            <a:endParaRPr lang="zh-TW" altLang="en-US" sz="1800" b="0" dirty="0">
              <a:effectLst/>
            </a:endParaRPr>
          </a:p>
          <a:p>
            <a:pPr marL="158750" indent="0" rtl="0">
              <a:spcBef>
                <a:spcPts val="0"/>
              </a:spcBef>
              <a:spcAft>
                <a:spcPts val="0"/>
              </a:spcAft>
              <a:buNone/>
            </a:pPr>
            <a:r>
              <a:rPr lang="en-US" altLang="zh-TW" sz="1800" b="0" i="0" u="none" strike="noStrike" dirty="0">
                <a:solidFill>
                  <a:srgbClr val="000000"/>
                </a:solidFill>
                <a:effectLst/>
                <a:latin typeface="Arial" panose="020B0604020202020204" pitchFamily="34" charset="0"/>
              </a:rPr>
              <a:t>C </a:t>
            </a:r>
            <a:r>
              <a:rPr lang="zh-TW" altLang="en-US" sz="1800" b="0" i="0" u="none" strike="noStrike" dirty="0">
                <a:solidFill>
                  <a:srgbClr val="000000"/>
                </a:solidFill>
                <a:effectLst/>
                <a:latin typeface="Arial" panose="020B0604020202020204" pitchFamily="34" charset="0"/>
              </a:rPr>
              <a:t>是用來控制 </a:t>
            </a:r>
            <a:r>
              <a:rPr lang="en-US" altLang="zh-TW" sz="1800" b="0" i="0" u="none" strike="noStrike" dirty="0">
                <a:solidFill>
                  <a:srgbClr val="000000"/>
                </a:solidFill>
                <a:effectLst/>
                <a:latin typeface="Arial" panose="020B0604020202020204" pitchFamily="34" charset="0"/>
              </a:rPr>
              <a:t>margin</a:t>
            </a:r>
            <a:r>
              <a:rPr lang="zh-TW" altLang="en-US" sz="1800" b="0" i="0" u="none" strike="noStrike" dirty="0">
                <a:solidFill>
                  <a:srgbClr val="000000"/>
                </a:solidFill>
                <a:effectLst/>
                <a:latin typeface="Arial" panose="020B0604020202020204" pitchFamily="34" charset="0"/>
              </a:rPr>
              <a:t>，也就是容錯率。使用的值分別是 </a:t>
            </a:r>
            <a:r>
              <a:rPr lang="en-US" altLang="zh-TW" sz="1800" b="0" i="0" u="none" strike="noStrike" dirty="0">
                <a:solidFill>
                  <a:srgbClr val="000000"/>
                </a:solidFill>
                <a:effectLst/>
                <a:latin typeface="Arial" panose="020B0604020202020204" pitchFamily="34" charset="0"/>
              </a:rPr>
              <a:t>1</a:t>
            </a:r>
            <a:r>
              <a:rPr lang="zh-TW" altLang="en-US" sz="1800" b="0" i="0" u="none" strike="noStrike" dirty="0">
                <a:solidFill>
                  <a:srgbClr val="000000"/>
                </a:solidFill>
                <a:effectLst/>
                <a:latin typeface="Arial" panose="020B0604020202020204" pitchFamily="34" charset="0"/>
              </a:rPr>
              <a:t>、</a:t>
            </a:r>
            <a:r>
              <a:rPr lang="en-US" altLang="zh-TW" sz="1800" b="0" i="0" u="none" strike="noStrike" dirty="0">
                <a:solidFill>
                  <a:srgbClr val="000000"/>
                </a:solidFill>
                <a:effectLst/>
                <a:latin typeface="Arial" panose="020B0604020202020204" pitchFamily="34" charset="0"/>
              </a:rPr>
              <a:t>2</a:t>
            </a:r>
            <a:r>
              <a:rPr lang="zh-TW" altLang="en-US" sz="1800" b="0" i="0" u="none" strike="noStrike" dirty="0">
                <a:solidFill>
                  <a:srgbClr val="000000"/>
                </a:solidFill>
                <a:effectLst/>
                <a:latin typeface="Arial" panose="020B0604020202020204" pitchFamily="34" charset="0"/>
              </a:rPr>
              <a:t>、</a:t>
            </a:r>
            <a:r>
              <a:rPr lang="en-US" altLang="zh-TW" sz="1800" b="0" i="0" u="none" strike="noStrike" dirty="0">
                <a:solidFill>
                  <a:srgbClr val="000000"/>
                </a:solidFill>
                <a:effectLst/>
                <a:latin typeface="Arial" panose="020B0604020202020204" pitchFamily="34" charset="0"/>
              </a:rPr>
              <a:t>3</a:t>
            </a:r>
            <a:r>
              <a:rPr lang="zh-TW" altLang="en-US" sz="1800" b="0" i="0" u="none" strike="noStrike" dirty="0">
                <a:solidFill>
                  <a:srgbClr val="000000"/>
                </a:solidFill>
                <a:effectLst/>
                <a:latin typeface="Arial" panose="020B0604020202020204" pitchFamily="34" charset="0"/>
              </a:rPr>
              <a:t>；</a:t>
            </a:r>
            <a:endParaRPr lang="zh-TW" altLang="en-US" sz="1800" b="0" dirty="0">
              <a:effectLst/>
            </a:endParaRPr>
          </a:p>
          <a:p>
            <a:pPr marL="158750" indent="0" rtl="0">
              <a:spcBef>
                <a:spcPts val="0"/>
              </a:spcBef>
              <a:spcAft>
                <a:spcPts val="0"/>
              </a:spcAft>
              <a:buNone/>
            </a:pPr>
            <a:r>
              <a:rPr lang="en-US" altLang="zh-TW" sz="1800" b="0" i="0" u="none" strike="noStrike" dirty="0">
                <a:solidFill>
                  <a:srgbClr val="000000"/>
                </a:solidFill>
                <a:effectLst/>
                <a:latin typeface="Arial" panose="020B0604020202020204" pitchFamily="34" charset="0"/>
              </a:rPr>
              <a:t>Kernel</a:t>
            </a:r>
            <a:r>
              <a:rPr lang="zh-TW" altLang="en-US" sz="1800" b="0" i="0" u="none" strike="noStrike" dirty="0">
                <a:solidFill>
                  <a:srgbClr val="000000"/>
                </a:solidFill>
                <a:effectLst/>
                <a:latin typeface="Arial" panose="020B0604020202020204" pitchFamily="34" charset="0"/>
              </a:rPr>
              <a:t> 則測試了 </a:t>
            </a:r>
            <a:r>
              <a:rPr lang="en-US" altLang="zh-TW" sz="1800" b="0" i="0" u="none" strike="noStrike" dirty="0">
                <a:solidFill>
                  <a:srgbClr val="000000"/>
                </a:solidFill>
                <a:effectLst/>
                <a:latin typeface="Arial" panose="020B0604020202020204" pitchFamily="34" charset="0"/>
              </a:rPr>
              <a:t>Poly Kernel</a:t>
            </a:r>
            <a:r>
              <a:rPr lang="zh-TW" altLang="en-US" sz="1800" b="0" i="0" u="none" strike="noStrike" dirty="0">
                <a:solidFill>
                  <a:srgbClr val="000000"/>
                </a:solidFill>
                <a:effectLst/>
                <a:latin typeface="Arial" panose="020B0604020202020204" pitchFamily="34" charset="0"/>
              </a:rPr>
              <a:t>、</a:t>
            </a:r>
            <a:r>
              <a:rPr lang="en-US" altLang="zh-TW" sz="1800" b="0" i="0" u="none" strike="noStrike" dirty="0">
                <a:solidFill>
                  <a:srgbClr val="000000"/>
                </a:solidFill>
                <a:effectLst/>
                <a:latin typeface="Arial" panose="020B0604020202020204" pitchFamily="34" charset="0"/>
              </a:rPr>
              <a:t>Normalized Poly Kernel </a:t>
            </a:r>
            <a:r>
              <a:rPr lang="zh-TW" altLang="en-US" sz="1800" b="0" i="0" u="none" strike="noStrike" dirty="0">
                <a:solidFill>
                  <a:srgbClr val="000000"/>
                </a:solidFill>
                <a:effectLst/>
                <a:latin typeface="Arial" panose="020B0604020202020204" pitchFamily="34" charset="0"/>
              </a:rPr>
              <a:t>和 </a:t>
            </a:r>
            <a:r>
              <a:rPr lang="en-US" altLang="zh-TW" sz="1800" b="0" i="0" u="sng" dirty="0">
                <a:solidFill>
                  <a:srgbClr val="000000"/>
                </a:solidFill>
                <a:effectLst/>
                <a:latin typeface="Arial" panose="020B0604020202020204" pitchFamily="34" charset="0"/>
              </a:rPr>
              <a:t>Pearson (7) VII </a:t>
            </a:r>
            <a:r>
              <a:rPr lang="zh-TW" altLang="en-US" sz="1800" b="0" i="0" u="sng" dirty="0">
                <a:solidFill>
                  <a:srgbClr val="000000"/>
                </a:solidFill>
                <a:effectLst/>
                <a:latin typeface="Arial" panose="020B0604020202020204" pitchFamily="34" charset="0"/>
              </a:rPr>
              <a:t>函數</a:t>
            </a:r>
            <a:r>
              <a:rPr lang="zh-TW" altLang="en-US" sz="1800" b="0" i="0" u="none" strike="noStrike" dirty="0">
                <a:solidFill>
                  <a:srgbClr val="000000"/>
                </a:solidFill>
                <a:effectLst/>
                <a:latin typeface="Arial" panose="020B0604020202020204" pitchFamily="34" charset="0"/>
              </a:rPr>
              <a:t> </a:t>
            </a:r>
            <a:r>
              <a:rPr lang="en-US" altLang="zh-TW" sz="1800" b="0" i="0" u="none" strike="noStrike" dirty="0">
                <a:solidFill>
                  <a:srgbClr val="000000"/>
                </a:solidFill>
                <a:effectLst/>
                <a:latin typeface="Arial" panose="020B0604020202020204" pitchFamily="34" charset="0"/>
              </a:rPr>
              <a:t>(</a:t>
            </a:r>
            <a:r>
              <a:rPr lang="en-US" altLang="zh-TW" sz="1800" b="0" i="0" u="sng" dirty="0">
                <a:solidFill>
                  <a:srgbClr val="000000"/>
                </a:solidFill>
                <a:effectLst/>
                <a:latin typeface="Arial" panose="020B0604020202020204" pitchFamily="34" charset="0"/>
              </a:rPr>
              <a:t>PUK</a:t>
            </a:r>
            <a:r>
              <a:rPr lang="en-US" altLang="zh-TW" sz="1800" b="0" i="0" u="none" strike="noStrike" dirty="0">
                <a:solidFill>
                  <a:srgbClr val="000000"/>
                </a:solidFill>
                <a:effectLst/>
                <a:latin typeface="Arial" panose="020B0604020202020204" pitchFamily="34" charset="0"/>
              </a:rPr>
              <a:t>)</a:t>
            </a:r>
            <a:r>
              <a:rPr lang="zh-TW" altLang="en-US" sz="1800" b="0" i="0" u="none" strike="noStrike" dirty="0">
                <a:solidFill>
                  <a:srgbClr val="000000"/>
                </a:solidFill>
                <a:effectLst/>
                <a:latin typeface="Arial" panose="020B0604020202020204" pitchFamily="34" charset="0"/>
              </a:rPr>
              <a:t>。</a:t>
            </a:r>
            <a:endParaRPr lang="en-US" altLang="zh-TW" sz="1800" b="0" i="0" u="none" strike="noStrike" dirty="0">
              <a:solidFill>
                <a:srgbClr val="000000"/>
              </a:solidFill>
              <a:effectLst/>
              <a:latin typeface="Arial" panose="020B0604020202020204" pitchFamily="34" charset="0"/>
            </a:endParaRPr>
          </a:p>
          <a:p>
            <a:pPr marL="158750" indent="0" rtl="0">
              <a:spcBef>
                <a:spcPts val="0"/>
              </a:spcBef>
              <a:spcAft>
                <a:spcPts val="0"/>
              </a:spcAft>
              <a:buNone/>
            </a:pPr>
            <a:endParaRPr lang="en-US" altLang="zh-TW" sz="1800" b="0" dirty="0">
              <a:effectLst/>
            </a:endParaRPr>
          </a:p>
          <a:p>
            <a:pPr marL="158750" indent="0" rtl="0">
              <a:spcBef>
                <a:spcPts val="0"/>
              </a:spcBef>
              <a:spcAft>
                <a:spcPts val="0"/>
              </a:spcAft>
              <a:buNone/>
            </a:pPr>
            <a:r>
              <a:rPr lang="zh-TW" altLang="en-US" sz="1800" b="0" dirty="0">
                <a:effectLst/>
              </a:rPr>
              <a:t>研究人員最後選擇的是</a:t>
            </a:r>
            <a:r>
              <a:rPr lang="en-US" altLang="zh-TW" sz="1800" b="0" dirty="0">
                <a:effectLst/>
              </a:rPr>
              <a:t>training7</a:t>
            </a:r>
            <a:r>
              <a:rPr lang="zh-TW" altLang="en-US" sz="1800" b="0" dirty="0">
                <a:effectLst/>
              </a:rPr>
              <a:t>，因為他擁有最高的</a:t>
            </a:r>
            <a:r>
              <a:rPr lang="en-US" altLang="zh-TW" sz="1800" b="0" dirty="0">
                <a:effectLst/>
              </a:rPr>
              <a:t>acc=98.81%</a:t>
            </a:r>
            <a:r>
              <a:rPr lang="zh-TW" altLang="en-US" sz="1800" b="0" dirty="0">
                <a:effectLst/>
              </a:rPr>
              <a:t>、</a:t>
            </a:r>
            <a:r>
              <a:rPr lang="en-US" altLang="zh-TW" sz="1800" b="0" i="0" u="none" strike="noStrike" dirty="0">
                <a:solidFill>
                  <a:srgbClr val="000000"/>
                </a:solidFill>
                <a:effectLst/>
                <a:latin typeface="Arial" panose="020B0604020202020204" pitchFamily="34" charset="0"/>
              </a:rPr>
              <a:t>C </a:t>
            </a:r>
            <a:r>
              <a:rPr lang="zh-TW" altLang="en-US" sz="1800" b="0" i="0" u="none" strike="noStrike" dirty="0">
                <a:solidFill>
                  <a:srgbClr val="000000"/>
                </a:solidFill>
                <a:effectLst/>
                <a:latin typeface="Arial" panose="020B0604020202020204" pitchFamily="34" charset="0"/>
              </a:rPr>
              <a:t>值 </a:t>
            </a:r>
            <a:r>
              <a:rPr lang="en-US" altLang="zh-TW" sz="1800" b="0" i="0" u="none" strike="noStrike" dirty="0">
                <a:solidFill>
                  <a:srgbClr val="000000"/>
                </a:solidFill>
                <a:effectLst/>
                <a:latin typeface="Arial" panose="020B0604020202020204" pitchFamily="34" charset="0"/>
              </a:rPr>
              <a:t>1</a:t>
            </a:r>
            <a:r>
              <a:rPr lang="zh-TW" altLang="en-US" sz="1800" b="0" i="0" u="none" strike="noStrike" dirty="0">
                <a:solidFill>
                  <a:srgbClr val="000000"/>
                </a:solidFill>
                <a:effectLst/>
                <a:latin typeface="Arial" panose="020B0604020202020204" pitchFamily="34" charset="0"/>
              </a:rPr>
              <a:t>、</a:t>
            </a:r>
            <a:r>
              <a:rPr lang="en-US" altLang="zh-TW" sz="1800" b="0" i="0" u="none" strike="noStrike" dirty="0">
                <a:solidFill>
                  <a:srgbClr val="000000"/>
                </a:solidFill>
                <a:effectLst/>
                <a:latin typeface="Arial" panose="020B0604020202020204" pitchFamily="34" charset="0"/>
              </a:rPr>
              <a:t>Kernel</a:t>
            </a:r>
            <a:r>
              <a:rPr lang="zh-TW" altLang="en-US" sz="1800" b="0" i="0" u="none" strike="noStrike" dirty="0">
                <a:solidFill>
                  <a:srgbClr val="000000"/>
                </a:solidFill>
                <a:effectLst/>
                <a:latin typeface="Arial" panose="020B0604020202020204" pitchFamily="34" charset="0"/>
              </a:rPr>
              <a:t> 為 </a:t>
            </a:r>
            <a:r>
              <a:rPr lang="en-US" altLang="zh-TW" sz="1800" b="0" i="0" u="none" strike="noStrike" dirty="0">
                <a:solidFill>
                  <a:srgbClr val="000000"/>
                </a:solidFill>
                <a:effectLst/>
                <a:latin typeface="Arial" panose="020B0604020202020204" pitchFamily="34" charset="0"/>
              </a:rPr>
              <a:t>PUK</a:t>
            </a:r>
            <a:r>
              <a:rPr lang="zh-TW" altLang="en-US" sz="1800" b="0" i="0" u="none" strike="noStrike" dirty="0">
                <a:solidFill>
                  <a:srgbClr val="000000"/>
                </a:solidFill>
                <a:effectLst/>
                <a:latin typeface="Arial" panose="020B0604020202020204" pitchFamily="34" charset="0"/>
              </a:rPr>
              <a:t> </a:t>
            </a:r>
            <a:endParaRPr lang="zh-TW" altLang="en-US" sz="1800" b="0" dirty="0">
              <a:effectLst/>
            </a:endParaRPr>
          </a:p>
          <a:p>
            <a:pPr marL="158750" indent="0" rtl="0">
              <a:spcBef>
                <a:spcPts val="0"/>
              </a:spcBef>
              <a:spcAft>
                <a:spcPts val="0"/>
              </a:spcAft>
              <a:buNone/>
            </a:pPr>
            <a:endParaRPr lang="en-US" altLang="zh-TW" sz="18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32667394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在 </a:t>
            </a:r>
            <a:r>
              <a:rPr lang="en-US" altLang="zh-TW" sz="1800" b="0" i="0" u="none" strike="noStrike" dirty="0">
                <a:solidFill>
                  <a:srgbClr val="000000"/>
                </a:solidFill>
                <a:effectLst/>
                <a:latin typeface="Arial" panose="020B0604020202020204" pitchFamily="34" charset="0"/>
              </a:rPr>
              <a:t>KNN </a:t>
            </a:r>
            <a:r>
              <a:rPr lang="zh-TW" altLang="en-US" sz="1800" b="0" i="0" u="none" strike="noStrike" dirty="0">
                <a:solidFill>
                  <a:srgbClr val="000000"/>
                </a:solidFill>
                <a:effectLst/>
                <a:latin typeface="Arial" panose="020B0604020202020204" pitchFamily="34" charset="0"/>
              </a:rPr>
              <a:t>的部分，研究人員調整了 </a:t>
            </a:r>
            <a:r>
              <a:rPr lang="en-US" altLang="zh-TW" sz="1800" b="0" i="0" u="none" strike="noStrike" dirty="0">
                <a:solidFill>
                  <a:srgbClr val="000000"/>
                </a:solidFill>
                <a:effectLst/>
                <a:latin typeface="Arial" panose="020B0604020202020204" pitchFamily="34" charset="0"/>
              </a:rPr>
              <a:t>K</a:t>
            </a:r>
            <a:r>
              <a:rPr lang="zh-TW" altLang="en-US" sz="1800" b="0" i="0" u="none" strike="noStrike" dirty="0">
                <a:solidFill>
                  <a:srgbClr val="000000"/>
                </a:solidFill>
                <a:effectLst/>
                <a:latin typeface="Arial" panose="020B0604020202020204" pitchFamily="34" charset="0"/>
              </a:rPr>
              <a:t> 值和 </a:t>
            </a:r>
            <a:r>
              <a:rPr lang="en-US" altLang="zh-TW" sz="1800" b="0" i="0" u="none" strike="noStrike" dirty="0">
                <a:solidFill>
                  <a:srgbClr val="000000"/>
                </a:solidFill>
                <a:effectLst/>
                <a:latin typeface="Arial" panose="020B0604020202020204" pitchFamily="34" charset="0"/>
              </a:rPr>
              <a:t>Cross-Validation</a:t>
            </a:r>
            <a:r>
              <a:rPr lang="zh-TW" altLang="en-US" sz="1800" b="0" i="0" u="none" strike="noStrike" dirty="0">
                <a:solidFill>
                  <a:srgbClr val="000000"/>
                </a:solidFill>
                <a:effectLst/>
                <a:latin typeface="Arial" panose="020B0604020202020204" pitchFamily="34" charset="0"/>
              </a:rPr>
              <a:t> 這兩個參數（</a:t>
            </a:r>
            <a:r>
              <a:rPr lang="en-US" altLang="zh-TW" sz="1800" b="0" i="0" u="none" strike="noStrike" dirty="0">
                <a:solidFill>
                  <a:srgbClr val="000000"/>
                </a:solidFill>
                <a:effectLst/>
                <a:latin typeface="Arial" panose="020B0604020202020204" pitchFamily="34" charset="0"/>
              </a:rPr>
              <a:t>Cross-Validation </a:t>
            </a:r>
            <a:r>
              <a:rPr lang="zh-TW" altLang="en-US" sz="1800" b="0" i="0" u="none" strike="noStrike" dirty="0">
                <a:solidFill>
                  <a:srgbClr val="000000"/>
                </a:solidFill>
                <a:effectLst/>
                <a:latin typeface="Arial" panose="020B0604020202020204" pitchFamily="34" charset="0"/>
              </a:rPr>
              <a:t>代表有透過交叉驗證找出最好的 </a:t>
            </a:r>
            <a:r>
              <a:rPr lang="en-US" altLang="zh-TW" sz="1800" b="0" i="0" u="none" strike="noStrike" dirty="0">
                <a:solidFill>
                  <a:srgbClr val="000000"/>
                </a:solidFill>
                <a:effectLst/>
                <a:latin typeface="Arial" panose="020B0604020202020204" pitchFamily="34" charset="0"/>
              </a:rPr>
              <a:t>K</a:t>
            </a:r>
            <a:r>
              <a:rPr lang="zh-TW" altLang="en-US" sz="1800" b="0" i="0" u="none" strike="noStrike" dirty="0">
                <a:solidFill>
                  <a:srgbClr val="000000"/>
                </a:solidFill>
                <a:effectLst/>
                <a:latin typeface="Arial" panose="020B0604020202020204" pitchFamily="34" charset="0"/>
              </a:rPr>
              <a:t> 值）。</a:t>
            </a:r>
            <a:endParaRPr lang="en-US" altLang="zh-TW" sz="1800" b="0" i="0" u="none" strike="noStrike" dirty="0">
              <a:solidFill>
                <a:srgbClr val="000000"/>
              </a:solidFill>
              <a:effectLst/>
              <a:latin typeface="Arial" panose="020B0604020202020204" pitchFamily="34" charset="0"/>
            </a:endParaRPr>
          </a:p>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所以當 </a:t>
            </a:r>
            <a:r>
              <a:rPr lang="en-US" altLang="zh-TW" sz="1100" b="0" i="0" u="none" strike="noStrike" dirty="0">
                <a:solidFill>
                  <a:srgbClr val="000000"/>
                </a:solidFill>
                <a:effectLst/>
                <a:latin typeface="Arial" panose="020B0604020202020204" pitchFamily="34" charset="0"/>
              </a:rPr>
              <a:t>Cross-Validate</a:t>
            </a:r>
            <a:r>
              <a:rPr lang="zh-TW" altLang="en-US" sz="1100" b="0" i="0" u="none" strike="noStrike" dirty="0">
                <a:solidFill>
                  <a:srgbClr val="000000"/>
                </a:solidFill>
                <a:effectLst/>
                <a:latin typeface="Arial" panose="020B0604020202020204" pitchFamily="34" charset="0"/>
              </a:rPr>
              <a:t> 為 </a:t>
            </a:r>
            <a:r>
              <a:rPr lang="en-US" altLang="zh-TW" sz="1100" b="0" i="0" u="none" strike="noStrike" dirty="0">
                <a:solidFill>
                  <a:srgbClr val="000000"/>
                </a:solidFill>
                <a:effectLst/>
                <a:latin typeface="Arial" panose="020B0604020202020204" pitchFamily="34" charset="0"/>
              </a:rPr>
              <a:t>True </a:t>
            </a:r>
            <a:r>
              <a:rPr lang="zh-TW" altLang="en-US" sz="1100" b="0" i="0" u="none" strike="noStrike" dirty="0">
                <a:solidFill>
                  <a:srgbClr val="000000"/>
                </a:solidFill>
                <a:effectLst/>
                <a:latin typeface="Arial" panose="020B0604020202020204" pitchFamily="34" charset="0"/>
              </a:rPr>
              <a:t>時，不管 </a:t>
            </a:r>
            <a:r>
              <a:rPr lang="en-US" altLang="zh-TW" sz="1100" b="0" i="0" u="none" strike="noStrike" dirty="0">
                <a:solidFill>
                  <a:srgbClr val="000000"/>
                </a:solidFill>
                <a:effectLst/>
                <a:latin typeface="Arial" panose="020B0604020202020204" pitchFamily="34" charset="0"/>
              </a:rPr>
              <a:t>K</a:t>
            </a:r>
            <a:r>
              <a:rPr lang="zh-TW" altLang="en-US" sz="1100" b="0" i="0" u="none" strike="noStrike" dirty="0">
                <a:solidFill>
                  <a:srgbClr val="000000"/>
                </a:solidFill>
                <a:effectLst/>
                <a:latin typeface="Arial" panose="020B0604020202020204" pitchFamily="34" charset="0"/>
              </a:rPr>
              <a:t> 值多少，</a:t>
            </a:r>
            <a:r>
              <a:rPr lang="en-US" altLang="zh-TW" sz="1100" b="0" i="0" u="none" strike="noStrike" dirty="0">
                <a:solidFill>
                  <a:srgbClr val="000000"/>
                </a:solidFill>
                <a:effectLst/>
                <a:latin typeface="Arial" panose="020B0604020202020204" pitchFamily="34" charset="0"/>
              </a:rPr>
              <a:t>Accuracy </a:t>
            </a:r>
            <a:r>
              <a:rPr lang="zh-TW" altLang="en-US" sz="1100" b="0" i="0" u="none" strike="noStrike" dirty="0">
                <a:solidFill>
                  <a:srgbClr val="000000"/>
                </a:solidFill>
                <a:effectLst/>
                <a:latin typeface="Arial" panose="020B0604020202020204" pitchFamily="34" charset="0"/>
              </a:rPr>
              <a:t>都是 </a:t>
            </a:r>
            <a:r>
              <a:rPr lang="en-US" altLang="zh-TW" sz="1100" b="0" i="0" u="none" strike="noStrike" dirty="0">
                <a:solidFill>
                  <a:srgbClr val="000000"/>
                </a:solidFill>
                <a:effectLst/>
                <a:latin typeface="Arial" panose="020B0604020202020204" pitchFamily="34" charset="0"/>
              </a:rPr>
              <a:t>98.69 %</a:t>
            </a:r>
            <a:r>
              <a:rPr lang="zh-TW" altLang="en-US" sz="1100" b="0" i="0" u="none" strike="noStrike" dirty="0">
                <a:solidFill>
                  <a:srgbClr val="000000"/>
                </a:solidFill>
                <a:effectLst/>
                <a:latin typeface="Arial" panose="020B0604020202020204" pitchFamily="34" charset="0"/>
              </a:rPr>
              <a:t>。</a:t>
            </a:r>
            <a:endParaRPr lang="zh-TW" altLang="en-US" b="0" dirty="0">
              <a:effectLst/>
            </a:endParaRPr>
          </a:p>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當</a:t>
            </a:r>
            <a:r>
              <a:rPr lang="zh-TW" altLang="en-US" sz="3200" b="0" i="0" u="none" strike="noStrike" dirty="0">
                <a:solidFill>
                  <a:srgbClr val="000000"/>
                </a:solidFill>
                <a:effectLst/>
                <a:latin typeface="Arial" panose="020B0604020202020204" pitchFamily="34" charset="0"/>
              </a:rPr>
              <a:t> </a:t>
            </a:r>
            <a:r>
              <a:rPr lang="en-US" altLang="zh-TW" sz="1800" b="0" i="0" u="none" strike="noStrike" dirty="0">
                <a:solidFill>
                  <a:srgbClr val="000000"/>
                </a:solidFill>
                <a:effectLst/>
                <a:latin typeface="Arial" panose="020B0604020202020204" pitchFamily="34" charset="0"/>
              </a:rPr>
              <a:t>Cross-Validate</a:t>
            </a:r>
            <a:r>
              <a:rPr lang="zh-TW" altLang="en-US" sz="1800" b="0" i="0" u="none" strike="noStrike" dirty="0">
                <a:solidFill>
                  <a:srgbClr val="000000"/>
                </a:solidFill>
                <a:effectLst/>
                <a:latin typeface="Arial" panose="020B0604020202020204" pitchFamily="34" charset="0"/>
              </a:rPr>
              <a:t> 為 </a:t>
            </a:r>
            <a:r>
              <a:rPr lang="en-US" altLang="zh-TW" sz="1800" b="0" i="0" u="none" strike="noStrike" dirty="0">
                <a:solidFill>
                  <a:srgbClr val="000000"/>
                </a:solidFill>
                <a:effectLst/>
                <a:latin typeface="Arial" panose="020B0604020202020204" pitchFamily="34" charset="0"/>
              </a:rPr>
              <a:t>False </a:t>
            </a:r>
            <a:r>
              <a:rPr lang="zh-TW" altLang="en-US" sz="1800" b="0" i="0" u="none" strike="noStrike" dirty="0">
                <a:solidFill>
                  <a:srgbClr val="000000"/>
                </a:solidFill>
                <a:effectLst/>
                <a:latin typeface="Arial" panose="020B0604020202020204" pitchFamily="34" charset="0"/>
              </a:rPr>
              <a:t>時，可以看到 </a:t>
            </a:r>
            <a:r>
              <a:rPr lang="en-US" altLang="zh-TW" sz="1800" b="0" i="0" u="none" strike="noStrike" dirty="0">
                <a:solidFill>
                  <a:srgbClr val="000000"/>
                </a:solidFill>
                <a:effectLst/>
                <a:latin typeface="Arial" panose="020B0604020202020204" pitchFamily="34" charset="0"/>
              </a:rPr>
              <a:t>K</a:t>
            </a:r>
            <a:r>
              <a:rPr lang="zh-TW" altLang="en-US" sz="1800" b="0" i="0" u="none" strike="noStrike" dirty="0">
                <a:solidFill>
                  <a:srgbClr val="000000"/>
                </a:solidFill>
                <a:effectLst/>
                <a:latin typeface="Arial" panose="020B0604020202020204" pitchFamily="34" charset="0"/>
              </a:rPr>
              <a:t> 等於 </a:t>
            </a:r>
            <a:r>
              <a:rPr lang="en-US" altLang="zh-TW" sz="1800" b="0" i="0" u="none" strike="noStrike" dirty="0">
                <a:solidFill>
                  <a:srgbClr val="000000"/>
                </a:solidFill>
                <a:effectLst/>
                <a:latin typeface="Arial" panose="020B0604020202020204" pitchFamily="34" charset="0"/>
              </a:rPr>
              <a:t>1 </a:t>
            </a:r>
            <a:r>
              <a:rPr lang="zh-TW" altLang="en-US" sz="1800" b="0" i="0" u="none" strike="noStrike" dirty="0">
                <a:solidFill>
                  <a:srgbClr val="000000"/>
                </a:solidFill>
                <a:effectLst/>
                <a:latin typeface="Arial" panose="020B0604020202020204" pitchFamily="34" charset="0"/>
              </a:rPr>
              <a:t>時 </a:t>
            </a:r>
            <a:r>
              <a:rPr lang="en-US" altLang="zh-TW" sz="1800" b="0" i="0" u="none" strike="noStrike" dirty="0">
                <a:solidFill>
                  <a:srgbClr val="000000"/>
                </a:solidFill>
                <a:effectLst/>
                <a:latin typeface="Arial" panose="020B0604020202020204" pitchFamily="34" charset="0"/>
              </a:rPr>
              <a:t>KNN</a:t>
            </a:r>
            <a:r>
              <a:rPr lang="zh-TW" altLang="en-US" sz="1800" b="0" i="0" u="none" strike="noStrike" dirty="0">
                <a:solidFill>
                  <a:srgbClr val="000000"/>
                </a:solidFill>
                <a:effectLst/>
                <a:latin typeface="Arial" panose="020B0604020202020204" pitchFamily="34" charset="0"/>
              </a:rPr>
              <a:t> 有最好的 </a:t>
            </a:r>
            <a:r>
              <a:rPr lang="en-US" altLang="zh-TW" sz="1800" b="0" i="0" u="none" strike="noStrike" dirty="0">
                <a:solidFill>
                  <a:srgbClr val="000000"/>
                </a:solidFill>
                <a:effectLst/>
                <a:latin typeface="Arial" panose="020B0604020202020204" pitchFamily="34" charset="0"/>
              </a:rPr>
              <a:t>Accuracy</a:t>
            </a:r>
            <a:r>
              <a:rPr lang="zh-TW" altLang="en-US" sz="1800" b="0" i="0" u="none" strike="noStrike" dirty="0">
                <a:solidFill>
                  <a:srgbClr val="000000"/>
                </a:solidFill>
                <a:effectLst/>
                <a:latin typeface="Arial" panose="020B0604020202020204" pitchFamily="34" charset="0"/>
              </a:rPr>
              <a:t>，所以最後研究人員選擇 </a:t>
            </a:r>
            <a:r>
              <a:rPr lang="en-US" altLang="zh-TW" sz="1800" b="0" i="0" u="none" strike="noStrike" dirty="0">
                <a:solidFill>
                  <a:srgbClr val="000000"/>
                </a:solidFill>
                <a:effectLst/>
                <a:latin typeface="Arial" panose="020B0604020202020204" pitchFamily="34" charset="0"/>
              </a:rPr>
              <a:t>K</a:t>
            </a:r>
            <a:r>
              <a:rPr lang="zh-TW" altLang="en-US" sz="1800" b="0" i="0" u="none" strike="noStrike" dirty="0">
                <a:solidFill>
                  <a:srgbClr val="000000"/>
                </a:solidFill>
                <a:effectLst/>
                <a:latin typeface="Arial" panose="020B0604020202020204" pitchFamily="34" charset="0"/>
              </a:rPr>
              <a:t> 值為 </a:t>
            </a:r>
            <a:r>
              <a:rPr lang="en-US" altLang="zh-TW" sz="1800" b="0" i="0" u="none" strike="noStrike" dirty="0">
                <a:solidFill>
                  <a:srgbClr val="000000"/>
                </a:solidFill>
                <a:effectLst/>
                <a:latin typeface="Arial" panose="020B0604020202020204" pitchFamily="34" charset="0"/>
              </a:rPr>
              <a:t>1</a:t>
            </a:r>
            <a:r>
              <a:rPr lang="zh-TW" altLang="en-US" sz="1800" b="0" i="0" u="none" strike="noStrike" dirty="0">
                <a:solidFill>
                  <a:srgbClr val="000000"/>
                </a:solidFill>
                <a:effectLst/>
                <a:latin typeface="Arial" panose="020B0604020202020204" pitchFamily="34" charset="0"/>
              </a:rPr>
              <a:t>、</a:t>
            </a:r>
            <a:r>
              <a:rPr lang="en-US" altLang="zh-TW" sz="1800" b="0" i="0" u="none" strike="noStrike" dirty="0">
                <a:solidFill>
                  <a:srgbClr val="000000"/>
                </a:solidFill>
                <a:effectLst/>
                <a:latin typeface="Arial" panose="020B0604020202020204" pitchFamily="34" charset="0"/>
              </a:rPr>
              <a:t>Cross-Validation</a:t>
            </a:r>
            <a:r>
              <a:rPr lang="zh-TW" altLang="en-US" sz="1800" b="0" i="0" u="none" strike="noStrike" dirty="0">
                <a:solidFill>
                  <a:srgbClr val="000000"/>
                </a:solidFill>
                <a:effectLst/>
                <a:latin typeface="Arial" panose="020B0604020202020204" pitchFamily="34" charset="0"/>
              </a:rPr>
              <a:t> 設置為</a:t>
            </a:r>
            <a:r>
              <a:rPr lang="en-US" altLang="zh-TW" sz="1800" b="0" i="0" u="none" strike="noStrike" dirty="0">
                <a:solidFill>
                  <a:srgbClr val="000000"/>
                </a:solidFill>
                <a:effectLst/>
                <a:latin typeface="Arial" panose="020B0604020202020204" pitchFamily="34" charset="0"/>
              </a:rPr>
              <a:t>TRUE </a:t>
            </a:r>
            <a:r>
              <a:rPr lang="zh-TW" altLang="en-US" sz="1800" b="0" i="0" u="none" strike="noStrike" dirty="0">
                <a:solidFill>
                  <a:srgbClr val="000000"/>
                </a:solidFill>
                <a:effectLst/>
                <a:latin typeface="Arial" panose="020B0604020202020204" pitchFamily="34" charset="0"/>
              </a:rPr>
              <a:t>的結果。</a:t>
            </a:r>
            <a:endParaRPr lang="en-US" altLang="zh-TW" sz="1800" b="0" i="0" u="none" strike="noStrike" dirty="0">
              <a:solidFill>
                <a:srgbClr val="000000"/>
              </a:solidFill>
              <a:effectLst/>
              <a:latin typeface="Arial" panose="020B0604020202020204" pitchFamily="34" charset="0"/>
            </a:endParaRPr>
          </a:p>
          <a:p>
            <a:pPr marL="158750" indent="0">
              <a:buNone/>
            </a:pPr>
            <a:endParaRPr lang="en-US" altLang="zh-TW" dirty="0"/>
          </a:p>
          <a:p>
            <a:pPr marL="158750" indent="0">
              <a:buNone/>
            </a:pPr>
            <a:br>
              <a:rPr lang="zh-TW" altLang="en-US" dirty="0"/>
            </a:br>
            <a:endParaRPr lang="zh-TW" altLang="en-US" dirty="0"/>
          </a:p>
        </p:txBody>
      </p:sp>
    </p:spTree>
    <p:extLst>
      <p:ext uri="{BB962C8B-B14F-4D97-AF65-F5344CB8AC3E}">
        <p14:creationId xmlns:p14="http://schemas.microsoft.com/office/powerpoint/2010/main" val="21252633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sz="1800" b="0" i="0" u="none" strike="noStrike" dirty="0">
                <a:solidFill>
                  <a:srgbClr val="222222"/>
                </a:solidFill>
                <a:effectLst/>
                <a:latin typeface="Arial" panose="020B0604020202020204" pitchFamily="34" charset="0"/>
              </a:rPr>
              <a:t>在</a:t>
            </a:r>
            <a:r>
              <a:rPr lang="en-US" altLang="zh-TW" sz="1800" b="0" i="0" u="none" strike="noStrike" dirty="0">
                <a:solidFill>
                  <a:srgbClr val="222222"/>
                </a:solidFill>
                <a:effectLst/>
                <a:latin typeface="Arial" panose="020B0604020202020204" pitchFamily="34" charset="0"/>
              </a:rPr>
              <a:t>Naïve(</a:t>
            </a:r>
            <a:r>
              <a:rPr lang="zh-TW" altLang="en-US" sz="1800" b="0" i="0" u="none" strike="noStrike" dirty="0">
                <a:solidFill>
                  <a:srgbClr val="222222"/>
                </a:solidFill>
                <a:effectLst/>
                <a:latin typeface="Arial" panose="020B0604020202020204" pitchFamily="34" charset="0"/>
              </a:rPr>
              <a:t>乃一夫</a:t>
            </a:r>
            <a:r>
              <a:rPr lang="en-US" altLang="zh-TW" sz="1800" b="0" i="0" u="none" strike="noStrike" dirty="0">
                <a:solidFill>
                  <a:srgbClr val="222222"/>
                </a:solidFill>
                <a:effectLst/>
                <a:latin typeface="Arial" panose="020B0604020202020204" pitchFamily="34" charset="0"/>
              </a:rPr>
              <a:t>) Bayes(</a:t>
            </a:r>
            <a:r>
              <a:rPr lang="zh-TW" altLang="en-US" sz="1800" b="0" i="0" u="none" strike="noStrike" dirty="0">
                <a:solidFill>
                  <a:srgbClr val="222222"/>
                </a:solidFill>
                <a:effectLst/>
                <a:latin typeface="Arial" panose="020B0604020202020204" pitchFamily="34" charset="0"/>
              </a:rPr>
              <a:t>倍思</a:t>
            </a:r>
            <a:r>
              <a:rPr lang="en-US" altLang="zh-TW" sz="1800" b="0" i="0" u="none" strike="noStrike" dirty="0">
                <a:solidFill>
                  <a:srgbClr val="222222"/>
                </a:solidFill>
                <a:effectLst/>
                <a:latin typeface="Arial" panose="020B0604020202020204" pitchFamily="34" charset="0"/>
              </a:rPr>
              <a:t>) </a:t>
            </a:r>
            <a:r>
              <a:rPr lang="zh-TW" altLang="en-US" sz="1800" b="0" i="0" u="none" strike="noStrike" dirty="0">
                <a:solidFill>
                  <a:srgbClr val="222222"/>
                </a:solidFill>
                <a:effectLst/>
                <a:latin typeface="Arial" panose="020B0604020202020204" pitchFamily="34" charset="0"/>
              </a:rPr>
              <a:t>演算法</a:t>
            </a:r>
            <a:r>
              <a:rPr lang="en-US" altLang="zh-TW" sz="1800" b="0" i="0" u="none" strike="noStrike" dirty="0">
                <a:solidFill>
                  <a:srgbClr val="222222"/>
                </a:solidFill>
                <a:effectLst/>
                <a:latin typeface="Arial" panose="020B0604020202020204" pitchFamily="34" charset="0"/>
              </a:rPr>
              <a:t>(</a:t>
            </a:r>
            <a:r>
              <a:rPr lang="zh-TW" altLang="en-US" sz="1800" b="0" i="0" u="none" strike="noStrike" dirty="0">
                <a:solidFill>
                  <a:srgbClr val="222222"/>
                </a:solidFill>
                <a:effectLst/>
                <a:latin typeface="Arial" panose="020B0604020202020204" pitchFamily="34" charset="0"/>
              </a:rPr>
              <a:t>簡稱</a:t>
            </a:r>
            <a:r>
              <a:rPr lang="en-US" altLang="zh-TW" sz="1800" b="0" i="0" u="none" strike="noStrike" dirty="0">
                <a:solidFill>
                  <a:srgbClr val="222222"/>
                </a:solidFill>
                <a:effectLst/>
                <a:latin typeface="Arial" panose="020B0604020202020204" pitchFamily="34" charset="0"/>
              </a:rPr>
              <a:t>NB</a:t>
            </a:r>
            <a:r>
              <a:rPr lang="zh-TW" altLang="en-US" sz="1800" b="0" i="0" u="none" strike="noStrike" dirty="0">
                <a:solidFill>
                  <a:srgbClr val="222222"/>
                </a:solidFill>
                <a:effectLst/>
                <a:latin typeface="Arial" panose="020B0604020202020204" pitchFamily="34" charset="0"/>
              </a:rPr>
              <a:t>演算法</a:t>
            </a:r>
            <a:r>
              <a:rPr lang="en-US" altLang="zh-TW" sz="1800" b="0" i="0" u="none" strike="noStrike" dirty="0">
                <a:solidFill>
                  <a:srgbClr val="222222"/>
                </a:solidFill>
                <a:effectLst/>
                <a:latin typeface="Arial" panose="020B0604020202020204" pitchFamily="34" charset="0"/>
              </a:rPr>
              <a:t>)</a:t>
            </a:r>
            <a:r>
              <a:rPr lang="zh-TW" altLang="en-US" sz="1800" b="0" i="0" u="none" strike="noStrike" dirty="0">
                <a:solidFill>
                  <a:srgbClr val="222222"/>
                </a:solidFill>
                <a:effectLst/>
                <a:latin typeface="Arial" panose="020B0604020202020204" pitchFamily="34" charset="0"/>
              </a:rPr>
              <a:t>，用了 </a:t>
            </a:r>
            <a:r>
              <a:rPr lang="en-US" altLang="zh-TW" sz="1800" b="0" i="0" u="none" strike="noStrike" dirty="0">
                <a:solidFill>
                  <a:srgbClr val="222222"/>
                </a:solidFill>
                <a:effectLst/>
                <a:latin typeface="Arial" panose="020B0604020202020204" pitchFamily="34" charset="0"/>
              </a:rPr>
              <a:t>Use Kernel Estimator </a:t>
            </a:r>
            <a:r>
              <a:rPr lang="zh-TW" altLang="en-US" sz="1800" b="0" i="0" u="none" strike="noStrike" dirty="0">
                <a:solidFill>
                  <a:srgbClr val="222222"/>
                </a:solidFill>
                <a:effectLst/>
                <a:latin typeface="Arial" panose="020B0604020202020204" pitchFamily="34" charset="0"/>
              </a:rPr>
              <a:t>和 </a:t>
            </a:r>
            <a:r>
              <a:rPr lang="en-US" altLang="zh-TW" sz="1800" b="0" i="0" u="none" strike="noStrike" dirty="0">
                <a:solidFill>
                  <a:srgbClr val="222222"/>
                </a:solidFill>
                <a:effectLst/>
                <a:latin typeface="Arial" panose="020B0604020202020204" pitchFamily="34" charset="0"/>
              </a:rPr>
              <a:t>Supervised Discretization </a:t>
            </a:r>
            <a:r>
              <a:rPr lang="zh-TW" altLang="en-US" sz="1800" b="0" i="0" u="none" strike="noStrike" dirty="0">
                <a:solidFill>
                  <a:srgbClr val="222222"/>
                </a:solidFill>
                <a:effectLst/>
                <a:latin typeface="Arial" panose="020B0604020202020204" pitchFamily="34" charset="0"/>
              </a:rPr>
              <a:t>這兩個參數，</a:t>
            </a:r>
            <a:endParaRPr lang="en-US" altLang="zh-TW" sz="1800" b="0" i="0" u="none" strike="noStrike" dirty="0">
              <a:solidFill>
                <a:srgbClr val="222222"/>
              </a:solidFill>
              <a:effectLst/>
              <a:latin typeface="Arial" panose="020B0604020202020204" pitchFamily="34" charset="0"/>
            </a:endParaRPr>
          </a:p>
          <a:p>
            <a:pPr marL="158750" indent="0" rtl="0">
              <a:spcBef>
                <a:spcPts val="0"/>
              </a:spcBef>
              <a:spcAft>
                <a:spcPts val="0"/>
              </a:spcAft>
              <a:buNone/>
            </a:pPr>
            <a:r>
              <a:rPr lang="zh-TW" altLang="en-US" sz="1800" b="0" i="0" u="none" strike="noStrike" dirty="0">
                <a:solidFill>
                  <a:srgbClr val="222222"/>
                </a:solidFill>
                <a:effectLst/>
                <a:latin typeface="Arial" panose="020B0604020202020204" pitchFamily="34" charset="0"/>
              </a:rPr>
              <a:t>這兩個參數都是用來處理</a:t>
            </a:r>
            <a:r>
              <a:rPr lang="en-US" altLang="zh-TW" sz="1800" b="0" i="0" u="none" strike="noStrike" dirty="0">
                <a:solidFill>
                  <a:srgbClr val="222222"/>
                </a:solidFill>
                <a:effectLst/>
                <a:latin typeface="Arial" panose="020B0604020202020204" pitchFamily="34" charset="0"/>
              </a:rPr>
              <a:t>numeric attribute </a:t>
            </a:r>
            <a:r>
              <a:rPr lang="zh-TW" altLang="en-US" sz="1800" b="0" i="0" u="none" strike="noStrike" dirty="0">
                <a:solidFill>
                  <a:srgbClr val="222222"/>
                </a:solidFill>
                <a:effectLst/>
                <a:latin typeface="Arial" panose="020B0604020202020204" pitchFamily="34" charset="0"/>
              </a:rPr>
              <a:t>的，所以不關如何調整參數，可以看到所有</a:t>
            </a:r>
            <a:r>
              <a:rPr lang="en-US" altLang="zh-TW" sz="1800" b="0" i="0" u="none" strike="noStrike" dirty="0">
                <a:solidFill>
                  <a:srgbClr val="222222"/>
                </a:solidFill>
                <a:effectLst/>
                <a:latin typeface="Arial" panose="020B0604020202020204" pitchFamily="34" charset="0"/>
              </a:rPr>
              <a:t>training</a:t>
            </a:r>
            <a:r>
              <a:rPr lang="zh-TW" altLang="en-US" sz="1800" b="0" i="0" u="none" strike="noStrike" dirty="0">
                <a:solidFill>
                  <a:srgbClr val="222222"/>
                </a:solidFill>
                <a:effectLst/>
                <a:latin typeface="Arial" panose="020B0604020202020204" pitchFamily="34" charset="0"/>
              </a:rPr>
              <a:t>都產生相同的結果，</a:t>
            </a:r>
            <a:r>
              <a:rPr lang="en-US" altLang="zh-TW" sz="1800" b="0" i="0" u="none" strike="noStrike" dirty="0">
                <a:solidFill>
                  <a:srgbClr val="222222"/>
                </a:solidFill>
                <a:effectLst/>
                <a:latin typeface="Arial" panose="020B0604020202020204" pitchFamily="34" charset="0"/>
              </a:rPr>
              <a:t>accuracy</a:t>
            </a:r>
            <a:r>
              <a:rPr lang="zh-TW" altLang="en-US" sz="1800" b="0" i="0" u="none" strike="noStrike" dirty="0">
                <a:solidFill>
                  <a:srgbClr val="222222"/>
                </a:solidFill>
                <a:effectLst/>
                <a:latin typeface="Arial" panose="020B0604020202020204" pitchFamily="34" charset="0"/>
              </a:rPr>
              <a:t>為</a:t>
            </a:r>
            <a:r>
              <a:rPr lang="en-US" altLang="zh-TW" sz="1800" b="0" i="0" u="none" strike="noStrike" dirty="0">
                <a:solidFill>
                  <a:srgbClr val="222222"/>
                </a:solidFill>
                <a:effectLst/>
                <a:latin typeface="Arial" panose="020B0604020202020204" pitchFamily="34" charset="0"/>
              </a:rPr>
              <a:t>93.98%</a:t>
            </a:r>
            <a:r>
              <a:rPr lang="zh-TW" altLang="en-US" sz="1800" b="0" i="0" u="none" strike="noStrike" dirty="0">
                <a:solidFill>
                  <a:srgbClr val="222222"/>
                </a:solidFill>
                <a:effectLst/>
                <a:latin typeface="Arial" panose="020B0604020202020204" pitchFamily="34" charset="0"/>
              </a:rPr>
              <a:t>。</a:t>
            </a:r>
            <a:endParaRPr lang="en-US" altLang="zh-TW" sz="1800" b="0" i="0" u="none" strike="noStrike" dirty="0">
              <a:solidFill>
                <a:srgbClr val="222222"/>
              </a:solidFill>
              <a:effectLst/>
              <a:latin typeface="Arial" panose="020B0604020202020204" pitchFamily="34" charset="0"/>
            </a:endParaRPr>
          </a:p>
          <a:p>
            <a:pPr marL="158750" indent="0" rtl="0">
              <a:spcBef>
                <a:spcPts val="0"/>
              </a:spcBef>
              <a:spcAft>
                <a:spcPts val="0"/>
              </a:spcAft>
              <a:buNone/>
            </a:pPr>
            <a:r>
              <a:rPr lang="zh-TW" altLang="en-US" sz="1800" b="0" i="0" u="none" strike="noStrike" dirty="0">
                <a:solidFill>
                  <a:srgbClr val="222222"/>
                </a:solidFill>
                <a:effectLst/>
                <a:latin typeface="Arial" panose="020B0604020202020204" pitchFamily="34" charset="0"/>
              </a:rPr>
              <a:t>同樣，研究人員使用了 </a:t>
            </a:r>
            <a:r>
              <a:rPr lang="en-US" altLang="zh-TW" sz="1800" b="0" i="0" u="none" strike="noStrike" dirty="0">
                <a:solidFill>
                  <a:srgbClr val="222222"/>
                </a:solidFill>
                <a:effectLst/>
                <a:latin typeface="Arial" panose="020B0604020202020204" pitchFamily="34" charset="0"/>
              </a:rPr>
              <a:t>WEKA </a:t>
            </a:r>
            <a:r>
              <a:rPr lang="zh-TW" altLang="en-US" sz="1800" b="0" i="0" u="none" strike="noStrike" dirty="0">
                <a:solidFill>
                  <a:srgbClr val="222222"/>
                </a:solidFill>
                <a:effectLst/>
                <a:latin typeface="Arial" panose="020B0604020202020204" pitchFamily="34" charset="0"/>
              </a:rPr>
              <a:t>預設值，就是這兩個參數都設為</a:t>
            </a:r>
            <a:r>
              <a:rPr lang="en-US" altLang="zh-TW" sz="1800" b="0" i="0" u="none" strike="noStrike" dirty="0">
                <a:solidFill>
                  <a:srgbClr val="222222"/>
                </a:solidFill>
                <a:effectLst/>
                <a:latin typeface="Arial" panose="020B0604020202020204" pitchFamily="34" charset="0"/>
              </a:rPr>
              <a:t>FALSE</a:t>
            </a:r>
            <a:r>
              <a:rPr lang="zh-TW" altLang="en-US" sz="1800" b="0" i="0" u="none" strike="noStrike" dirty="0">
                <a:solidFill>
                  <a:srgbClr val="222222"/>
                </a:solidFill>
                <a:effectLst/>
                <a:latin typeface="Arial" panose="020B0604020202020204" pitchFamily="34" charset="0"/>
              </a:rPr>
              <a:t>。</a:t>
            </a:r>
            <a:endParaRPr lang="en-US" altLang="zh-TW" sz="1800" b="0" i="0" u="none" strike="noStrike" dirty="0">
              <a:solidFill>
                <a:srgbClr val="222222"/>
              </a:solidFill>
              <a:effectLst/>
              <a:latin typeface="Arial" panose="020B0604020202020204" pitchFamily="34" charset="0"/>
            </a:endParaRPr>
          </a:p>
          <a:p>
            <a:pPr marL="158750" indent="0" rtl="0">
              <a:spcBef>
                <a:spcPts val="0"/>
              </a:spcBef>
              <a:spcAft>
                <a:spcPts val="0"/>
              </a:spcAft>
              <a:buNone/>
            </a:pPr>
            <a:endParaRPr lang="en-US" altLang="zh-TW" sz="3200" b="0" dirty="0">
              <a:effectLst/>
            </a:endParaRPr>
          </a:p>
          <a:p>
            <a:pPr marL="158750" indent="0">
              <a:buNone/>
            </a:pPr>
            <a:br>
              <a:rPr lang="en-US" altLang="zh-TW" sz="3200" dirty="0"/>
            </a:br>
            <a:endParaRPr lang="zh-TW" altLang="en-US" dirty="0"/>
          </a:p>
        </p:txBody>
      </p:sp>
    </p:spTree>
    <p:extLst>
      <p:ext uri="{BB962C8B-B14F-4D97-AF65-F5344CB8AC3E}">
        <p14:creationId xmlns:p14="http://schemas.microsoft.com/office/powerpoint/2010/main" val="3809093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這邊針對上述每個演算法最好的參數組合進行比較</a:t>
            </a:r>
          </a:p>
          <a:p>
            <a:pPr marL="158750" indent="0">
              <a:buNone/>
            </a:pPr>
            <a:r>
              <a:rPr lang="zh-TW" altLang="en-US" dirty="0"/>
              <a:t>而</a:t>
            </a:r>
            <a:r>
              <a:rPr lang="en-US" altLang="zh-TW" dirty="0"/>
              <a:t>RF</a:t>
            </a:r>
            <a:r>
              <a:rPr lang="zh-TW" altLang="en-US" dirty="0"/>
              <a:t>跟</a:t>
            </a:r>
            <a:r>
              <a:rPr lang="en-US" altLang="zh-TW" dirty="0"/>
              <a:t>SVM</a:t>
            </a:r>
            <a:r>
              <a:rPr lang="zh-TW" altLang="en-US" dirty="0"/>
              <a:t>在這之中擁有最高的準確度。</a:t>
            </a:r>
          </a:p>
          <a:p>
            <a:pPr marL="158750" indent="0">
              <a:buNone/>
            </a:pPr>
            <a:endParaRPr lang="zh-TW" altLang="en-US" dirty="0"/>
          </a:p>
        </p:txBody>
      </p:sp>
    </p:spTree>
    <p:extLst>
      <p:ext uri="{BB962C8B-B14F-4D97-AF65-F5344CB8AC3E}">
        <p14:creationId xmlns:p14="http://schemas.microsoft.com/office/powerpoint/2010/main" val="31490397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因為有兩個演算法表現一樣好，所以研究人員進一步比較了「正確分類的</a:t>
            </a:r>
            <a:r>
              <a:rPr lang="en-US" altLang="zh-TW" dirty="0"/>
              <a:t>Instances</a:t>
            </a:r>
            <a:r>
              <a:rPr lang="zh-TW" altLang="en-US" dirty="0"/>
              <a:t>、錯誤分類的</a:t>
            </a:r>
            <a:r>
              <a:rPr lang="en-US" altLang="zh-TW" dirty="0"/>
              <a:t>Instances</a:t>
            </a:r>
            <a:r>
              <a:rPr lang="zh-TW" altLang="en-US" dirty="0"/>
              <a:t>、</a:t>
            </a:r>
            <a:r>
              <a:rPr lang="en-US" altLang="zh-TW" dirty="0"/>
              <a:t>kappa </a:t>
            </a:r>
            <a:r>
              <a:rPr lang="zh-TW" altLang="en-US" dirty="0"/>
              <a:t>值和 </a:t>
            </a:r>
            <a:r>
              <a:rPr lang="en-US" altLang="zh-TW" dirty="0"/>
              <a:t>MAE</a:t>
            </a:r>
            <a:r>
              <a:rPr lang="zh-TW" altLang="en-US" dirty="0"/>
              <a:t> </a:t>
            </a:r>
            <a:r>
              <a:rPr lang="en-US" altLang="zh-TW" dirty="0"/>
              <a:t>(</a:t>
            </a:r>
            <a:r>
              <a:rPr lang="zh-TW" altLang="en-US" dirty="0"/>
              <a:t>平均絕對誤差</a:t>
            </a:r>
            <a:r>
              <a:rPr lang="en-US" altLang="zh-TW" dirty="0"/>
              <a:t>)</a:t>
            </a:r>
            <a:r>
              <a:rPr lang="zh-TW" altLang="en-US" dirty="0"/>
              <a:t> 分數」。</a:t>
            </a:r>
          </a:p>
          <a:p>
            <a:pPr marL="158750" indent="0">
              <a:buNone/>
            </a:pPr>
            <a:endParaRPr lang="zh-TW" altLang="en-US" dirty="0"/>
          </a:p>
        </p:txBody>
      </p:sp>
    </p:spTree>
    <p:extLst>
      <p:ext uri="{BB962C8B-B14F-4D97-AF65-F5344CB8AC3E}">
        <p14:creationId xmlns:p14="http://schemas.microsoft.com/office/powerpoint/2010/main" val="583532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e625313530_1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e625313530_1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那我們會分成研究論文介紹、文獻探究及模型調整、研究結論分析三個部分做說明</a:t>
            </a:r>
            <a:endParaRPr lang="zh-TW" altLang="en-US" b="0" dirty="0">
              <a:effectLst/>
            </a:endParaRPr>
          </a:p>
          <a:p>
            <a:pPr marL="158750" indent="0">
              <a:buNone/>
            </a:pPr>
            <a:br>
              <a:rPr lang="zh-TW" altLang="en-US" dirty="0"/>
            </a:b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最後從比較的表格來看，研究人員挑選</a:t>
            </a:r>
            <a:r>
              <a:rPr lang="zh-TW" altLang="en-US" strike="noStrike" dirty="0"/>
              <a:t>了 </a:t>
            </a:r>
            <a:r>
              <a:rPr lang="en-US" altLang="zh-TW" strike="noStrike" dirty="0"/>
              <a:t>SVM</a:t>
            </a:r>
            <a:r>
              <a:rPr lang="zh-TW" altLang="en-US" strike="noStrike" dirty="0"/>
              <a:t> 作為最佳的模型演算法。</a:t>
            </a:r>
            <a:endParaRPr lang="en-US" altLang="zh-TW" strike="noStrike" dirty="0"/>
          </a:p>
          <a:p>
            <a:pPr marL="158750" indent="0">
              <a:buNone/>
            </a:pPr>
            <a:endParaRPr lang="en-US" altLang="zh-TW"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zh-TW" altLang="en-US" dirty="0"/>
          </a:p>
        </p:txBody>
      </p:sp>
    </p:spTree>
    <p:extLst>
      <p:ext uri="{BB962C8B-B14F-4D97-AF65-F5344CB8AC3E}">
        <p14:creationId xmlns:p14="http://schemas.microsoft.com/office/powerpoint/2010/main" val="27573801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接下來是</a:t>
            </a:r>
            <a:r>
              <a:rPr lang="zh-TW" altLang="en-US" sz="1100" b="1" dirty="0">
                <a:latin typeface="源泉圓體 R" panose="020B0500000000000000" pitchFamily="34" charset="-120"/>
                <a:ea typeface="源泉圓體 R" panose="020B0500000000000000" pitchFamily="34" charset="-120"/>
              </a:rPr>
              <a:t>文獻探究及模型調整</a:t>
            </a:r>
            <a:r>
              <a:rPr lang="zh-TW" altLang="en-US" sz="1100" b="0" dirty="0">
                <a:latin typeface="源泉圓體 R" panose="020B0500000000000000" pitchFamily="34" charset="-120"/>
                <a:ea typeface="源泉圓體 R" panose="020B0500000000000000" pitchFamily="34" charset="-120"/>
              </a:rPr>
              <a:t>的介紹</a:t>
            </a:r>
            <a:endParaRPr lang="zh-TW" altLang="en-US" b="0" dirty="0"/>
          </a:p>
        </p:txBody>
      </p:sp>
    </p:spTree>
    <p:extLst>
      <p:ext uri="{BB962C8B-B14F-4D97-AF65-F5344CB8AC3E}">
        <p14:creationId xmlns:p14="http://schemas.microsoft.com/office/powerpoint/2010/main" val="26172089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前面有提到因為這份論文的資料不平衡，所以在前處理的時候有進行 </a:t>
            </a:r>
            <a:r>
              <a:rPr lang="en-US" altLang="zh-TW" dirty="0"/>
              <a:t>SMOTE </a:t>
            </a:r>
            <a:r>
              <a:rPr lang="zh-TW" altLang="en-US" dirty="0"/>
              <a:t>和 </a:t>
            </a:r>
            <a:r>
              <a:rPr lang="en-US" altLang="zh-TW" dirty="0"/>
              <a:t>Spread Subsample</a:t>
            </a:r>
            <a:r>
              <a:rPr lang="zh-TW" altLang="en-US" dirty="0"/>
              <a:t>。</a:t>
            </a:r>
          </a:p>
          <a:p>
            <a:pPr marL="158750" indent="0">
              <a:buNone/>
            </a:pPr>
            <a:r>
              <a:rPr lang="zh-TW" altLang="en-US" dirty="0"/>
              <a:t>那什麼是不平衡資料呢？</a:t>
            </a:r>
          </a:p>
          <a:p>
            <a:pPr marL="158750" indent="0">
              <a:buNone/>
            </a:pPr>
            <a:r>
              <a:rPr lang="zh-TW" altLang="en-US" dirty="0"/>
              <a:t>他指的是資料集中，各個類別的樣本數目相差過大。</a:t>
            </a:r>
          </a:p>
          <a:p>
            <a:pPr marL="158750" indent="0">
              <a:buNone/>
            </a:pPr>
            <a:r>
              <a:rPr lang="zh-TW" altLang="en-US" dirty="0"/>
              <a:t>以二元分類問題為例，假設正類的樣本數，遠大於負類的樣本數，這種數據就叫不平衡數據。</a:t>
            </a:r>
          </a:p>
          <a:p>
            <a:pPr marL="158750" indent="0">
              <a:buNone/>
            </a:pPr>
            <a:r>
              <a:rPr lang="zh-TW" altLang="en-US" dirty="0"/>
              <a:t>當兩類樣本數量的比例超過 </a:t>
            </a:r>
            <a:r>
              <a:rPr lang="en-US" altLang="zh-TW" dirty="0"/>
              <a:t>4</a:t>
            </a:r>
            <a:r>
              <a:rPr lang="zh-TW" altLang="en-US" dirty="0"/>
              <a:t>：</a:t>
            </a:r>
            <a:r>
              <a:rPr lang="en-US" altLang="zh-TW" dirty="0"/>
              <a:t>1 </a:t>
            </a:r>
            <a:r>
              <a:rPr lang="zh-TW" altLang="en-US" dirty="0"/>
              <a:t>時，不平衡問題就會很嚴重；尤其是二元分類的資料，不平衡問題在真實的應用環境中是很常見的。</a:t>
            </a:r>
          </a:p>
        </p:txBody>
      </p:sp>
    </p:spTree>
    <p:extLst>
      <p:ext uri="{BB962C8B-B14F-4D97-AF65-F5344CB8AC3E}">
        <p14:creationId xmlns:p14="http://schemas.microsoft.com/office/powerpoint/2010/main" val="19575156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b="1" dirty="0"/>
              <a:t>那不平衡資料會帶來什麼影響 </a:t>
            </a:r>
            <a:r>
              <a:rPr lang="en-US" altLang="zh-TW" b="1" dirty="0"/>
              <a:t>? </a:t>
            </a:r>
          </a:p>
          <a:p>
            <a:pPr marL="158750" indent="0">
              <a:buNone/>
            </a:pPr>
            <a:r>
              <a:rPr lang="zh-TW" altLang="en-US" b="0" dirty="0"/>
              <a:t>這邊以</a:t>
            </a:r>
            <a:r>
              <a:rPr lang="en-US" altLang="zh-TW" b="0" dirty="0"/>
              <a:t>"</a:t>
            </a:r>
            <a:r>
              <a:rPr lang="zh-TW" altLang="en-US" b="0" dirty="0"/>
              <a:t>信用卡異常交易記錄的分類問題</a:t>
            </a:r>
            <a:r>
              <a:rPr lang="en-US" altLang="zh-TW" b="0" dirty="0"/>
              <a:t>"</a:t>
            </a:r>
            <a:r>
              <a:rPr lang="zh-TW" altLang="en-US" b="0" dirty="0"/>
              <a:t>來舉例，假設信用卡交易資料中有 </a:t>
            </a:r>
            <a:r>
              <a:rPr lang="en-US" altLang="zh-TW" b="0" dirty="0"/>
              <a:t>98% </a:t>
            </a:r>
            <a:r>
              <a:rPr lang="zh-TW" altLang="en-US" b="0" dirty="0"/>
              <a:t>記錄都是正常的消費記錄，只有 </a:t>
            </a:r>
            <a:r>
              <a:rPr lang="en-US" altLang="zh-TW" b="0" dirty="0"/>
              <a:t>2 % </a:t>
            </a:r>
            <a:r>
              <a:rPr lang="zh-TW" altLang="en-US" b="0" dirty="0"/>
              <a:t>是</a:t>
            </a:r>
            <a:r>
              <a:rPr lang="en-US" altLang="zh-TW" b="0" dirty="0"/>
              <a:t>"</a:t>
            </a:r>
            <a:r>
              <a:rPr lang="zh-TW" altLang="en-US" b="0" dirty="0"/>
              <a:t>信用卡盜刷記錄</a:t>
            </a:r>
            <a:r>
              <a:rPr lang="en-US" altLang="zh-TW" b="0" dirty="0"/>
              <a:t>"</a:t>
            </a:r>
            <a:r>
              <a:rPr lang="zh-TW" altLang="en-US" b="0" dirty="0"/>
              <a:t>。</a:t>
            </a:r>
          </a:p>
          <a:p>
            <a:pPr marL="158750" indent="0">
              <a:buNone/>
            </a:pPr>
            <a:r>
              <a:rPr lang="zh-TW" altLang="en-US" b="0" dirty="0"/>
              <a:t>那分類模型只要忽略那些非常少的資料，全部猜他是</a:t>
            </a:r>
            <a:r>
              <a:rPr lang="en-US" altLang="zh-TW" b="0" dirty="0"/>
              <a:t>"</a:t>
            </a:r>
            <a:r>
              <a:rPr lang="zh-TW" altLang="en-US" b="0" dirty="0"/>
              <a:t>正常交易</a:t>
            </a:r>
            <a:r>
              <a:rPr lang="en-US" altLang="zh-TW" b="0" dirty="0"/>
              <a:t>" </a:t>
            </a:r>
            <a:r>
              <a:rPr lang="zh-TW" altLang="en-US" b="0" dirty="0"/>
              <a:t>， 準確率就有</a:t>
            </a:r>
            <a:r>
              <a:rPr lang="en-US" altLang="zh-TW" b="0" dirty="0"/>
              <a:t>98%</a:t>
            </a:r>
            <a:r>
              <a:rPr lang="zh-TW" altLang="en-US" b="0" dirty="0"/>
              <a:t>。</a:t>
            </a:r>
          </a:p>
          <a:p>
            <a:pPr marL="158750" indent="0">
              <a:buNone/>
            </a:pPr>
            <a:r>
              <a:rPr lang="zh-TW" altLang="en-US" b="0" dirty="0"/>
              <a:t>但盜刷資料事實上都被分類錯誤了，因此，這時準確率就會產生誤導性，沒辦法當模型分類好壞的判斷依據。</a:t>
            </a:r>
          </a:p>
          <a:p>
            <a:pPr marL="158750" indent="0">
              <a:buNone/>
            </a:pPr>
            <a:endParaRPr lang="zh-TW" altLang="en-US" b="0" dirty="0"/>
          </a:p>
          <a:p>
            <a:pPr marL="158750" indent="0">
              <a:buNone/>
            </a:pPr>
            <a:r>
              <a:rPr lang="zh-TW" altLang="en-US" b="1" dirty="0"/>
              <a:t>不平衡資料要用什麼評估指標 </a:t>
            </a:r>
            <a:r>
              <a:rPr lang="en-US" altLang="zh-TW" b="1" dirty="0"/>
              <a:t>? </a:t>
            </a:r>
          </a:p>
          <a:p>
            <a:pPr marL="158750" indent="0">
              <a:buNone/>
            </a:pPr>
            <a:r>
              <a:rPr lang="zh-TW" altLang="en-US" b="0" dirty="0"/>
              <a:t>為了不要讓少樣本數的類別被忽略，我們可以透過混淆矩陣，進一步算出 </a:t>
            </a:r>
            <a:r>
              <a:rPr lang="en-US" altLang="zh-TW" b="0" dirty="0"/>
              <a:t>Precision</a:t>
            </a:r>
            <a:r>
              <a:rPr lang="zh-TW" altLang="en-US" b="0" dirty="0"/>
              <a:t>、</a:t>
            </a:r>
            <a:r>
              <a:rPr lang="en-US" altLang="zh-TW" b="0" dirty="0"/>
              <a:t>Recall</a:t>
            </a:r>
            <a:r>
              <a:rPr lang="zh-TW" altLang="en-US" b="0" dirty="0"/>
              <a:t>、</a:t>
            </a:r>
            <a:r>
              <a:rPr lang="en-US" altLang="zh-TW" b="0" dirty="0"/>
              <a:t>F-measure </a:t>
            </a:r>
            <a:r>
              <a:rPr lang="zh-TW" altLang="en-US" b="0" dirty="0"/>
              <a:t>及 </a:t>
            </a:r>
            <a:r>
              <a:rPr lang="en-US" altLang="zh-TW" b="0" dirty="0"/>
              <a:t>AUC </a:t>
            </a:r>
            <a:r>
              <a:rPr lang="zh-TW" altLang="en-US" b="0" dirty="0"/>
              <a:t>等評估指標，作為面臨不平衡資料時的模型好壞判斷依據。</a:t>
            </a:r>
          </a:p>
          <a:p>
            <a:pPr marL="158750" indent="0">
              <a:buNone/>
            </a:pPr>
            <a:endParaRPr lang="zh-TW" altLang="en-US" b="0" dirty="0"/>
          </a:p>
        </p:txBody>
      </p:sp>
    </p:spTree>
    <p:extLst>
      <p:ext uri="{BB962C8B-B14F-4D97-AF65-F5344CB8AC3E}">
        <p14:creationId xmlns:p14="http://schemas.microsoft.com/office/powerpoint/2010/main" val="40706724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處理不平衡資料的方法可以分成兩類，分別為</a:t>
            </a:r>
            <a:r>
              <a:rPr lang="en-US" altLang="zh-TW" dirty="0"/>
              <a:t>Over sampling </a:t>
            </a:r>
            <a:r>
              <a:rPr lang="zh-TW" altLang="en-US" dirty="0"/>
              <a:t>和 </a:t>
            </a:r>
            <a:r>
              <a:rPr lang="en-US" altLang="zh-TW" dirty="0"/>
              <a:t>Under sampling</a:t>
            </a:r>
            <a:r>
              <a:rPr lang="zh-TW" altLang="en-US" dirty="0"/>
              <a:t>。</a:t>
            </a:r>
          </a:p>
          <a:p>
            <a:pPr marL="158750" indent="0">
              <a:buNone/>
            </a:pPr>
            <a:endParaRPr lang="zh-TW" altLang="en-US" dirty="0"/>
          </a:p>
          <a:p>
            <a:pPr marL="158750" indent="0">
              <a:buNone/>
            </a:pPr>
            <a:r>
              <a:rPr lang="en-US" altLang="zh-TW" dirty="0"/>
              <a:t>Over sampling </a:t>
            </a:r>
            <a:r>
              <a:rPr lang="zh-TW" altLang="en-US" dirty="0"/>
              <a:t>會增加訓練集中少數類別的樣本數量，優點是可以保留原始訓練集中的訊息，但卻容易發生</a:t>
            </a:r>
            <a:r>
              <a:rPr lang="en-US" altLang="zh-TW" dirty="0"/>
              <a:t>overfitting</a:t>
            </a:r>
            <a:r>
              <a:rPr lang="zh-TW" altLang="en-US" dirty="0"/>
              <a:t>。</a:t>
            </a:r>
          </a:p>
          <a:p>
            <a:pPr marL="158750" indent="0">
              <a:buNone/>
            </a:pPr>
            <a:r>
              <a:rPr lang="zh-TW" altLang="en-US" dirty="0"/>
              <a:t>而</a:t>
            </a:r>
            <a:r>
              <a:rPr lang="en-US" altLang="zh-TW" dirty="0"/>
              <a:t>Under sampling</a:t>
            </a:r>
            <a:r>
              <a:rPr lang="zh-TW" altLang="en-US" dirty="0"/>
              <a:t>則相反，會減少多數類別中的樣本，以平衡分佈，缺點在於可能會丟棄有用的訊息。</a:t>
            </a:r>
          </a:p>
          <a:p>
            <a:pPr marL="158750" indent="0">
              <a:buNone/>
            </a:pPr>
            <a:endParaRPr lang="zh-TW" altLang="en-US" dirty="0"/>
          </a:p>
          <a:p>
            <a:pPr marL="158750" indent="0">
              <a:buNone/>
            </a:pPr>
            <a:r>
              <a:rPr lang="zh-TW" altLang="en-US" dirty="0"/>
              <a:t>常見的</a:t>
            </a:r>
            <a:r>
              <a:rPr lang="en-US" altLang="zh-TW" dirty="0"/>
              <a:t>Over sampling</a:t>
            </a:r>
            <a:r>
              <a:rPr lang="zh-TW" altLang="en-US" dirty="0"/>
              <a:t>方法有  </a:t>
            </a:r>
            <a:r>
              <a:rPr lang="en-US" altLang="zh-TW" dirty="0"/>
              <a:t>Random Oversampling</a:t>
            </a:r>
            <a:r>
              <a:rPr lang="zh-TW" altLang="en-US" dirty="0"/>
              <a:t>、</a:t>
            </a:r>
            <a:r>
              <a:rPr lang="en-US" altLang="zh-TW" dirty="0"/>
              <a:t>SMOTE</a:t>
            </a:r>
            <a:r>
              <a:rPr lang="zh-TW" altLang="en-US" dirty="0"/>
              <a:t>、</a:t>
            </a:r>
            <a:r>
              <a:rPr lang="en-US" altLang="zh-TW" dirty="0"/>
              <a:t>ADASYN(</a:t>
            </a:r>
            <a:r>
              <a:rPr lang="zh-TW" altLang="en-US" dirty="0"/>
              <a:t>阿達森</a:t>
            </a:r>
            <a:r>
              <a:rPr lang="en-US" altLang="zh-TW" dirty="0"/>
              <a:t>) </a:t>
            </a:r>
            <a:r>
              <a:rPr lang="zh-TW" altLang="en-US" dirty="0"/>
              <a:t>等方式，</a:t>
            </a:r>
          </a:p>
          <a:p>
            <a:pPr marL="158750" indent="0">
              <a:buNone/>
            </a:pPr>
            <a:r>
              <a:rPr lang="zh-TW" altLang="en-US" dirty="0"/>
              <a:t>而常見的</a:t>
            </a:r>
            <a:r>
              <a:rPr lang="en-US" altLang="zh-TW" dirty="0"/>
              <a:t>Under sampling</a:t>
            </a:r>
            <a:r>
              <a:rPr lang="zh-TW" altLang="en-US" dirty="0"/>
              <a:t>做法有  </a:t>
            </a:r>
            <a:r>
              <a:rPr lang="en-US" altLang="zh-TW" dirty="0"/>
              <a:t>Random </a:t>
            </a:r>
            <a:r>
              <a:rPr lang="en-US" altLang="zh-TW" dirty="0" err="1"/>
              <a:t>Undersampling</a:t>
            </a:r>
            <a:r>
              <a:rPr lang="zh-TW" altLang="en-US" dirty="0"/>
              <a:t>、</a:t>
            </a:r>
            <a:r>
              <a:rPr lang="en-US" altLang="zh-TW" dirty="0"/>
              <a:t>ENN </a:t>
            </a:r>
            <a:r>
              <a:rPr lang="zh-TW" altLang="en-US" dirty="0"/>
              <a:t>等等。</a:t>
            </a:r>
          </a:p>
        </p:txBody>
      </p:sp>
    </p:spTree>
    <p:extLst>
      <p:ext uri="{BB962C8B-B14F-4D97-AF65-F5344CB8AC3E}">
        <p14:creationId xmlns:p14="http://schemas.microsoft.com/office/powerpoint/2010/main" val="33651401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2"/>
        <p:cNvGrpSpPr/>
        <p:nvPr/>
      </p:nvGrpSpPr>
      <p:grpSpPr>
        <a:xfrm>
          <a:off x="0" y="0"/>
          <a:ext cx="0" cy="0"/>
          <a:chOff x="0" y="0"/>
          <a:chExt cx="0" cy="0"/>
        </a:xfrm>
      </p:grpSpPr>
      <p:sp>
        <p:nvSpPr>
          <p:cNvPr id="2833" name="Google Shape;2833;gc862a2793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4" name="Google Shape;2834;gc862a2793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正確的不平衡資料處理流程是 </a:t>
            </a:r>
            <a:r>
              <a:rPr lang="en-US" altLang="zh-TW" dirty="0"/>
              <a:t>: </a:t>
            </a:r>
          </a:p>
          <a:p>
            <a:pPr marL="0" lvl="0" indent="0" algn="l" rtl="0">
              <a:spcBef>
                <a:spcPts val="0"/>
              </a:spcBef>
              <a:spcAft>
                <a:spcPts val="0"/>
              </a:spcAft>
              <a:buNone/>
            </a:pPr>
            <a:r>
              <a:rPr lang="en-US" altLang="zh-TW" dirty="0"/>
              <a:t>1. </a:t>
            </a:r>
            <a:r>
              <a:rPr lang="zh-TW" altLang="en-US" dirty="0"/>
              <a:t>先將資料切割成訓練集與測試集</a:t>
            </a:r>
          </a:p>
          <a:p>
            <a:pPr marL="0" lvl="0" indent="0" algn="l" rtl="0">
              <a:spcBef>
                <a:spcPts val="0"/>
              </a:spcBef>
              <a:spcAft>
                <a:spcPts val="0"/>
              </a:spcAft>
              <a:buNone/>
            </a:pPr>
            <a:r>
              <a:rPr lang="en-US" altLang="zh-TW" dirty="0"/>
              <a:t>(</a:t>
            </a:r>
            <a:r>
              <a:rPr lang="zh-TW" altLang="en-US" dirty="0"/>
              <a:t>如果先採樣再去切分，測試集很可能會偏離了原本的資料樣貌，導致模型學習到一堆雜訊</a:t>
            </a:r>
            <a:r>
              <a:rPr lang="en-US" altLang="zh-TW" dirty="0"/>
              <a:t>)</a:t>
            </a:r>
          </a:p>
          <a:p>
            <a:pPr marL="0" lvl="0" indent="0" algn="l" rtl="0">
              <a:spcBef>
                <a:spcPts val="0"/>
              </a:spcBef>
              <a:spcAft>
                <a:spcPts val="0"/>
              </a:spcAft>
              <a:buNone/>
            </a:pPr>
            <a:r>
              <a:rPr lang="en-US" altLang="zh-TW" dirty="0"/>
              <a:t>2. </a:t>
            </a:r>
            <a:r>
              <a:rPr lang="zh-TW" altLang="en-US" dirty="0"/>
              <a:t>檢查數據，看正負樣本是否不平均</a:t>
            </a:r>
          </a:p>
          <a:p>
            <a:pPr marL="0" lvl="0" indent="0" algn="l" rtl="0">
              <a:spcBef>
                <a:spcPts val="0"/>
              </a:spcBef>
              <a:spcAft>
                <a:spcPts val="0"/>
              </a:spcAft>
              <a:buNone/>
            </a:pPr>
            <a:r>
              <a:rPr lang="en-US" altLang="zh-TW" dirty="0"/>
              <a:t>3. </a:t>
            </a:r>
            <a:r>
              <a:rPr lang="zh-TW" altLang="en-US" dirty="0"/>
              <a:t>透過</a:t>
            </a:r>
            <a:r>
              <a:rPr lang="en-US" altLang="zh-TW" dirty="0"/>
              <a:t>Over </a:t>
            </a:r>
            <a:r>
              <a:rPr lang="zh-TW" altLang="en-US" dirty="0"/>
              <a:t>或 </a:t>
            </a:r>
            <a:r>
              <a:rPr lang="en-US" altLang="zh-TW" dirty="0"/>
              <a:t>Under sampling</a:t>
            </a:r>
            <a:r>
              <a:rPr lang="zh-TW" altLang="en-US" dirty="0"/>
              <a:t>，重新抽樣訓練集</a:t>
            </a:r>
          </a:p>
          <a:p>
            <a:pPr marL="0" lvl="0" indent="0" algn="l" rtl="0">
              <a:spcBef>
                <a:spcPts val="0"/>
              </a:spcBef>
              <a:spcAft>
                <a:spcPts val="0"/>
              </a:spcAft>
              <a:buNone/>
            </a:pPr>
            <a:r>
              <a:rPr lang="zh-TW" altLang="en-US" dirty="0"/>
              <a:t>最後</a:t>
            </a:r>
            <a:r>
              <a:rPr lang="en-US" altLang="zh-TW" dirty="0"/>
              <a:t>. </a:t>
            </a:r>
            <a:r>
              <a:rPr lang="zh-TW" altLang="en-US" dirty="0"/>
              <a:t>建立模型，並透過交叉驗證控制 過擬合程度</a:t>
            </a:r>
            <a:endParaRPr lang="en-US" altLang="zh-TW" strike="sngStrike"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b="1" dirty="0"/>
              <a:t>但這份研究論文在最初前處理的時候，沒有事先切分 </a:t>
            </a:r>
            <a:r>
              <a:rPr lang="en-US" altLang="zh-TW" b="1" dirty="0"/>
              <a:t>training set </a:t>
            </a:r>
            <a:r>
              <a:rPr lang="zh-TW" altLang="en-US" b="1" dirty="0"/>
              <a:t>跟 </a:t>
            </a:r>
            <a:r>
              <a:rPr lang="en-US" altLang="zh-TW" b="1" dirty="0"/>
              <a:t>testing set </a:t>
            </a:r>
            <a:r>
              <a:rPr lang="zh-TW" altLang="en-US" b="1" dirty="0"/>
              <a:t>就直接進行</a:t>
            </a:r>
            <a:r>
              <a:rPr lang="en-US" altLang="zh-TW" b="1" dirty="0"/>
              <a:t>sampling</a:t>
            </a:r>
            <a:r>
              <a:rPr lang="zh-TW" altLang="en-US" b="1" dirty="0"/>
              <a:t>，這樣的錯誤操作會產生</a:t>
            </a:r>
            <a:r>
              <a:rPr lang="en-US" altLang="zh-TW" b="1" dirty="0"/>
              <a:t>Testing set </a:t>
            </a:r>
            <a:r>
              <a:rPr lang="zh-TW" altLang="en-US" b="1" dirty="0"/>
              <a:t>被汙染的問題。</a:t>
            </a:r>
          </a:p>
        </p:txBody>
      </p:sp>
    </p:spTree>
    <p:extLst>
      <p:ext uri="{BB962C8B-B14F-4D97-AF65-F5344CB8AC3E}">
        <p14:creationId xmlns:p14="http://schemas.microsoft.com/office/powerpoint/2010/main" val="7913954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sz="1800" b="0" i="0" u="none" strike="noStrike" dirty="0">
                <a:solidFill>
                  <a:srgbClr val="000000"/>
                </a:solidFill>
                <a:effectLst/>
                <a:latin typeface="Arial" panose="020B0604020202020204" pitchFamily="34" charset="0"/>
              </a:rPr>
              <a:t>所以我們修正研究論文的作法，把資料集先拆成 </a:t>
            </a:r>
            <a:r>
              <a:rPr lang="en-US" altLang="zh-TW" sz="1800" b="0" i="0" u="none" strike="noStrike" dirty="0">
                <a:solidFill>
                  <a:srgbClr val="000000"/>
                </a:solidFill>
                <a:effectLst/>
                <a:latin typeface="Arial" panose="020B0604020202020204" pitchFamily="34" charset="0"/>
              </a:rPr>
              <a:t>80% </a:t>
            </a:r>
            <a:r>
              <a:rPr lang="zh-TW" altLang="en-US" sz="1800" b="0" i="0" u="none" strike="noStrike" dirty="0">
                <a:solidFill>
                  <a:srgbClr val="000000"/>
                </a:solidFill>
                <a:effectLst/>
                <a:latin typeface="Arial" panose="020B0604020202020204" pitchFamily="34" charset="0"/>
              </a:rPr>
              <a:t>訓練集 </a:t>
            </a:r>
            <a:r>
              <a:rPr lang="en-US" altLang="zh-TW" sz="1800" b="0" i="0" u="none" strike="noStrike" dirty="0">
                <a:solidFill>
                  <a:srgbClr val="000000"/>
                </a:solidFill>
                <a:effectLst/>
                <a:latin typeface="Arial" panose="020B0604020202020204" pitchFamily="34" charset="0"/>
              </a:rPr>
              <a:t>&amp; 20% </a:t>
            </a:r>
            <a:r>
              <a:rPr lang="zh-TW" altLang="en-US" sz="1800" b="0" i="0" u="none" strike="noStrike" dirty="0">
                <a:solidFill>
                  <a:srgbClr val="000000"/>
                </a:solidFill>
                <a:effectLst/>
                <a:latin typeface="Arial" panose="020B0604020202020204" pitchFamily="34" charset="0"/>
              </a:rPr>
              <a:t>測試集，剩下的都按照論文的做法，並且進行</a:t>
            </a:r>
            <a:r>
              <a:rPr lang="en-US" altLang="zh-TW" sz="1800" b="0" i="0" u="none" strike="noStrike" dirty="0">
                <a:solidFill>
                  <a:srgbClr val="000000"/>
                </a:solidFill>
                <a:effectLst/>
                <a:latin typeface="Arial" panose="020B0604020202020204" pitchFamily="34" charset="0"/>
              </a:rPr>
              <a:t>5</a:t>
            </a:r>
            <a:r>
              <a:rPr lang="zh-TW" altLang="en-US" sz="1800" b="0" i="0" u="none" strike="noStrike" dirty="0">
                <a:solidFill>
                  <a:srgbClr val="000000"/>
                </a:solidFill>
                <a:effectLst/>
                <a:latin typeface="Arial" panose="020B0604020202020204" pitchFamily="34" charset="0"/>
              </a:rPr>
              <a:t>種演算法的比較</a:t>
            </a:r>
            <a:endParaRPr lang="zh-TW" altLang="en-US" dirty="0"/>
          </a:p>
        </p:txBody>
      </p:sp>
    </p:spTree>
    <p:extLst>
      <p:ext uri="{BB962C8B-B14F-4D97-AF65-F5344CB8AC3E}">
        <p14:creationId xmlns:p14="http://schemas.microsoft.com/office/powerpoint/2010/main" val="27056285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dirty="0"/>
              <a:t>在</a:t>
            </a:r>
            <a:r>
              <a:rPr lang="en-US" altLang="zh-TW" dirty="0"/>
              <a:t>J48 </a:t>
            </a:r>
            <a:r>
              <a:rPr lang="zh-TW" altLang="en-US" dirty="0"/>
              <a:t>的部分，可以看到修正後的</a:t>
            </a:r>
            <a:r>
              <a:rPr lang="en-US" altLang="zh-TW" dirty="0"/>
              <a:t>accuracy</a:t>
            </a:r>
            <a:r>
              <a:rPr lang="zh-TW" altLang="en-US" dirty="0"/>
              <a:t>下降了</a:t>
            </a:r>
          </a:p>
          <a:p>
            <a:pPr marL="158750" indent="0" rtl="0">
              <a:spcBef>
                <a:spcPts val="0"/>
              </a:spcBef>
              <a:spcAft>
                <a:spcPts val="0"/>
              </a:spcAft>
              <a:buNone/>
            </a:pPr>
            <a:r>
              <a:rPr lang="zh-TW" altLang="en-US" dirty="0"/>
              <a:t>修正前，論文選擇的是，未剪枝的</a:t>
            </a:r>
            <a:r>
              <a:rPr lang="en-US" altLang="zh-TW" dirty="0"/>
              <a:t>training 1</a:t>
            </a:r>
          </a:p>
          <a:p>
            <a:pPr marL="158750" indent="0" rtl="0">
              <a:spcBef>
                <a:spcPts val="0"/>
              </a:spcBef>
              <a:spcAft>
                <a:spcPts val="0"/>
              </a:spcAft>
              <a:buNone/>
            </a:pPr>
            <a:r>
              <a:rPr lang="zh-TW" altLang="en-US" dirty="0"/>
              <a:t>但我們認為，雖然未剪枝的</a:t>
            </a:r>
            <a:r>
              <a:rPr lang="en-US" altLang="zh-TW" dirty="0"/>
              <a:t>accuracy</a:t>
            </a:r>
            <a:r>
              <a:rPr lang="zh-TW" altLang="en-US" dirty="0"/>
              <a:t>是最高，但產生</a:t>
            </a:r>
            <a:r>
              <a:rPr lang="en-US" altLang="zh-TW" dirty="0"/>
              <a:t>Overfitting</a:t>
            </a:r>
            <a:r>
              <a:rPr lang="zh-TW" altLang="en-US" dirty="0"/>
              <a:t>的可能性還是很大，</a:t>
            </a:r>
          </a:p>
          <a:p>
            <a:pPr marL="158750" indent="0" rtl="0">
              <a:spcBef>
                <a:spcPts val="0"/>
              </a:spcBef>
              <a:spcAft>
                <a:spcPts val="0"/>
              </a:spcAft>
              <a:buNone/>
            </a:pPr>
            <a:r>
              <a:rPr lang="zh-TW" altLang="en-US" dirty="0"/>
              <a:t>所以即便</a:t>
            </a:r>
            <a:r>
              <a:rPr lang="en-US" altLang="zh-TW" dirty="0"/>
              <a:t>accuracy</a:t>
            </a:r>
            <a:r>
              <a:rPr lang="zh-TW" altLang="en-US" dirty="0"/>
              <a:t>的變動幅度不大，還是建議選擇有剪枝的決策樹比較好</a:t>
            </a:r>
          </a:p>
          <a:p>
            <a:pPr marL="158750" indent="0" rtl="0">
              <a:spcBef>
                <a:spcPts val="0"/>
              </a:spcBef>
              <a:spcAft>
                <a:spcPts val="0"/>
              </a:spcAft>
              <a:buNone/>
            </a:pPr>
            <a:r>
              <a:rPr lang="zh-TW" altLang="en-US" dirty="0"/>
              <a:t>所以修正後，我們改選擇有剪枝的</a:t>
            </a:r>
            <a:r>
              <a:rPr lang="en-US" altLang="zh-TW" dirty="0"/>
              <a:t>training 4</a:t>
            </a:r>
            <a:r>
              <a:rPr lang="zh-TW" altLang="en-US" dirty="0"/>
              <a:t>。</a:t>
            </a:r>
          </a:p>
          <a:p>
            <a:pPr marL="158750" indent="0" rtl="0">
              <a:spcBef>
                <a:spcPts val="0"/>
              </a:spcBef>
              <a:spcAft>
                <a:spcPts val="0"/>
              </a:spcAft>
              <a:buNone/>
            </a:pPr>
            <a:endParaRPr lang="zh-TW" altLang="en-US" dirty="0"/>
          </a:p>
        </p:txBody>
      </p:sp>
    </p:spTree>
    <p:extLst>
      <p:ext uri="{BB962C8B-B14F-4D97-AF65-F5344CB8AC3E}">
        <p14:creationId xmlns:p14="http://schemas.microsoft.com/office/powerpoint/2010/main" val="18060840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en-US" altLang="zh-TW" dirty="0"/>
              <a:t>Random forest</a:t>
            </a:r>
            <a:r>
              <a:rPr lang="zh-TW" altLang="en-US" dirty="0"/>
              <a:t>修正後的</a:t>
            </a:r>
            <a:r>
              <a:rPr lang="en-US" altLang="zh-TW" dirty="0"/>
              <a:t>accuracy</a:t>
            </a:r>
            <a:r>
              <a:rPr lang="zh-TW" altLang="en-US" dirty="0"/>
              <a:t>一樣有下降，修正前後都選擇</a:t>
            </a:r>
            <a:r>
              <a:rPr lang="en-US" altLang="zh-TW" dirty="0"/>
              <a:t>training 1</a:t>
            </a:r>
          </a:p>
          <a:p>
            <a:pPr marL="158750" indent="0" rtl="0">
              <a:spcBef>
                <a:spcPts val="0"/>
              </a:spcBef>
              <a:spcAft>
                <a:spcPts val="0"/>
              </a:spcAft>
              <a:buNone/>
            </a:pPr>
            <a:endParaRPr lang="en-US" altLang="zh-TW" dirty="0"/>
          </a:p>
        </p:txBody>
      </p:sp>
    </p:spTree>
    <p:extLst>
      <p:ext uri="{BB962C8B-B14F-4D97-AF65-F5344CB8AC3E}">
        <p14:creationId xmlns:p14="http://schemas.microsoft.com/office/powerpoint/2010/main" val="33708719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dirty="0"/>
              <a:t>在</a:t>
            </a:r>
            <a:r>
              <a:rPr lang="en-US" altLang="zh-TW" dirty="0"/>
              <a:t>SVM</a:t>
            </a:r>
            <a:r>
              <a:rPr lang="zh-TW" altLang="en-US" dirty="0"/>
              <a:t>中，修正後的</a:t>
            </a:r>
            <a:r>
              <a:rPr lang="en-US" altLang="zh-TW" dirty="0"/>
              <a:t>accuracy</a:t>
            </a:r>
            <a:r>
              <a:rPr lang="zh-TW" altLang="en-US" dirty="0"/>
              <a:t>依然是下降的，修正前後都選擇</a:t>
            </a:r>
            <a:r>
              <a:rPr lang="en-US" altLang="zh-TW" dirty="0"/>
              <a:t>training 7</a:t>
            </a:r>
          </a:p>
          <a:p>
            <a:pPr marL="158750" indent="0" rtl="0">
              <a:spcBef>
                <a:spcPts val="0"/>
              </a:spcBef>
              <a:spcAft>
                <a:spcPts val="0"/>
              </a:spcAft>
              <a:buNone/>
            </a:pPr>
            <a:endParaRPr lang="zh-TW" altLang="en-US" dirty="0"/>
          </a:p>
        </p:txBody>
      </p:sp>
    </p:spTree>
    <p:extLst>
      <p:ext uri="{BB962C8B-B14F-4D97-AF65-F5344CB8AC3E}">
        <p14:creationId xmlns:p14="http://schemas.microsoft.com/office/powerpoint/2010/main" val="3154109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首先是研究論文介紹的部分</a:t>
            </a:r>
          </a:p>
        </p:txBody>
      </p:sp>
    </p:spTree>
    <p:extLst>
      <p:ext uri="{BB962C8B-B14F-4D97-AF65-F5344CB8AC3E}">
        <p14:creationId xmlns:p14="http://schemas.microsoft.com/office/powerpoint/2010/main" val="11127603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en-US" altLang="zh-TW" dirty="0"/>
              <a:t>KNN</a:t>
            </a:r>
            <a:r>
              <a:rPr lang="zh-TW" altLang="en-US" dirty="0"/>
              <a:t>部分，一樣在修正後</a:t>
            </a:r>
            <a:r>
              <a:rPr lang="en-US" altLang="zh-TW" dirty="0"/>
              <a:t>accuracy</a:t>
            </a:r>
            <a:r>
              <a:rPr lang="zh-TW" altLang="en-US" dirty="0"/>
              <a:t>下降，論文選了</a:t>
            </a:r>
            <a:r>
              <a:rPr lang="en-US" altLang="zh-TW" dirty="0"/>
              <a:t>training 1</a:t>
            </a:r>
          </a:p>
          <a:p>
            <a:pPr marL="158750" indent="0">
              <a:buNone/>
            </a:pPr>
            <a:r>
              <a:rPr lang="zh-TW" altLang="en-US" dirty="0"/>
              <a:t>而在我們的實做中，選擇未調整</a:t>
            </a:r>
            <a:r>
              <a:rPr lang="en-US" altLang="zh-TW" dirty="0"/>
              <a:t>Cross validate</a:t>
            </a:r>
            <a:r>
              <a:rPr lang="zh-TW" altLang="en-US" dirty="0"/>
              <a:t>的</a:t>
            </a:r>
            <a:r>
              <a:rPr lang="en-US" altLang="zh-TW" dirty="0"/>
              <a:t>training 4</a:t>
            </a:r>
          </a:p>
        </p:txBody>
      </p:sp>
    </p:spTree>
    <p:extLst>
      <p:ext uri="{BB962C8B-B14F-4D97-AF65-F5344CB8AC3E}">
        <p14:creationId xmlns:p14="http://schemas.microsoft.com/office/powerpoint/2010/main" val="11911090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在</a:t>
            </a:r>
            <a:r>
              <a:rPr lang="en-US" altLang="zh-TW" dirty="0"/>
              <a:t>Naïve(</a:t>
            </a:r>
            <a:r>
              <a:rPr lang="zh-TW" altLang="en-US" dirty="0"/>
              <a:t>乃一夫</a:t>
            </a:r>
            <a:r>
              <a:rPr lang="en-US" altLang="zh-TW" dirty="0"/>
              <a:t>) Bayes(</a:t>
            </a:r>
            <a:r>
              <a:rPr lang="zh-TW" altLang="en-US" dirty="0"/>
              <a:t>倍思</a:t>
            </a:r>
            <a:r>
              <a:rPr lang="en-US" altLang="zh-TW" dirty="0"/>
              <a:t>) </a:t>
            </a:r>
            <a:r>
              <a:rPr lang="zh-TW" altLang="en-US" dirty="0"/>
              <a:t>中，</a:t>
            </a:r>
            <a:r>
              <a:rPr lang="en-US" altLang="zh-TW" dirty="0"/>
              <a:t>accuracy</a:t>
            </a:r>
            <a:r>
              <a:rPr lang="zh-TW" altLang="en-US" dirty="0"/>
              <a:t>一樣在修正後下降，修正前後都是選擇</a:t>
            </a:r>
            <a:r>
              <a:rPr lang="en-US" altLang="zh-TW" dirty="0"/>
              <a:t>training 1</a:t>
            </a:r>
          </a:p>
        </p:txBody>
      </p:sp>
    </p:spTree>
    <p:extLst>
      <p:ext uri="{BB962C8B-B14F-4D97-AF65-F5344CB8AC3E}">
        <p14:creationId xmlns:p14="http://schemas.microsoft.com/office/powerpoint/2010/main" val="33545655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經過修正後，這邊</a:t>
            </a:r>
            <a:r>
              <a:rPr lang="en-US" altLang="zh-TW" dirty="0"/>
              <a:t>accuracy &amp; f1 </a:t>
            </a:r>
            <a:r>
              <a:rPr lang="zh-TW" altLang="en-US" dirty="0"/>
              <a:t>是比較低的</a:t>
            </a:r>
          </a:p>
          <a:p>
            <a:pPr marL="158750" indent="0">
              <a:buNone/>
            </a:pPr>
            <a:r>
              <a:rPr lang="en-US" altLang="zh-TW" dirty="0"/>
              <a:t>J48 </a:t>
            </a:r>
            <a:r>
              <a:rPr lang="zh-TW" altLang="en-US" dirty="0"/>
              <a:t>及 </a:t>
            </a:r>
            <a:r>
              <a:rPr lang="en-US" altLang="zh-TW" dirty="0"/>
              <a:t>KNN </a:t>
            </a:r>
            <a:r>
              <a:rPr lang="zh-TW" altLang="en-US" dirty="0"/>
              <a:t>演算法的最佳超參數組合，皆由 </a:t>
            </a:r>
            <a:r>
              <a:rPr lang="en-US" altLang="zh-TW" dirty="0"/>
              <a:t>Training 1 </a:t>
            </a:r>
            <a:r>
              <a:rPr lang="zh-TW" altLang="en-US" dirty="0"/>
              <a:t>變成 </a:t>
            </a:r>
            <a:r>
              <a:rPr lang="en-US" altLang="zh-TW" dirty="0"/>
              <a:t>Training 4</a:t>
            </a:r>
            <a:r>
              <a:rPr lang="zh-TW" altLang="en-US" dirty="0"/>
              <a:t>，最佳演算法仍然是</a:t>
            </a:r>
            <a:r>
              <a:rPr lang="en-US" altLang="zh-TW" dirty="0"/>
              <a:t>SVM</a:t>
            </a:r>
            <a:r>
              <a:rPr lang="zh-TW" altLang="en-US" dirty="0"/>
              <a:t>。</a:t>
            </a:r>
            <a:endParaRPr lang="en-US" altLang="zh-TW" dirty="0"/>
          </a:p>
        </p:txBody>
      </p:sp>
    </p:spTree>
    <p:extLst>
      <p:ext uri="{BB962C8B-B14F-4D97-AF65-F5344CB8AC3E}">
        <p14:creationId xmlns:p14="http://schemas.microsoft.com/office/powerpoint/2010/main" val="35819930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我們在這邊，有進行資料平衡做法的比較，</a:t>
            </a:r>
          </a:p>
          <a:p>
            <a:pPr marL="158750" indent="0">
              <a:buNone/>
            </a:pPr>
            <a:r>
              <a:rPr lang="zh-TW" altLang="en-US" dirty="0"/>
              <a:t>分別為單純使用 </a:t>
            </a:r>
            <a:r>
              <a:rPr lang="en-US" altLang="zh-TW" dirty="0" err="1"/>
              <a:t>OverSampling</a:t>
            </a:r>
            <a:r>
              <a:rPr lang="en-US" altLang="zh-TW" dirty="0"/>
              <a:t> </a:t>
            </a:r>
            <a:r>
              <a:rPr lang="zh-TW" altLang="en-US" dirty="0"/>
              <a:t>的 </a:t>
            </a:r>
            <a:r>
              <a:rPr lang="en-US" altLang="zh-TW" dirty="0"/>
              <a:t>SMOTE </a:t>
            </a:r>
            <a:r>
              <a:rPr lang="zh-TW" altLang="en-US" dirty="0"/>
              <a:t>做法、單純使用 </a:t>
            </a:r>
            <a:r>
              <a:rPr lang="en-US" altLang="zh-TW" dirty="0" err="1"/>
              <a:t>UnderSampling</a:t>
            </a:r>
            <a:r>
              <a:rPr lang="en-US" altLang="zh-TW" dirty="0"/>
              <a:t> </a:t>
            </a:r>
            <a:r>
              <a:rPr lang="zh-TW" altLang="en-US" dirty="0"/>
              <a:t>的 </a:t>
            </a:r>
            <a:r>
              <a:rPr lang="en-US" altLang="zh-TW" dirty="0" err="1"/>
              <a:t>SpreadSubSample</a:t>
            </a:r>
            <a:r>
              <a:rPr lang="en-US" altLang="zh-TW" dirty="0"/>
              <a:t> </a:t>
            </a:r>
            <a:r>
              <a:rPr lang="zh-TW" altLang="en-US" dirty="0"/>
              <a:t>做法，</a:t>
            </a:r>
          </a:p>
          <a:p>
            <a:pPr marL="158750" indent="0">
              <a:buNone/>
            </a:pPr>
            <a:r>
              <a:rPr lang="zh-TW" altLang="en-US" dirty="0"/>
              <a:t>和結合兩者的做法，然後搭配多個分類演算法進行測試，包含 </a:t>
            </a:r>
            <a:r>
              <a:rPr lang="en-US" altLang="zh-TW" dirty="0"/>
              <a:t>J48</a:t>
            </a:r>
            <a:r>
              <a:rPr lang="zh-TW" altLang="en-US" dirty="0"/>
              <a:t>、</a:t>
            </a:r>
            <a:r>
              <a:rPr lang="en-US" altLang="zh-TW" dirty="0"/>
              <a:t>Random Forest</a:t>
            </a:r>
            <a:r>
              <a:rPr lang="zh-TW" altLang="en-US" dirty="0"/>
              <a:t>、</a:t>
            </a:r>
            <a:r>
              <a:rPr lang="en-US" altLang="zh-TW" dirty="0"/>
              <a:t>AdaBoost </a:t>
            </a:r>
            <a:r>
              <a:rPr lang="zh-TW" altLang="en-US" dirty="0"/>
              <a:t>跟 </a:t>
            </a:r>
            <a:r>
              <a:rPr lang="en-US" altLang="zh-TW" dirty="0"/>
              <a:t>Logistic</a:t>
            </a:r>
            <a:r>
              <a:rPr lang="zh-TW" altLang="en-US" dirty="0"/>
              <a:t>。</a:t>
            </a:r>
          </a:p>
        </p:txBody>
      </p:sp>
    </p:spTree>
    <p:extLst>
      <p:ext uri="{BB962C8B-B14F-4D97-AF65-F5344CB8AC3E}">
        <p14:creationId xmlns:p14="http://schemas.microsoft.com/office/powerpoint/2010/main" val="10566432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以 </a:t>
            </a:r>
            <a:r>
              <a:rPr lang="en-US" altLang="zh-TW" dirty="0"/>
              <a:t>J48 </a:t>
            </a:r>
            <a:r>
              <a:rPr lang="zh-TW" altLang="en-US" dirty="0"/>
              <a:t>的分類結果來看，</a:t>
            </a:r>
            <a:r>
              <a:rPr lang="en-US" altLang="zh-TW" dirty="0"/>
              <a:t>SMOTE </a:t>
            </a:r>
            <a:r>
              <a:rPr lang="zh-TW" altLang="en-US" dirty="0"/>
              <a:t>的分類效果比較好，</a:t>
            </a:r>
            <a:r>
              <a:rPr lang="en-US" altLang="zh-TW" dirty="0"/>
              <a:t>accuracy</a:t>
            </a:r>
            <a:r>
              <a:rPr lang="zh-TW" altLang="en-US" dirty="0"/>
              <a:t>與 </a:t>
            </a:r>
            <a:r>
              <a:rPr lang="en-US" altLang="zh-TW" dirty="0"/>
              <a:t>F1 </a:t>
            </a:r>
            <a:r>
              <a:rPr lang="zh-TW" altLang="en-US" dirty="0"/>
              <a:t>都比較高，</a:t>
            </a:r>
          </a:p>
          <a:p>
            <a:pPr marL="158750" indent="0">
              <a:buNone/>
            </a:pPr>
            <a:r>
              <a:rPr lang="zh-TW" altLang="en-US" dirty="0"/>
              <a:t>表現比較差的是 </a:t>
            </a:r>
            <a:r>
              <a:rPr lang="en-US" altLang="zh-TW" dirty="0" err="1"/>
              <a:t>SpreadSubsample</a:t>
            </a:r>
            <a:r>
              <a:rPr lang="zh-TW" altLang="en-US" dirty="0"/>
              <a:t>，它產生的評估指標分數都比較低。</a:t>
            </a:r>
          </a:p>
        </p:txBody>
      </p:sp>
    </p:spTree>
    <p:extLst>
      <p:ext uri="{BB962C8B-B14F-4D97-AF65-F5344CB8AC3E}">
        <p14:creationId xmlns:p14="http://schemas.microsoft.com/office/powerpoint/2010/main" val="8273328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以</a:t>
            </a:r>
            <a:r>
              <a:rPr lang="en-US" altLang="zh-TW" dirty="0"/>
              <a:t>Random Forest</a:t>
            </a:r>
            <a:r>
              <a:rPr lang="zh-TW" altLang="en-US" dirty="0"/>
              <a:t>分類結果來看，各種資料平衡做法下，分類效果都差不多，</a:t>
            </a:r>
            <a:r>
              <a:rPr lang="en-US" altLang="zh-TW" dirty="0"/>
              <a:t>accuracy</a:t>
            </a:r>
            <a:r>
              <a:rPr lang="zh-TW" altLang="en-US" dirty="0"/>
              <a:t>、</a:t>
            </a:r>
            <a:r>
              <a:rPr lang="en-US" altLang="zh-TW" dirty="0"/>
              <a:t>F1 </a:t>
            </a:r>
            <a:r>
              <a:rPr lang="zh-TW" altLang="en-US" dirty="0"/>
              <a:t>分數一樣，</a:t>
            </a:r>
          </a:p>
          <a:p>
            <a:pPr marL="158750" indent="0">
              <a:buNone/>
            </a:pPr>
            <a:r>
              <a:rPr lang="zh-TW" altLang="en-US" dirty="0"/>
              <a:t>不過在</a:t>
            </a:r>
            <a:r>
              <a:rPr lang="en-US" altLang="zh-TW" dirty="0"/>
              <a:t>SMOTE </a:t>
            </a:r>
            <a:r>
              <a:rPr lang="zh-TW" altLang="en-US" dirty="0"/>
              <a:t>做法下，產生的 </a:t>
            </a:r>
            <a:r>
              <a:rPr lang="en-US" altLang="zh-TW" dirty="0"/>
              <a:t>MAE </a:t>
            </a:r>
            <a:r>
              <a:rPr lang="zh-TW" altLang="en-US" dirty="0"/>
              <a:t>最小，因此分類效果較好；</a:t>
            </a:r>
          </a:p>
          <a:p>
            <a:pPr marL="158750" indent="0">
              <a:buNone/>
            </a:pPr>
            <a:r>
              <a:rPr lang="zh-TW" altLang="en-US" dirty="0"/>
              <a:t>而表現較差的是 </a:t>
            </a:r>
            <a:r>
              <a:rPr lang="en-US" altLang="zh-TW" dirty="0" err="1"/>
              <a:t>Spreadsubsample</a:t>
            </a:r>
            <a:r>
              <a:rPr lang="en-US" altLang="zh-TW" dirty="0"/>
              <a:t> </a:t>
            </a:r>
            <a:r>
              <a:rPr lang="zh-TW" altLang="en-US" dirty="0"/>
              <a:t>，它產生的 </a:t>
            </a:r>
            <a:r>
              <a:rPr lang="en-US" altLang="zh-TW" dirty="0"/>
              <a:t>MAE </a:t>
            </a:r>
            <a:r>
              <a:rPr lang="zh-TW" altLang="en-US" dirty="0"/>
              <a:t>最大。 </a:t>
            </a:r>
          </a:p>
        </p:txBody>
      </p:sp>
    </p:spTree>
    <p:extLst>
      <p:ext uri="{BB962C8B-B14F-4D97-AF65-F5344CB8AC3E}">
        <p14:creationId xmlns:p14="http://schemas.microsoft.com/office/powerpoint/2010/main" val="35471749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以 </a:t>
            </a:r>
            <a:r>
              <a:rPr lang="en-US" altLang="zh-TW" dirty="0"/>
              <a:t>AdaBoost </a:t>
            </a:r>
            <a:r>
              <a:rPr lang="zh-TW" altLang="en-US" dirty="0"/>
              <a:t>來看，在 </a:t>
            </a:r>
            <a:r>
              <a:rPr lang="en-US" altLang="zh-TW" dirty="0"/>
              <a:t>SMOTE </a:t>
            </a:r>
            <a:r>
              <a:rPr lang="zh-TW" altLang="en-US" dirty="0"/>
              <a:t>與結合兩者的做法下，分類效果差不多，各個評估指標的分數蠻接近的，</a:t>
            </a:r>
          </a:p>
          <a:p>
            <a:pPr marL="158750" indent="0">
              <a:buNone/>
            </a:pPr>
            <a:r>
              <a:rPr lang="zh-TW" altLang="en-US" dirty="0"/>
              <a:t>而表現最差的是 </a:t>
            </a:r>
            <a:r>
              <a:rPr lang="en-US" altLang="zh-TW" dirty="0" err="1"/>
              <a:t>Spreadsubsample</a:t>
            </a:r>
            <a:r>
              <a:rPr lang="en-US" altLang="zh-TW" dirty="0"/>
              <a:t> </a:t>
            </a:r>
            <a:r>
              <a:rPr lang="zh-TW" altLang="en-US" dirty="0"/>
              <a:t>，它的</a:t>
            </a:r>
            <a:r>
              <a:rPr lang="en-US" altLang="zh-TW" dirty="0"/>
              <a:t>accuracy</a:t>
            </a:r>
            <a:r>
              <a:rPr lang="zh-TW" altLang="en-US" dirty="0"/>
              <a:t>比較低一點、</a:t>
            </a:r>
            <a:r>
              <a:rPr lang="en-US" altLang="zh-TW" dirty="0"/>
              <a:t>MAE</a:t>
            </a:r>
            <a:r>
              <a:rPr lang="zh-TW" altLang="en-US" dirty="0"/>
              <a:t>稍微高一點。</a:t>
            </a:r>
          </a:p>
        </p:txBody>
      </p:sp>
    </p:spTree>
    <p:extLst>
      <p:ext uri="{BB962C8B-B14F-4D97-AF65-F5344CB8AC3E}">
        <p14:creationId xmlns:p14="http://schemas.microsoft.com/office/powerpoint/2010/main" val="229356892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en-US" altLang="zh-TW" dirty="0"/>
              <a:t>Logistic Regression </a:t>
            </a:r>
            <a:r>
              <a:rPr lang="zh-TW" altLang="en-US" dirty="0"/>
              <a:t>的分類結果， </a:t>
            </a:r>
            <a:r>
              <a:rPr lang="en-US" altLang="zh-TW" dirty="0" err="1"/>
              <a:t>Spreadsubsample</a:t>
            </a:r>
            <a:r>
              <a:rPr lang="en-US" altLang="zh-TW" dirty="0"/>
              <a:t> </a:t>
            </a:r>
            <a:r>
              <a:rPr lang="zh-TW" altLang="en-US" dirty="0"/>
              <a:t>的分類效果最好，</a:t>
            </a:r>
          </a:p>
          <a:p>
            <a:pPr marL="158750" indent="0" rtl="0">
              <a:spcBef>
                <a:spcPts val="0"/>
              </a:spcBef>
              <a:spcAft>
                <a:spcPts val="0"/>
              </a:spcAft>
              <a:buNone/>
            </a:pPr>
            <a:r>
              <a:rPr lang="zh-TW" altLang="en-US" dirty="0"/>
              <a:t>而在 </a:t>
            </a:r>
            <a:r>
              <a:rPr lang="en-US" altLang="zh-TW" dirty="0"/>
              <a:t>SMOTE </a:t>
            </a:r>
            <a:r>
              <a:rPr lang="zh-TW" altLang="en-US" dirty="0"/>
              <a:t>與結合兩者的做法下，分類效果差不多，各評估指標的分數也都蠻相近的，</a:t>
            </a:r>
          </a:p>
          <a:p>
            <a:pPr marL="158750" indent="0" rtl="0">
              <a:spcBef>
                <a:spcPts val="0"/>
              </a:spcBef>
              <a:spcAft>
                <a:spcPts val="0"/>
              </a:spcAft>
              <a:buNone/>
            </a:pPr>
            <a:endParaRPr lang="zh-TW" altLang="en-US" dirty="0"/>
          </a:p>
          <a:p>
            <a:pPr marL="158750" indent="0" rtl="0">
              <a:spcBef>
                <a:spcPts val="0"/>
              </a:spcBef>
              <a:spcAft>
                <a:spcPts val="0"/>
              </a:spcAft>
              <a:buNone/>
            </a:pPr>
            <a:r>
              <a:rPr lang="zh-TW" altLang="en-US" b="1" dirty="0"/>
              <a:t>所以從以上測試的結果來看，資料平衡做法會影響演算法的分類效果，</a:t>
            </a:r>
          </a:p>
          <a:p>
            <a:pPr marL="158750" indent="0" rtl="0">
              <a:spcBef>
                <a:spcPts val="0"/>
              </a:spcBef>
              <a:spcAft>
                <a:spcPts val="0"/>
              </a:spcAft>
              <a:buNone/>
            </a:pPr>
            <a:r>
              <a:rPr lang="zh-TW" altLang="en-US" b="1" dirty="0"/>
              <a:t>在 </a:t>
            </a:r>
            <a:r>
              <a:rPr lang="en-US" altLang="zh-TW" b="1" dirty="0"/>
              <a:t>SMOTE </a:t>
            </a:r>
            <a:r>
              <a:rPr lang="zh-TW" altLang="en-US" b="1" dirty="0"/>
              <a:t>做法下，大多演算法的分類效果最好，</a:t>
            </a:r>
          </a:p>
          <a:p>
            <a:pPr marL="158750" indent="0" rtl="0">
              <a:spcBef>
                <a:spcPts val="0"/>
              </a:spcBef>
              <a:spcAft>
                <a:spcPts val="0"/>
              </a:spcAft>
              <a:buNone/>
            </a:pPr>
            <a:r>
              <a:rPr lang="zh-TW" altLang="en-US" b="1" dirty="0"/>
              <a:t>而 </a:t>
            </a:r>
            <a:r>
              <a:rPr lang="en-US" altLang="zh-TW" b="1" dirty="0" err="1"/>
              <a:t>SpreadSubsample</a:t>
            </a:r>
            <a:r>
              <a:rPr lang="en-US" altLang="zh-TW" b="1" dirty="0"/>
              <a:t> </a:t>
            </a:r>
            <a:r>
              <a:rPr lang="zh-TW" altLang="en-US" b="1" dirty="0"/>
              <a:t>做法下，分類效果大部分會比較差，所以在後面測試中，我們會使用 </a:t>
            </a:r>
            <a:r>
              <a:rPr lang="en-US" altLang="zh-TW" b="1" dirty="0"/>
              <a:t>SMOTE </a:t>
            </a:r>
            <a:r>
              <a:rPr lang="zh-TW" altLang="en-US" b="1" dirty="0"/>
              <a:t>作為資料平衡處理的做法。</a:t>
            </a:r>
          </a:p>
        </p:txBody>
      </p:sp>
    </p:spTree>
    <p:extLst>
      <p:ext uri="{BB962C8B-B14F-4D97-AF65-F5344CB8AC3E}">
        <p14:creationId xmlns:p14="http://schemas.microsoft.com/office/powerpoint/2010/main" val="104627622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除了測試資料不平衡的處理對分類演算法表現的影響外，我們也好奇特徵選擇會不會影響分類的效果，</a:t>
            </a:r>
          </a:p>
          <a:p>
            <a:pPr marL="158750" indent="0">
              <a:buNone/>
            </a:pPr>
            <a:r>
              <a:rPr lang="zh-TW" altLang="en-US" dirty="0"/>
              <a:t>因此我們針對</a:t>
            </a:r>
            <a:r>
              <a:rPr lang="en-US" altLang="zh-TW" sz="1800" b="0" i="0" u="none" strike="noStrike" dirty="0">
                <a:solidFill>
                  <a:srgbClr val="000000"/>
                </a:solidFill>
                <a:effectLst/>
                <a:latin typeface="Arial" panose="020B0604020202020204" pitchFamily="34" charset="0"/>
              </a:rPr>
              <a:t>"</a:t>
            </a:r>
            <a:r>
              <a:rPr lang="zh-TW" altLang="en-US" sz="1800" b="0" i="0" u="none" strike="noStrike" dirty="0">
                <a:solidFill>
                  <a:srgbClr val="000000"/>
                </a:solidFill>
                <a:effectLst/>
                <a:latin typeface="Arial" panose="020B0604020202020204" pitchFamily="34" charset="0"/>
              </a:rPr>
              <a:t>訓練集</a:t>
            </a:r>
            <a:r>
              <a:rPr lang="en-US" altLang="zh-TW" sz="1800" b="0" i="0" u="none" strike="noStrike" dirty="0">
                <a:solidFill>
                  <a:srgbClr val="000000"/>
                </a:solidFill>
                <a:effectLst/>
                <a:latin typeface="Arial" panose="020B0604020202020204" pitchFamily="34" charset="0"/>
              </a:rPr>
              <a:t>"</a:t>
            </a:r>
            <a:r>
              <a:rPr lang="zh-TW" altLang="en-US" dirty="0"/>
              <a:t>，計算每個屬性的相關係數並排序，</a:t>
            </a:r>
          </a:p>
          <a:p>
            <a:pPr marL="158750" indent="0">
              <a:buNone/>
            </a:pPr>
            <a:r>
              <a:rPr lang="zh-TW" altLang="en-US" dirty="0"/>
              <a:t>最終，我們將與 </a:t>
            </a:r>
            <a:r>
              <a:rPr lang="en-US" altLang="zh-TW" dirty="0"/>
              <a:t>Covid-19 </a:t>
            </a:r>
            <a:r>
              <a:rPr lang="zh-TW" altLang="en-US" dirty="0"/>
              <a:t>確診相關性較小的特徵刪除，保留前 </a:t>
            </a:r>
            <a:r>
              <a:rPr lang="en-US" altLang="zh-TW" dirty="0"/>
              <a:t>10 </a:t>
            </a:r>
            <a:r>
              <a:rPr lang="zh-TW" altLang="en-US" dirty="0"/>
              <a:t>個屬性。</a:t>
            </a:r>
          </a:p>
          <a:p>
            <a:pPr marL="158750" indent="0">
              <a:buNone/>
            </a:pPr>
            <a:r>
              <a:rPr lang="zh-TW" altLang="en-US" dirty="0"/>
              <a:t>另外，我們也使用 </a:t>
            </a:r>
            <a:r>
              <a:rPr lang="en-US" altLang="zh-TW" dirty="0"/>
              <a:t>information Gain </a:t>
            </a:r>
            <a:r>
              <a:rPr lang="zh-TW" altLang="en-US" dirty="0"/>
              <a:t>的方式選擇特徵，發現兩者的屬性排序相同，</a:t>
            </a:r>
          </a:p>
          <a:p>
            <a:pPr marL="158750" indent="0">
              <a:buNone/>
            </a:pPr>
            <a:r>
              <a:rPr lang="zh-TW" altLang="en-US" dirty="0"/>
              <a:t>因此同樣選擇前 </a:t>
            </a:r>
            <a:r>
              <a:rPr lang="en-US" altLang="zh-TW" dirty="0"/>
              <a:t>10 </a:t>
            </a:r>
            <a:r>
              <a:rPr lang="zh-TW" altLang="en-US" dirty="0"/>
              <a:t>個屬性進行測試。</a:t>
            </a:r>
          </a:p>
          <a:p>
            <a:pPr marL="158750" indent="0">
              <a:buNone/>
            </a:pPr>
            <a:endParaRPr lang="zh-TW" altLang="en-US" dirty="0"/>
          </a:p>
        </p:txBody>
      </p:sp>
    </p:spTree>
    <p:extLst>
      <p:ext uri="{BB962C8B-B14F-4D97-AF65-F5344CB8AC3E}">
        <p14:creationId xmlns:p14="http://schemas.microsoft.com/office/powerpoint/2010/main" val="27977164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dirty="0"/>
              <a:t>保留前 </a:t>
            </a:r>
            <a:r>
              <a:rPr lang="en-US" altLang="zh-TW" dirty="0"/>
              <a:t>10 </a:t>
            </a:r>
            <a:r>
              <a:rPr lang="zh-TW" altLang="en-US" dirty="0"/>
              <a:t>個特徵進行模型預測後，</a:t>
            </a:r>
          </a:p>
          <a:p>
            <a:pPr marL="158750" indent="0" rtl="0">
              <a:spcBef>
                <a:spcPts val="0"/>
              </a:spcBef>
              <a:spcAft>
                <a:spcPts val="0"/>
              </a:spcAft>
              <a:buNone/>
            </a:pPr>
            <a:r>
              <a:rPr lang="zh-TW" altLang="en-US" dirty="0"/>
              <a:t>以 </a:t>
            </a:r>
            <a:r>
              <a:rPr lang="en-US" altLang="zh-TW" dirty="0"/>
              <a:t>J48 </a:t>
            </a:r>
            <a:r>
              <a:rPr lang="zh-TW" altLang="en-US" dirty="0"/>
              <a:t>跟隨機森林的分類結果來看， </a:t>
            </a:r>
          </a:p>
          <a:p>
            <a:pPr marL="158750" indent="0" rtl="0">
              <a:spcBef>
                <a:spcPts val="0"/>
              </a:spcBef>
              <a:spcAft>
                <a:spcPts val="0"/>
              </a:spcAft>
              <a:buNone/>
            </a:pPr>
            <a:r>
              <a:rPr lang="zh-TW" altLang="en-US" dirty="0"/>
              <a:t>分類效果變差了，準確率跟 </a:t>
            </a:r>
            <a:r>
              <a:rPr lang="en-US" altLang="zh-TW" dirty="0"/>
              <a:t>F1 </a:t>
            </a:r>
            <a:r>
              <a:rPr lang="zh-TW" altLang="en-US" dirty="0"/>
              <a:t>分數降低，而 </a:t>
            </a:r>
            <a:r>
              <a:rPr lang="en-US" altLang="zh-TW" dirty="0"/>
              <a:t>MAE </a:t>
            </a:r>
            <a:r>
              <a:rPr lang="zh-TW" altLang="en-US" dirty="0"/>
              <a:t>提高了。</a:t>
            </a:r>
          </a:p>
        </p:txBody>
      </p:sp>
    </p:spTree>
    <p:extLst>
      <p:ext uri="{BB962C8B-B14F-4D97-AF65-F5344CB8AC3E}">
        <p14:creationId xmlns:p14="http://schemas.microsoft.com/office/powerpoint/2010/main" val="27142542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我們是在 </a:t>
            </a:r>
            <a:r>
              <a:rPr lang="en-US" altLang="zh-TW" sz="1800" b="0" i="0" u="none" strike="noStrike" dirty="0">
                <a:solidFill>
                  <a:srgbClr val="000000"/>
                </a:solidFill>
                <a:effectLst/>
                <a:latin typeface="Arial" panose="020B0604020202020204" pitchFamily="34" charset="0"/>
              </a:rPr>
              <a:t>google scholar</a:t>
            </a:r>
            <a:r>
              <a:rPr lang="zh-TW" altLang="en-US" sz="1800" b="0" i="0" u="none" strike="noStrike" dirty="0">
                <a:solidFill>
                  <a:srgbClr val="000000"/>
                </a:solidFill>
                <a:effectLst/>
                <a:latin typeface="Arial" panose="020B0604020202020204" pitchFamily="34" charset="0"/>
              </a:rPr>
              <a:t>上找到這份預測</a:t>
            </a:r>
            <a:r>
              <a:rPr lang="en-US" altLang="zh-TW" sz="1800" b="0" i="0" u="none" strike="noStrike" dirty="0">
                <a:solidFill>
                  <a:srgbClr val="000000"/>
                </a:solidFill>
                <a:effectLst/>
                <a:latin typeface="Arial" panose="020B0604020202020204" pitchFamily="34" charset="0"/>
              </a:rPr>
              <a:t>COVID-19</a:t>
            </a:r>
            <a:r>
              <a:rPr lang="zh-TW" altLang="en-US" sz="1800" b="0" i="0" u="none" strike="noStrike" dirty="0">
                <a:solidFill>
                  <a:srgbClr val="000000"/>
                </a:solidFill>
                <a:effectLst/>
                <a:latin typeface="Arial" panose="020B0604020202020204" pitchFamily="34" charset="0"/>
              </a:rPr>
              <a:t>的研究論文，論文名稱為 </a:t>
            </a:r>
            <a:r>
              <a:rPr lang="en-US" altLang="zh-TW" sz="1800" b="0" i="0" u="none" strike="noStrike" dirty="0">
                <a:solidFill>
                  <a:srgbClr val="000000"/>
                </a:solidFill>
                <a:effectLst/>
                <a:latin typeface="Arial" panose="020B0604020202020204" pitchFamily="34" charset="0"/>
              </a:rPr>
              <a:t>: </a:t>
            </a:r>
            <a:r>
              <a:rPr lang="zh-TW" altLang="en-US" sz="1800" b="0" i="0" u="none" strike="noStrike" dirty="0">
                <a:solidFill>
                  <a:srgbClr val="000000"/>
                </a:solidFill>
                <a:effectLst/>
                <a:latin typeface="Arial" panose="020B0604020202020204" pitchFamily="34" charset="0"/>
              </a:rPr>
              <a:t>透過 </a:t>
            </a:r>
            <a:r>
              <a:rPr lang="en-US" altLang="zh-TW" sz="1800" b="0" i="0" u="none" strike="noStrike" dirty="0">
                <a:solidFill>
                  <a:srgbClr val="000000"/>
                </a:solidFill>
                <a:effectLst/>
                <a:latin typeface="Arial" panose="020B0604020202020204" pitchFamily="34" charset="0"/>
              </a:rPr>
              <a:t>WEKA </a:t>
            </a:r>
            <a:r>
              <a:rPr lang="zh-TW" altLang="en-US" sz="1800" b="0" i="0" u="none" strike="noStrike" dirty="0">
                <a:solidFill>
                  <a:srgbClr val="000000"/>
                </a:solidFill>
                <a:effectLst/>
                <a:latin typeface="Arial" panose="020B0604020202020204" pitchFamily="34" charset="0"/>
              </a:rPr>
              <a:t>使用監督式機器學習演算法進行</a:t>
            </a:r>
            <a:r>
              <a:rPr lang="en-US" altLang="zh-TW" sz="1800" b="0" i="0" u="none" strike="noStrike" dirty="0">
                <a:solidFill>
                  <a:srgbClr val="000000"/>
                </a:solidFill>
                <a:effectLst/>
                <a:latin typeface="Arial" panose="020B0604020202020204" pitchFamily="34" charset="0"/>
              </a:rPr>
              <a:t>COVID-19</a:t>
            </a:r>
            <a:r>
              <a:rPr lang="zh-TW" altLang="en-US" sz="1800" b="0" i="0" u="none" strike="noStrike" dirty="0">
                <a:solidFill>
                  <a:srgbClr val="000000"/>
                </a:solidFill>
                <a:effectLst/>
                <a:latin typeface="Arial" panose="020B0604020202020204" pitchFamily="34" charset="0"/>
              </a:rPr>
              <a:t>預測的比較分析，發表時間為</a:t>
            </a:r>
            <a:r>
              <a:rPr lang="en-US" altLang="zh-TW" sz="1800" b="0" i="0" u="none" strike="noStrike" dirty="0">
                <a:solidFill>
                  <a:srgbClr val="000000"/>
                </a:solidFill>
                <a:effectLst/>
                <a:latin typeface="Arial" panose="020B0604020202020204" pitchFamily="34" charset="0"/>
              </a:rPr>
              <a:t>2021</a:t>
            </a:r>
            <a:r>
              <a:rPr lang="zh-TW" altLang="en-US" sz="1800" b="0" i="0" u="none" strike="noStrike" dirty="0">
                <a:solidFill>
                  <a:srgbClr val="000000"/>
                </a:solidFill>
                <a:effectLst/>
                <a:latin typeface="Arial" panose="020B0604020202020204" pitchFamily="34" charset="0"/>
              </a:rPr>
              <a:t>年</a:t>
            </a:r>
            <a:r>
              <a:rPr lang="en-US" altLang="zh-TW" sz="1800" b="0" i="0" u="none" strike="noStrike" dirty="0">
                <a:solidFill>
                  <a:srgbClr val="000000"/>
                </a:solidFill>
                <a:effectLst/>
                <a:latin typeface="Arial" panose="020B0604020202020204" pitchFamily="34" charset="0"/>
              </a:rPr>
              <a:t>6</a:t>
            </a:r>
            <a:r>
              <a:rPr lang="zh-TW" altLang="en-US" sz="1800" b="0" i="0" u="none" strike="noStrike" dirty="0">
                <a:solidFill>
                  <a:srgbClr val="000000"/>
                </a:solidFill>
                <a:effectLst/>
                <a:latin typeface="Arial" panose="020B0604020202020204" pitchFamily="34" charset="0"/>
              </a:rPr>
              <a:t>月</a:t>
            </a:r>
            <a:r>
              <a:rPr lang="en-US" altLang="zh-TW" sz="1800" b="0" i="0" u="none" strike="noStrike" dirty="0">
                <a:solidFill>
                  <a:srgbClr val="000000"/>
                </a:solidFill>
                <a:effectLst/>
                <a:latin typeface="Arial" panose="020B0604020202020204" pitchFamily="34" charset="0"/>
              </a:rPr>
              <a:t>30</a:t>
            </a:r>
            <a:r>
              <a:rPr lang="zh-TW" altLang="en-US" sz="1800" b="0" i="0" u="none" strike="noStrike" dirty="0">
                <a:solidFill>
                  <a:srgbClr val="000000"/>
                </a:solidFill>
                <a:effectLst/>
                <a:latin typeface="Arial" panose="020B0604020202020204" pitchFamily="34" charset="0"/>
              </a:rPr>
              <a:t>日。</a:t>
            </a:r>
            <a:endParaRPr lang="en-US" altLang="zh-TW" sz="1800" b="0" i="0" u="none" strike="noStrike" dirty="0">
              <a:solidFill>
                <a:srgbClr val="000000"/>
              </a:solidFill>
              <a:effectLst/>
              <a:latin typeface="Arial" panose="020B0604020202020204" pitchFamily="34" charset="0"/>
            </a:endParaRPr>
          </a:p>
          <a:p>
            <a:pPr marL="158750" indent="0" rtl="0">
              <a:spcBef>
                <a:spcPts val="0"/>
              </a:spcBef>
              <a:spcAft>
                <a:spcPts val="0"/>
              </a:spcAft>
              <a:buNone/>
            </a:pPr>
            <a:endParaRPr lang="en-US" altLang="zh-TW" sz="18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31856084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dirty="0"/>
              <a:t>以 </a:t>
            </a:r>
            <a:r>
              <a:rPr lang="en-US" altLang="zh-TW" dirty="0"/>
              <a:t>AdaBoost (J48) </a:t>
            </a:r>
            <a:r>
              <a:rPr lang="zh-TW" altLang="en-US" dirty="0"/>
              <a:t>跟 </a:t>
            </a:r>
            <a:r>
              <a:rPr lang="en-US" altLang="zh-TW" dirty="0"/>
              <a:t>Logistic Regression </a:t>
            </a:r>
            <a:r>
              <a:rPr lang="zh-TW" altLang="en-US" dirty="0"/>
              <a:t>的分類結果來看， </a:t>
            </a:r>
          </a:p>
          <a:p>
            <a:pPr marL="158750" indent="0" rtl="0">
              <a:spcBef>
                <a:spcPts val="0"/>
              </a:spcBef>
              <a:spcAft>
                <a:spcPts val="0"/>
              </a:spcAft>
              <a:buNone/>
            </a:pPr>
            <a:r>
              <a:rPr lang="zh-TW" altLang="en-US" dirty="0"/>
              <a:t>選擇特徵後，分類效果也變差了，準確率跟 </a:t>
            </a:r>
            <a:r>
              <a:rPr lang="en-US" altLang="zh-TW" dirty="0"/>
              <a:t>F1 </a:t>
            </a:r>
            <a:r>
              <a:rPr lang="zh-TW" altLang="en-US" dirty="0"/>
              <a:t>分數也降低，而 </a:t>
            </a:r>
            <a:r>
              <a:rPr lang="en-US" altLang="zh-TW" dirty="0"/>
              <a:t>MAE </a:t>
            </a:r>
            <a:r>
              <a:rPr lang="zh-TW" altLang="en-US" dirty="0"/>
              <a:t>也同樣提高了。</a:t>
            </a:r>
          </a:p>
        </p:txBody>
      </p:sp>
    </p:spTree>
    <p:extLst>
      <p:ext uri="{BB962C8B-B14F-4D97-AF65-F5344CB8AC3E}">
        <p14:creationId xmlns:p14="http://schemas.microsoft.com/office/powerpoint/2010/main" val="325480296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那另外，我們也測試了不同特徵數量對準確率與 </a:t>
            </a:r>
            <a:r>
              <a:rPr lang="en-US" altLang="zh-TW" dirty="0"/>
              <a:t>F1 </a:t>
            </a:r>
            <a:r>
              <a:rPr lang="zh-TW" altLang="en-US" dirty="0"/>
              <a:t>分數的影響，那可以看到在刪完 </a:t>
            </a:r>
            <a:r>
              <a:rPr lang="en-US" altLang="zh-TW" dirty="0"/>
              <a:t>Diabetes </a:t>
            </a:r>
            <a:r>
              <a:rPr lang="zh-TW" altLang="en-US" dirty="0"/>
              <a:t>屬性後，準確率與 </a:t>
            </a:r>
            <a:r>
              <a:rPr lang="en-US" altLang="zh-TW" dirty="0"/>
              <a:t>F1 </a:t>
            </a:r>
            <a:r>
              <a:rPr lang="zh-TW" altLang="en-US" dirty="0"/>
              <a:t>分數開始有些微下降，</a:t>
            </a:r>
          </a:p>
          <a:p>
            <a:pPr marL="158750" indent="0">
              <a:buNone/>
            </a:pPr>
            <a:r>
              <a:rPr lang="zh-TW" altLang="en-US" dirty="0"/>
              <a:t>到刪除完 </a:t>
            </a:r>
            <a:r>
              <a:rPr lang="en-US" altLang="zh-TW" dirty="0"/>
              <a:t>Asthma </a:t>
            </a:r>
            <a:r>
              <a:rPr lang="zh-TW" altLang="en-US" dirty="0"/>
              <a:t>屬性，也就是我們測試的保留 </a:t>
            </a:r>
            <a:r>
              <a:rPr lang="en-US" altLang="zh-TW" dirty="0"/>
              <a:t>10 </a:t>
            </a:r>
            <a:r>
              <a:rPr lang="zh-TW" altLang="en-US" dirty="0"/>
              <a:t>個屬性的情況下，一樣有些微下降的趨勢，</a:t>
            </a:r>
          </a:p>
          <a:p>
            <a:pPr marL="158750" indent="0">
              <a:buNone/>
            </a:pPr>
            <a:r>
              <a:rPr lang="zh-TW" altLang="en-US" dirty="0"/>
              <a:t>直到把屬性刪到剩 </a:t>
            </a:r>
            <a:r>
              <a:rPr lang="en-US" altLang="zh-TW" dirty="0"/>
              <a:t>7 </a:t>
            </a:r>
            <a:r>
              <a:rPr lang="zh-TW" altLang="en-US" dirty="0"/>
              <a:t>個屬性以下的時候，準確率跟 </a:t>
            </a:r>
            <a:r>
              <a:rPr lang="en-US" altLang="zh-TW" dirty="0"/>
              <a:t>F1 </a:t>
            </a:r>
            <a:r>
              <a:rPr lang="zh-TW" altLang="en-US" dirty="0"/>
              <a:t>分數就很明顯的下降了。  所以就我們的測試來看，特徵選擇會對各演算法產生影響，尤其特徵選擇後，演算法的分類效果下降了。</a:t>
            </a:r>
          </a:p>
        </p:txBody>
      </p:sp>
    </p:spTree>
    <p:extLst>
      <p:ext uri="{BB962C8B-B14F-4D97-AF65-F5344CB8AC3E}">
        <p14:creationId xmlns:p14="http://schemas.microsoft.com/office/powerpoint/2010/main" val="39819377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為了檢視二元資料的資料型態會不會影響模型的表現，所以，我們把 </a:t>
            </a:r>
            <a:r>
              <a:rPr lang="en-US" altLang="zh-TW" dirty="0"/>
              <a:t>Yes</a:t>
            </a:r>
            <a:r>
              <a:rPr lang="zh-TW" altLang="en-US" dirty="0"/>
              <a:t>、</a:t>
            </a:r>
            <a:r>
              <a:rPr lang="en-US" altLang="zh-TW" dirty="0"/>
              <a:t>No encoding </a:t>
            </a:r>
            <a:r>
              <a:rPr lang="zh-TW" altLang="en-US" dirty="0"/>
              <a:t>成 </a:t>
            </a:r>
            <a:r>
              <a:rPr lang="en-US" altLang="zh-TW" dirty="0"/>
              <a:t>1</a:t>
            </a:r>
            <a:r>
              <a:rPr lang="zh-TW" altLang="en-US" dirty="0"/>
              <a:t>、</a:t>
            </a:r>
            <a:r>
              <a:rPr lang="en-US" altLang="zh-TW" dirty="0"/>
              <a:t>0 </a:t>
            </a:r>
            <a:r>
              <a:rPr lang="zh-TW" altLang="en-US" dirty="0"/>
              <a:t>觀察變化，</a:t>
            </a:r>
          </a:p>
          <a:p>
            <a:pPr marL="158750" indent="0">
              <a:buNone/>
            </a:pPr>
            <a:r>
              <a:rPr lang="zh-TW" altLang="en-US" dirty="0"/>
              <a:t>那麼在這部分的測試中，我們同樣保留前 </a:t>
            </a:r>
            <a:r>
              <a:rPr lang="en-US" altLang="zh-TW" dirty="0"/>
              <a:t>10 </a:t>
            </a:r>
            <a:r>
              <a:rPr lang="zh-TW" altLang="en-US" dirty="0"/>
              <a:t>個特徵進行模型預測</a:t>
            </a:r>
          </a:p>
        </p:txBody>
      </p:sp>
    </p:spTree>
    <p:extLst>
      <p:ext uri="{BB962C8B-B14F-4D97-AF65-F5344CB8AC3E}">
        <p14:creationId xmlns:p14="http://schemas.microsoft.com/office/powerpoint/2010/main" val="33198586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dirty="0"/>
              <a:t>那以 </a:t>
            </a:r>
            <a:r>
              <a:rPr lang="en-US" altLang="zh-TW" dirty="0"/>
              <a:t>J48 </a:t>
            </a:r>
            <a:r>
              <a:rPr lang="zh-TW" altLang="en-US" dirty="0"/>
              <a:t>跟隨機森林的分類結果來看，</a:t>
            </a:r>
          </a:p>
          <a:p>
            <a:pPr marL="158750" indent="0" rtl="0">
              <a:spcBef>
                <a:spcPts val="0"/>
              </a:spcBef>
              <a:spcAft>
                <a:spcPts val="0"/>
              </a:spcAft>
              <a:buNone/>
            </a:pPr>
            <a:r>
              <a:rPr lang="zh-TW" altLang="en-US" dirty="0"/>
              <a:t>經過轉換後，</a:t>
            </a:r>
            <a:r>
              <a:rPr lang="en-US" altLang="zh-TW" dirty="0"/>
              <a:t>J48 </a:t>
            </a:r>
            <a:r>
              <a:rPr lang="zh-TW" altLang="en-US" dirty="0"/>
              <a:t>的分類效果稍微變差了一點，準確率跟 </a:t>
            </a:r>
            <a:r>
              <a:rPr lang="en-US" altLang="zh-TW" dirty="0"/>
              <a:t>F1 </a:t>
            </a:r>
            <a:r>
              <a:rPr lang="zh-TW" altLang="en-US" dirty="0"/>
              <a:t>分數稍微降低，</a:t>
            </a:r>
            <a:r>
              <a:rPr lang="en-US" altLang="zh-TW" dirty="0"/>
              <a:t>MAE </a:t>
            </a:r>
            <a:r>
              <a:rPr lang="zh-TW" altLang="en-US" dirty="0"/>
              <a:t>稍微提高。</a:t>
            </a:r>
          </a:p>
          <a:p>
            <a:pPr marL="158750" indent="0" rtl="0">
              <a:spcBef>
                <a:spcPts val="0"/>
              </a:spcBef>
              <a:spcAft>
                <a:spcPts val="0"/>
              </a:spcAft>
              <a:buNone/>
            </a:pPr>
            <a:r>
              <a:rPr lang="zh-TW" altLang="en-US" dirty="0"/>
              <a:t>而隨機森林的分類效果與轉換前是一樣的，各評估指標沒有發生變化。</a:t>
            </a:r>
          </a:p>
          <a:p>
            <a:pPr marL="158750" indent="0" rtl="0">
              <a:spcBef>
                <a:spcPts val="0"/>
              </a:spcBef>
              <a:spcAft>
                <a:spcPts val="0"/>
              </a:spcAft>
              <a:buNone/>
            </a:pPr>
            <a:endParaRPr lang="en-US" altLang="zh-TW" dirty="0"/>
          </a:p>
          <a:p>
            <a:pPr marL="158750" indent="0" rtl="0">
              <a:spcBef>
                <a:spcPts val="0"/>
              </a:spcBef>
              <a:spcAft>
                <a:spcPts val="0"/>
              </a:spcAft>
              <a:buNone/>
            </a:pPr>
            <a:endParaRPr lang="zh-TW" altLang="en-US" dirty="0"/>
          </a:p>
        </p:txBody>
      </p:sp>
    </p:spTree>
    <p:extLst>
      <p:ext uri="{BB962C8B-B14F-4D97-AF65-F5344CB8AC3E}">
        <p14:creationId xmlns:p14="http://schemas.microsoft.com/office/powerpoint/2010/main" val="122173269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dirty="0"/>
              <a:t>我們再以 </a:t>
            </a:r>
            <a:r>
              <a:rPr lang="en-US" altLang="zh-TW" dirty="0"/>
              <a:t>AdaBoost (J48) </a:t>
            </a:r>
            <a:r>
              <a:rPr lang="zh-TW" altLang="en-US" dirty="0"/>
              <a:t>跟 </a:t>
            </a:r>
            <a:r>
              <a:rPr lang="en-US" altLang="zh-TW" dirty="0"/>
              <a:t>Logistic Regression </a:t>
            </a:r>
            <a:r>
              <a:rPr lang="zh-TW" altLang="en-US" dirty="0"/>
              <a:t>的分類結果來看，</a:t>
            </a:r>
          </a:p>
          <a:p>
            <a:pPr marL="158750" indent="0" rtl="0">
              <a:spcBef>
                <a:spcPts val="0"/>
              </a:spcBef>
              <a:spcAft>
                <a:spcPts val="0"/>
              </a:spcAft>
              <a:buNone/>
            </a:pPr>
            <a:r>
              <a:rPr lang="zh-TW" altLang="en-US" dirty="0"/>
              <a:t>將 </a:t>
            </a:r>
            <a:r>
              <a:rPr lang="en-US" altLang="zh-TW" dirty="0"/>
              <a:t>Yes / No </a:t>
            </a:r>
            <a:r>
              <a:rPr lang="zh-TW" altLang="en-US" dirty="0"/>
              <a:t>轉換成 </a:t>
            </a:r>
            <a:r>
              <a:rPr lang="en-US" altLang="zh-TW" dirty="0"/>
              <a:t>1 / 0 </a:t>
            </a:r>
            <a:r>
              <a:rPr lang="zh-TW" altLang="en-US" dirty="0"/>
              <a:t>後，兩個演算法的分類效果也沒有什麼變化。</a:t>
            </a:r>
          </a:p>
          <a:p>
            <a:pPr marL="158750" indent="0" rtl="0">
              <a:spcBef>
                <a:spcPts val="0"/>
              </a:spcBef>
              <a:spcAft>
                <a:spcPts val="0"/>
              </a:spcAft>
              <a:buNone/>
            </a:pPr>
            <a:endParaRPr lang="zh-TW" altLang="en-US" dirty="0"/>
          </a:p>
          <a:p>
            <a:pPr marL="158750" indent="0" rtl="0">
              <a:spcBef>
                <a:spcPts val="0"/>
              </a:spcBef>
              <a:spcAft>
                <a:spcPts val="0"/>
              </a:spcAft>
              <a:buNone/>
            </a:pPr>
            <a:r>
              <a:rPr lang="zh-TW" altLang="en-US" dirty="0"/>
              <a:t>所以就以上的測試來看呢，改變二元資料的資料型態、將 </a:t>
            </a:r>
            <a:r>
              <a:rPr lang="en-US" altLang="zh-TW" dirty="0"/>
              <a:t>Yes / No </a:t>
            </a:r>
            <a:r>
              <a:rPr lang="zh-TW" altLang="en-US" dirty="0"/>
              <a:t>轉換成 </a:t>
            </a:r>
            <a:r>
              <a:rPr lang="en-US" altLang="zh-TW" dirty="0"/>
              <a:t>1 / 0 </a:t>
            </a:r>
            <a:r>
              <a:rPr lang="zh-TW" altLang="en-US" dirty="0"/>
              <a:t>後，對大部分演算法的分類效果沒有很大的影響。</a:t>
            </a:r>
          </a:p>
          <a:p>
            <a:pPr marL="158750" indent="0" rtl="0">
              <a:spcBef>
                <a:spcPts val="0"/>
              </a:spcBef>
              <a:spcAft>
                <a:spcPts val="0"/>
              </a:spcAft>
              <a:buNone/>
            </a:pPr>
            <a:endParaRPr lang="zh-TW" altLang="en-US" dirty="0"/>
          </a:p>
          <a:p>
            <a:pPr marL="158750" indent="0" rtl="0">
              <a:spcBef>
                <a:spcPts val="0"/>
              </a:spcBef>
              <a:spcAft>
                <a:spcPts val="0"/>
              </a:spcAft>
              <a:buNone/>
            </a:pPr>
            <a:endParaRPr lang="en-US" altLang="zh-TW" dirty="0"/>
          </a:p>
        </p:txBody>
      </p:sp>
    </p:spTree>
    <p:extLst>
      <p:ext uri="{BB962C8B-B14F-4D97-AF65-F5344CB8AC3E}">
        <p14:creationId xmlns:p14="http://schemas.microsoft.com/office/powerpoint/2010/main" val="75658888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b="1" dirty="0"/>
              <a:t>經過以上的所有測試後，最後是我們的研究結論分析，分別會探討演算法表現差異、不平衡資料處理、高準確率原因及測試中遇到的困難</a:t>
            </a:r>
          </a:p>
        </p:txBody>
      </p:sp>
    </p:spTree>
    <p:extLst>
      <p:ext uri="{BB962C8B-B14F-4D97-AF65-F5344CB8AC3E}">
        <p14:creationId xmlns:p14="http://schemas.microsoft.com/office/powerpoint/2010/main" val="59674068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dirty="0"/>
              <a:t>經過一連串的測試後，</a:t>
            </a:r>
          </a:p>
          <a:p>
            <a:pPr marL="158750" indent="0" rtl="0">
              <a:spcBef>
                <a:spcPts val="0"/>
              </a:spcBef>
              <a:spcAft>
                <a:spcPts val="0"/>
              </a:spcAft>
              <a:buNone/>
            </a:pPr>
            <a:r>
              <a:rPr lang="zh-TW" altLang="en-US" dirty="0"/>
              <a:t>我們可以發現與論文做法相比，在我們修正後的做法下，各分類演算法的評估指標分數有所下降</a:t>
            </a:r>
          </a:p>
          <a:p>
            <a:pPr marL="158750" indent="0" rtl="0">
              <a:spcBef>
                <a:spcPts val="0"/>
              </a:spcBef>
              <a:spcAft>
                <a:spcPts val="0"/>
              </a:spcAft>
              <a:buNone/>
            </a:pPr>
            <a:r>
              <a:rPr lang="zh-TW" altLang="en-US" dirty="0"/>
              <a:t>並在使用 </a:t>
            </a:r>
            <a:r>
              <a:rPr lang="en-US" altLang="zh-TW" dirty="0"/>
              <a:t>SMOTE </a:t>
            </a:r>
            <a:r>
              <a:rPr lang="zh-TW" altLang="en-US" dirty="0"/>
              <a:t>平衡資料，以及使用全部屬性或刪除 </a:t>
            </a:r>
            <a:r>
              <a:rPr lang="en-US" altLang="zh-TW" dirty="0"/>
              <a:t>Wearing Masks </a:t>
            </a:r>
            <a:r>
              <a:rPr lang="zh-TW" altLang="en-US" dirty="0"/>
              <a:t>及 </a:t>
            </a:r>
            <a:r>
              <a:rPr lang="en-US" altLang="zh-TW" dirty="0"/>
              <a:t>Sanitization from Market </a:t>
            </a:r>
            <a:r>
              <a:rPr lang="zh-TW" altLang="en-US" dirty="0"/>
              <a:t>屬性的情況下，</a:t>
            </a:r>
          </a:p>
          <a:p>
            <a:pPr marL="158750" indent="0" rtl="0">
              <a:spcBef>
                <a:spcPts val="0"/>
              </a:spcBef>
              <a:spcAft>
                <a:spcPts val="0"/>
              </a:spcAft>
              <a:buNone/>
            </a:pPr>
            <a:r>
              <a:rPr lang="zh-TW" altLang="en-US" dirty="0"/>
              <a:t>大多分類演算法的表現最好，而各分類演算法的分類效果大致上依序為 </a:t>
            </a:r>
            <a:r>
              <a:rPr lang="en-US" altLang="zh-TW" dirty="0"/>
              <a:t>AdaBoost &gt;= RF &gt;= J48 &gt; Logistic</a:t>
            </a:r>
            <a:r>
              <a:rPr lang="zh-TW" altLang="en-US" dirty="0"/>
              <a:t>。</a:t>
            </a:r>
          </a:p>
          <a:p>
            <a:pPr marL="158750" indent="0" rtl="0">
              <a:spcBef>
                <a:spcPts val="0"/>
              </a:spcBef>
              <a:spcAft>
                <a:spcPts val="0"/>
              </a:spcAft>
              <a:buNone/>
            </a:pPr>
            <a:r>
              <a:rPr lang="zh-TW" altLang="en-US" dirty="0"/>
              <a:t>其中 </a:t>
            </a:r>
            <a:r>
              <a:rPr lang="en-US" altLang="zh-TW" dirty="0"/>
              <a:t>Tree-Based </a:t>
            </a:r>
            <a:r>
              <a:rPr lang="zh-TW" altLang="en-US" dirty="0"/>
              <a:t>的模型普遍表現較好，而 </a:t>
            </a:r>
            <a:r>
              <a:rPr lang="en-US" altLang="zh-TW" dirty="0"/>
              <a:t>Logistic </a:t>
            </a:r>
            <a:r>
              <a:rPr lang="zh-TW" altLang="en-US" dirty="0"/>
              <a:t>的表現較差，</a:t>
            </a:r>
          </a:p>
          <a:p>
            <a:pPr marL="158750" indent="0" rtl="0">
              <a:spcBef>
                <a:spcPts val="0"/>
              </a:spcBef>
              <a:spcAft>
                <a:spcPts val="0"/>
              </a:spcAft>
              <a:buNone/>
            </a:pPr>
            <a:endParaRPr lang="zh-TW" altLang="en-US" dirty="0"/>
          </a:p>
          <a:p>
            <a:pPr marL="158750" indent="0" rtl="0">
              <a:spcBef>
                <a:spcPts val="0"/>
              </a:spcBef>
              <a:spcAft>
                <a:spcPts val="0"/>
              </a:spcAft>
              <a:buNone/>
            </a:pPr>
            <a:r>
              <a:rPr lang="zh-TW" altLang="en-US" dirty="0"/>
              <a:t>我們認為背後原因可能與演算法的分類切割方式、及資料在特徵空間中的分布有關。</a:t>
            </a:r>
          </a:p>
          <a:p>
            <a:pPr marL="158750" indent="0" rtl="0">
              <a:spcBef>
                <a:spcPts val="0"/>
              </a:spcBef>
              <a:spcAft>
                <a:spcPts val="0"/>
              </a:spcAft>
              <a:buNone/>
            </a:pPr>
            <a:r>
              <a:rPr lang="en-US" altLang="zh-TW" dirty="0"/>
              <a:t>Tree </a:t>
            </a:r>
            <a:r>
              <a:rPr lang="zh-TW" altLang="en-US" dirty="0"/>
              <a:t>的分割方式可將特徵空間分割成一塊塊較小的區塊，達到分類的效果，而 </a:t>
            </a:r>
            <a:r>
              <a:rPr lang="en-US" altLang="zh-TW" dirty="0"/>
              <a:t>Logistic </a:t>
            </a:r>
            <a:r>
              <a:rPr lang="zh-TW" altLang="en-US" dirty="0"/>
              <a:t>的分割方式則是透過一條線或平面、超平面的方式分割特徵空間。</a:t>
            </a:r>
          </a:p>
          <a:p>
            <a:pPr marL="158750" indent="0" rtl="0">
              <a:spcBef>
                <a:spcPts val="0"/>
              </a:spcBef>
              <a:spcAft>
                <a:spcPts val="0"/>
              </a:spcAft>
              <a:buNone/>
            </a:pPr>
            <a:r>
              <a:rPr lang="zh-TW" altLang="en-US" dirty="0"/>
              <a:t>也因為這樣，資料在特徵空間中的分布也會影響二者的分類效果。</a:t>
            </a:r>
          </a:p>
          <a:p>
            <a:pPr marL="158750" indent="0" rtl="0">
              <a:spcBef>
                <a:spcPts val="0"/>
              </a:spcBef>
              <a:spcAft>
                <a:spcPts val="0"/>
              </a:spcAft>
              <a:buNone/>
            </a:pPr>
            <a:r>
              <a:rPr lang="zh-TW" altLang="en-US" dirty="0"/>
              <a:t>所以就我們測試的結果來看，可能由於 </a:t>
            </a:r>
            <a:r>
              <a:rPr lang="en-US" altLang="zh-TW" dirty="0"/>
              <a:t>Yes </a:t>
            </a:r>
            <a:r>
              <a:rPr lang="zh-TW" altLang="en-US" dirty="0"/>
              <a:t>跟 </a:t>
            </a:r>
            <a:r>
              <a:rPr lang="en-US" altLang="zh-TW" dirty="0"/>
              <a:t>No </a:t>
            </a:r>
            <a:r>
              <a:rPr lang="zh-TW" altLang="en-US" dirty="0"/>
              <a:t>兩類別在特徵空間中資料分布的關係，</a:t>
            </a:r>
          </a:p>
          <a:p>
            <a:pPr marL="158750" indent="0" rtl="0">
              <a:spcBef>
                <a:spcPts val="0"/>
              </a:spcBef>
              <a:spcAft>
                <a:spcPts val="0"/>
              </a:spcAft>
              <a:buNone/>
            </a:pPr>
            <a:r>
              <a:rPr lang="en-US" altLang="zh-TW" dirty="0"/>
              <a:t>Logistic </a:t>
            </a:r>
            <a:r>
              <a:rPr lang="zh-TW" altLang="en-US" dirty="0"/>
              <a:t>透過線或平面的方式無法良好分割兩類別，造成分類錯誤較多。</a:t>
            </a:r>
          </a:p>
          <a:p>
            <a:pPr marL="158750" indent="0" rtl="0">
              <a:spcBef>
                <a:spcPts val="0"/>
              </a:spcBef>
              <a:spcAft>
                <a:spcPts val="0"/>
              </a:spcAft>
              <a:buNone/>
            </a:pPr>
            <a:r>
              <a:rPr lang="zh-TW" altLang="en-US" dirty="0"/>
              <a:t>因此，</a:t>
            </a:r>
            <a:r>
              <a:rPr lang="en-US" altLang="zh-TW" dirty="0"/>
              <a:t>Logistic </a:t>
            </a:r>
            <a:r>
              <a:rPr lang="zh-TW" altLang="en-US" dirty="0"/>
              <a:t>的表現較差。</a:t>
            </a:r>
          </a:p>
          <a:p>
            <a:pPr marL="158750" indent="0" rtl="0">
              <a:spcBef>
                <a:spcPts val="0"/>
              </a:spcBef>
              <a:spcAft>
                <a:spcPts val="0"/>
              </a:spcAft>
              <a:buNone/>
            </a:pPr>
            <a:endParaRPr lang="zh-TW" altLang="en-US" dirty="0"/>
          </a:p>
          <a:p>
            <a:pPr marL="158750" indent="0" rtl="0">
              <a:spcBef>
                <a:spcPts val="0"/>
              </a:spcBef>
              <a:spcAft>
                <a:spcPts val="0"/>
              </a:spcAft>
              <a:buNone/>
            </a:pPr>
            <a:r>
              <a:rPr lang="zh-TW" altLang="en-US" dirty="0"/>
              <a:t>那麼在 </a:t>
            </a:r>
            <a:r>
              <a:rPr lang="en-US" altLang="zh-TW" dirty="0"/>
              <a:t>Tree-Based </a:t>
            </a:r>
            <a:r>
              <a:rPr lang="zh-TW" altLang="en-US" dirty="0"/>
              <a:t>演算法中，由於 </a:t>
            </a:r>
            <a:r>
              <a:rPr lang="en-US" altLang="zh-TW" dirty="0"/>
              <a:t>AdaBoost </a:t>
            </a:r>
            <a:r>
              <a:rPr lang="zh-TW" altLang="en-US" dirty="0"/>
              <a:t>和 </a:t>
            </a:r>
            <a:r>
              <a:rPr lang="en-US" altLang="zh-TW" dirty="0"/>
              <a:t>RF </a:t>
            </a:r>
            <a:r>
              <a:rPr lang="zh-TW" altLang="en-US" dirty="0"/>
              <a:t>屬於集成型演算法，因此分類效果大多情況比單一分類器的 </a:t>
            </a:r>
            <a:r>
              <a:rPr lang="en-US" altLang="zh-TW" dirty="0"/>
              <a:t>J48 </a:t>
            </a:r>
            <a:r>
              <a:rPr lang="zh-TW" altLang="en-US" dirty="0"/>
              <a:t>效果好，</a:t>
            </a:r>
          </a:p>
          <a:p>
            <a:pPr marL="158750" indent="0" rtl="0">
              <a:spcBef>
                <a:spcPts val="0"/>
              </a:spcBef>
              <a:spcAft>
                <a:spcPts val="0"/>
              </a:spcAft>
              <a:buNone/>
            </a:pPr>
            <a:r>
              <a:rPr lang="zh-TW" altLang="en-US" dirty="0"/>
              <a:t>尤其相較 </a:t>
            </a:r>
            <a:r>
              <a:rPr lang="en-US" altLang="zh-TW" dirty="0"/>
              <a:t>Bagging </a:t>
            </a:r>
            <a:r>
              <a:rPr lang="zh-TW" altLang="en-US" dirty="0"/>
              <a:t>做法的 </a:t>
            </a:r>
            <a:r>
              <a:rPr lang="en-US" altLang="zh-TW" dirty="0"/>
              <a:t>RF</a:t>
            </a:r>
            <a:r>
              <a:rPr lang="zh-TW" altLang="en-US" dirty="0"/>
              <a:t>，</a:t>
            </a:r>
            <a:r>
              <a:rPr lang="en-US" altLang="zh-TW" dirty="0"/>
              <a:t>AdaBoost </a:t>
            </a:r>
            <a:r>
              <a:rPr lang="zh-TW" altLang="en-US" dirty="0"/>
              <a:t>是 </a:t>
            </a:r>
            <a:r>
              <a:rPr lang="en-US" altLang="zh-TW" dirty="0"/>
              <a:t>Boosting </a:t>
            </a:r>
            <a:r>
              <a:rPr lang="zh-TW" altLang="en-US" dirty="0"/>
              <a:t>的做法，更能透過提升權重的方式專注於錯誤分類的樣本，進而改善分類的效果。</a:t>
            </a:r>
          </a:p>
          <a:p>
            <a:pPr marL="158750" indent="0" rtl="0">
              <a:spcBef>
                <a:spcPts val="0"/>
              </a:spcBef>
              <a:spcAft>
                <a:spcPts val="0"/>
              </a:spcAft>
              <a:buNone/>
            </a:pPr>
            <a:r>
              <a:rPr lang="zh-TW" altLang="en-US" dirty="0"/>
              <a:t>因此，有時候 </a:t>
            </a:r>
            <a:r>
              <a:rPr lang="en-US" altLang="zh-TW" dirty="0"/>
              <a:t>AdaBoost </a:t>
            </a:r>
            <a:r>
              <a:rPr lang="zh-TW" altLang="en-US" dirty="0"/>
              <a:t>分類產生的 </a:t>
            </a:r>
            <a:r>
              <a:rPr lang="en-US" altLang="zh-TW" dirty="0"/>
              <a:t>MAE </a:t>
            </a:r>
            <a:r>
              <a:rPr lang="zh-TW" altLang="en-US" dirty="0"/>
              <a:t>較小，分類效果較 </a:t>
            </a:r>
            <a:r>
              <a:rPr lang="en-US" altLang="zh-TW" dirty="0"/>
              <a:t>RF </a:t>
            </a:r>
            <a:r>
              <a:rPr lang="zh-TW" altLang="en-US" dirty="0"/>
              <a:t>好一點。</a:t>
            </a:r>
          </a:p>
          <a:p>
            <a:pPr marL="158750" indent="0" rtl="0">
              <a:spcBef>
                <a:spcPts val="0"/>
              </a:spcBef>
              <a:spcAft>
                <a:spcPts val="0"/>
              </a:spcAft>
              <a:buNone/>
            </a:pPr>
            <a:endParaRPr lang="zh-TW" altLang="en-US" dirty="0"/>
          </a:p>
          <a:p>
            <a:pPr marL="158750" indent="0" rtl="0">
              <a:spcBef>
                <a:spcPts val="0"/>
              </a:spcBef>
              <a:spcAft>
                <a:spcPts val="0"/>
              </a:spcAft>
              <a:buNone/>
            </a:pPr>
            <a:endParaRPr lang="zh-TW" altLang="en-US" dirty="0"/>
          </a:p>
        </p:txBody>
      </p:sp>
    </p:spTree>
    <p:extLst>
      <p:ext uri="{BB962C8B-B14F-4D97-AF65-F5344CB8AC3E}">
        <p14:creationId xmlns:p14="http://schemas.microsoft.com/office/powerpoint/2010/main" val="19693863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透過這次專案，我們在測試過程中學到，</a:t>
            </a:r>
          </a:p>
          <a:p>
            <a:pPr marL="158750" indent="0">
              <a:buNone/>
            </a:pPr>
            <a:r>
              <a:rPr lang="zh-TW" altLang="en-US" dirty="0"/>
              <a:t>需要先觀察資料有無不平衡的狀況，尤其在二元分類的資料上，</a:t>
            </a:r>
          </a:p>
          <a:p>
            <a:pPr marL="158750" indent="0">
              <a:buNone/>
            </a:pPr>
            <a:r>
              <a:rPr lang="zh-TW" altLang="en-US" dirty="0"/>
              <a:t>如果 </a:t>
            </a:r>
            <a:r>
              <a:rPr lang="en-US" altLang="zh-TW" dirty="0"/>
              <a:t>class label </a:t>
            </a:r>
            <a:r>
              <a:rPr lang="zh-TW" altLang="en-US" dirty="0"/>
              <a:t>的類別數目比例超過 </a:t>
            </a:r>
            <a:r>
              <a:rPr lang="en-US" altLang="zh-TW" dirty="0"/>
              <a:t>4 : 1</a:t>
            </a:r>
            <a:r>
              <a:rPr lang="zh-TW" altLang="en-US" dirty="0"/>
              <a:t>，就有嚴重的資料不平衡情況發生，</a:t>
            </a:r>
          </a:p>
          <a:p>
            <a:pPr marL="158750" indent="0">
              <a:buNone/>
            </a:pPr>
            <a:endParaRPr lang="zh-TW" altLang="en-US" dirty="0"/>
          </a:p>
          <a:p>
            <a:pPr marL="158750" indent="0">
              <a:buNone/>
            </a:pPr>
            <a:r>
              <a:rPr lang="zh-TW" altLang="en-US" dirty="0"/>
              <a:t>因此在處理不平衡資料時，一定要依循正確的處理流程，將資料集事先切割為訓練集與測試集，</a:t>
            </a:r>
          </a:p>
          <a:p>
            <a:pPr marL="158750" indent="0">
              <a:buNone/>
            </a:pPr>
            <a:r>
              <a:rPr lang="zh-TW" altLang="en-US" dirty="0"/>
              <a:t>並只在訓練集上進行過採樣或欠採樣處理，避免汙染到測試集的資料分布。</a:t>
            </a:r>
          </a:p>
          <a:p>
            <a:pPr marL="158750" indent="0">
              <a:buNone/>
            </a:pPr>
            <a:endParaRPr lang="zh-TW" altLang="en-US" dirty="0"/>
          </a:p>
          <a:p>
            <a:pPr marL="158750" indent="0">
              <a:buNone/>
            </a:pPr>
            <a:r>
              <a:rPr lang="zh-TW" altLang="en-US" dirty="0"/>
              <a:t>另外，分類模型的指標不能只看 </a:t>
            </a:r>
            <a:r>
              <a:rPr lang="en-US" altLang="zh-TW" dirty="0"/>
              <a:t>Accuracy</a:t>
            </a:r>
            <a:r>
              <a:rPr lang="zh-TW" altLang="en-US" dirty="0"/>
              <a:t>，因為可能會有誤導性，</a:t>
            </a:r>
          </a:p>
          <a:p>
            <a:pPr marL="158750" indent="0">
              <a:buNone/>
            </a:pPr>
            <a:r>
              <a:rPr lang="zh-TW" altLang="en-US" dirty="0"/>
              <a:t>所以還需要依據 </a:t>
            </a:r>
            <a:r>
              <a:rPr lang="en-US" altLang="zh-TW" dirty="0"/>
              <a:t>Precision</a:t>
            </a:r>
            <a:r>
              <a:rPr lang="zh-TW" altLang="en-US" dirty="0"/>
              <a:t>、</a:t>
            </a:r>
            <a:r>
              <a:rPr lang="en-US" altLang="zh-TW" dirty="0"/>
              <a:t>Recall</a:t>
            </a:r>
            <a:r>
              <a:rPr lang="zh-TW" altLang="en-US" dirty="0"/>
              <a:t>、</a:t>
            </a:r>
            <a:r>
              <a:rPr lang="en-US" altLang="zh-TW" dirty="0"/>
              <a:t>F1-score</a:t>
            </a:r>
            <a:r>
              <a:rPr lang="zh-TW" altLang="en-US" dirty="0"/>
              <a:t>、</a:t>
            </a:r>
            <a:r>
              <a:rPr lang="en-US" altLang="zh-TW" dirty="0"/>
              <a:t>AUC </a:t>
            </a:r>
            <a:r>
              <a:rPr lang="zh-TW" altLang="en-US" dirty="0"/>
              <a:t>等評估指標進行判斷。</a:t>
            </a:r>
          </a:p>
          <a:p>
            <a:pPr marL="158750" indent="0">
              <a:buNone/>
            </a:pPr>
            <a:endParaRPr lang="zh-TW" altLang="en-US" dirty="0"/>
          </a:p>
        </p:txBody>
      </p:sp>
    </p:spTree>
    <p:extLst>
      <p:ext uri="{BB962C8B-B14F-4D97-AF65-F5344CB8AC3E}">
        <p14:creationId xmlns:p14="http://schemas.microsoft.com/office/powerpoint/2010/main" val="306305680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在測試不同做法的過程中，我們也發現各分類法的準確率，甚至是 </a:t>
            </a:r>
            <a:r>
              <a:rPr lang="en-US" altLang="zh-TW" dirty="0"/>
              <a:t>F1-score</a:t>
            </a:r>
            <a:r>
              <a:rPr lang="zh-TW" altLang="en-US" dirty="0"/>
              <a:t>、</a:t>
            </a:r>
            <a:r>
              <a:rPr lang="en-US" altLang="zh-TW" dirty="0"/>
              <a:t>AUC </a:t>
            </a:r>
            <a:r>
              <a:rPr lang="zh-TW" altLang="en-US" dirty="0"/>
              <a:t>都相當高，</a:t>
            </a:r>
          </a:p>
          <a:p>
            <a:pPr marL="158750" indent="0">
              <a:buNone/>
            </a:pPr>
            <a:r>
              <a:rPr lang="zh-TW" altLang="en-US" dirty="0"/>
              <a:t>我們認為可能的原因有 </a:t>
            </a:r>
            <a:r>
              <a:rPr lang="en-US" altLang="zh-TW" dirty="0"/>
              <a:t>2 </a:t>
            </a:r>
            <a:r>
              <a:rPr lang="zh-TW" altLang="en-US" dirty="0"/>
              <a:t>個，第一個原因是資料集每個屬性皆屬於二元變數，因此相較於多類別或數值型的資料，</a:t>
            </a:r>
          </a:p>
          <a:p>
            <a:pPr marL="158750" indent="0">
              <a:buNone/>
            </a:pPr>
            <a:r>
              <a:rPr lang="zh-TW" altLang="en-US" dirty="0"/>
              <a:t>二元類型的資料產生的結果組合會比較少，分類模型在訓練過程中較能抓到資料的規律，因此預測的結果較好。</a:t>
            </a:r>
          </a:p>
          <a:p>
            <a:pPr marL="158750" indent="0">
              <a:buNone/>
            </a:pPr>
            <a:r>
              <a:rPr lang="zh-TW" altLang="en-US" dirty="0"/>
              <a:t>第二個原因我們認為資料集本身可能包含到重要的特徵欄位，有較能決定是否 </a:t>
            </a:r>
            <a:r>
              <a:rPr lang="en-US" altLang="zh-TW" dirty="0"/>
              <a:t>Covid-19 </a:t>
            </a:r>
            <a:r>
              <a:rPr lang="zh-TW" altLang="en-US" dirty="0"/>
              <a:t>確診的重要屬性資料，使得分類效果較好，</a:t>
            </a:r>
          </a:p>
          <a:p>
            <a:pPr marL="158750" indent="0">
              <a:buNone/>
            </a:pPr>
            <a:r>
              <a:rPr lang="zh-TW" altLang="en-US" dirty="0"/>
              <a:t>所以我們在特徵選擇的測試過程中有發現到，逐步刪減了特徵後，模型分類表現有下降的趨勢。</a:t>
            </a:r>
          </a:p>
          <a:p>
            <a:pPr marL="158750" indent="0">
              <a:buNone/>
            </a:pPr>
            <a:endParaRPr lang="en-US" altLang="zh-TW" dirty="0"/>
          </a:p>
          <a:p>
            <a:pPr marL="158750" indent="0">
              <a:buNone/>
            </a:pPr>
            <a:r>
              <a:rPr lang="en-US" altLang="zh-TW" dirty="0"/>
              <a:t>------------------------------------------------</a:t>
            </a:r>
          </a:p>
          <a:p>
            <a:pPr marL="158750" indent="0">
              <a:buNone/>
            </a:pPr>
            <a:endParaRPr lang="zh-TW" altLang="en-US" dirty="0"/>
          </a:p>
          <a:p>
            <a:pPr marL="158750" indent="0">
              <a:buNone/>
            </a:pPr>
            <a:r>
              <a:rPr lang="en-US" altLang="zh-TW" dirty="0"/>
              <a:t>_</a:t>
            </a:r>
            <a:r>
              <a:rPr lang="zh-TW" altLang="en-US" dirty="0"/>
              <a:t>關於「模型準確度是否的資料欄位的型態有關？」，若只有二元類型的資料當作訓練資料，與其說是模型訓練得好，倒不如說是「資料品質本身好」，模型本身的任務是「從資料中找出一種規律性」，而二元類型的資料相較於多分類類型、數值類型資料，限制多出非常多，尋找「產生結果的組合」也會比較少，因此當訓練、測試結果一樣好時，除了可能是訓練、測試資料特性或分佈相似，也可能是「產生結果的組合」不多，在模型訓練時皆已考量，才會讓測試資料的預測結果跟訓練資料類似。</a:t>
            </a:r>
          </a:p>
          <a:p>
            <a:pPr marL="158750" indent="0">
              <a:buNone/>
            </a:pPr>
            <a:r>
              <a:rPr lang="en-US" altLang="zh-TW" dirty="0"/>
              <a:t>&gt;&gt;&gt; </a:t>
            </a:r>
            <a:r>
              <a:rPr lang="zh-TW" altLang="en-US" dirty="0"/>
              <a:t>我覺得這可以當作是我們不平衡資料部分帶到的說明</a:t>
            </a:r>
          </a:p>
          <a:p>
            <a:pPr marL="158750" indent="0">
              <a:buNone/>
            </a:pPr>
            <a:r>
              <a:rPr lang="en-US" altLang="zh-TW" dirty="0"/>
              <a:t>1.</a:t>
            </a:r>
            <a:r>
              <a:rPr lang="zh-TW" altLang="en-US" dirty="0"/>
              <a:t>與其說是模型訓練得好，倒不如說是「資料品質本身好」</a:t>
            </a:r>
          </a:p>
          <a:p>
            <a:pPr marL="158750" indent="0">
              <a:buNone/>
            </a:pPr>
            <a:r>
              <a:rPr lang="en-US" altLang="zh-TW" dirty="0"/>
              <a:t>2.</a:t>
            </a:r>
            <a:r>
              <a:rPr lang="zh-TW" altLang="en-US" dirty="0"/>
              <a:t>因此當訓練、測試結果一樣好時，</a:t>
            </a:r>
          </a:p>
          <a:p>
            <a:pPr marL="158750" indent="0">
              <a:buNone/>
            </a:pPr>
            <a:r>
              <a:rPr lang="zh-TW" altLang="en-US" dirty="0"/>
              <a:t>除了可能是訓練、測試資料特性或分佈相似，</a:t>
            </a:r>
          </a:p>
          <a:p>
            <a:pPr marL="158750" indent="0">
              <a:buNone/>
            </a:pPr>
            <a:r>
              <a:rPr lang="zh-TW" altLang="en-US" dirty="0"/>
              <a:t>也可能是「產生結果的組合」不多，在模型訓練時皆已考量，</a:t>
            </a:r>
          </a:p>
          <a:p>
            <a:pPr marL="158750" indent="0">
              <a:buNone/>
            </a:pPr>
            <a:r>
              <a:rPr lang="en-US" altLang="zh-TW" dirty="0"/>
              <a:t>3. </a:t>
            </a:r>
            <a:r>
              <a:rPr lang="zh-TW" altLang="en-US" dirty="0"/>
              <a:t>資料集本身可能包含到重要的特徵欄位，可以對 </a:t>
            </a:r>
            <a:r>
              <a:rPr lang="en-US" altLang="zh-TW" dirty="0"/>
              <a:t>Target </a:t>
            </a:r>
            <a:r>
              <a:rPr lang="zh-TW" altLang="en-US" dirty="0"/>
              <a:t>欄位產生比較大的影響</a:t>
            </a:r>
          </a:p>
          <a:p>
            <a:pPr marL="158750" indent="0">
              <a:buNone/>
            </a:pPr>
            <a:endParaRPr lang="zh-TW" altLang="en-US" dirty="0"/>
          </a:p>
          <a:p>
            <a:pPr marL="158750" indent="0">
              <a:buNone/>
            </a:pPr>
            <a:endParaRPr lang="zh-TW" altLang="en-US" dirty="0"/>
          </a:p>
        </p:txBody>
      </p:sp>
    </p:spTree>
    <p:extLst>
      <p:ext uri="{BB962C8B-B14F-4D97-AF65-F5344CB8AC3E}">
        <p14:creationId xmlns:p14="http://schemas.microsoft.com/office/powerpoint/2010/main" val="36437479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最後，在這邊分享我們在測試過程中遇到的 </a:t>
            </a:r>
            <a:r>
              <a:rPr lang="en-US" altLang="zh-TW" dirty="0"/>
              <a:t>2 </a:t>
            </a:r>
            <a:r>
              <a:rPr lang="zh-TW" altLang="en-US" dirty="0"/>
              <a:t>個困難，</a:t>
            </a:r>
          </a:p>
          <a:p>
            <a:pPr marL="158750" indent="0">
              <a:buNone/>
            </a:pPr>
            <a:endParaRPr lang="zh-TW" altLang="en-US" dirty="0"/>
          </a:p>
          <a:p>
            <a:pPr marL="158750" indent="0">
              <a:buNone/>
            </a:pPr>
            <a:r>
              <a:rPr lang="zh-TW" altLang="en-US" dirty="0"/>
              <a:t>第一個遇到的難題是，我們較難針對所選資料集的特徵進行多樣的特徵工程，</a:t>
            </a:r>
          </a:p>
          <a:p>
            <a:pPr marL="158750" indent="0">
              <a:buNone/>
            </a:pPr>
            <a:r>
              <a:rPr lang="zh-TW" altLang="en-US" dirty="0"/>
              <a:t>因為資料集內的各個特徵是二元類別，所以我們能測試的編碼方法變少，也不能進行正規化、標準化等特徵縮放，</a:t>
            </a:r>
          </a:p>
          <a:p>
            <a:pPr marL="158750" indent="0">
              <a:buNone/>
            </a:pPr>
            <a:r>
              <a:rPr lang="zh-TW" altLang="en-US" dirty="0"/>
              <a:t>再加上裡面的特徵大多與疾病相關，而在這部分我們較缺少醫學方面的領域知識，</a:t>
            </a:r>
          </a:p>
          <a:p>
            <a:pPr marL="158750" indent="0">
              <a:buNone/>
            </a:pPr>
            <a:r>
              <a:rPr lang="zh-TW" altLang="en-US" dirty="0"/>
              <a:t>所以也使得我們比較難進行會涉及到特徵意義的特徵合併，形成新的特徵進行測試，</a:t>
            </a:r>
          </a:p>
          <a:p>
            <a:pPr marL="158750" indent="0">
              <a:buNone/>
            </a:pPr>
            <a:r>
              <a:rPr lang="zh-TW" altLang="en-US" dirty="0"/>
              <a:t>因此，我們能做的特徵工程測試可能就會少一些。</a:t>
            </a:r>
          </a:p>
          <a:p>
            <a:pPr marL="158750" indent="0">
              <a:buNone/>
            </a:pPr>
            <a:endParaRPr lang="zh-TW" altLang="en-US" dirty="0"/>
          </a:p>
          <a:p>
            <a:pPr marL="158750" indent="0">
              <a:buNone/>
            </a:pPr>
            <a:r>
              <a:rPr lang="zh-TW" altLang="en-US" dirty="0"/>
              <a:t>第二個遇到的難題是，我們針對這份資料集進行了一系列的測試組合，包含不平衡處理方法、特徵選擇及不同模型，</a:t>
            </a:r>
          </a:p>
          <a:p>
            <a:pPr marL="158750" indent="0">
              <a:buNone/>
            </a:pPr>
            <a:r>
              <a:rPr lang="zh-TW" altLang="en-US" dirty="0"/>
              <a:t>發現其實要找出一個最好的模型相當困難，因為資料處理方式不同或資料分布與特性等原因，每次測試都產生了不同結果 </a:t>
            </a:r>
            <a:r>
              <a:rPr lang="en-US" altLang="zh-TW" dirty="0"/>
              <a:t>!</a:t>
            </a:r>
          </a:p>
          <a:p>
            <a:pPr marL="158750" indent="0">
              <a:buNone/>
            </a:pPr>
            <a:endParaRPr lang="en-US" altLang="zh-TW" dirty="0"/>
          </a:p>
          <a:p>
            <a:pPr marL="158750" indent="0">
              <a:buNone/>
            </a:pPr>
            <a:r>
              <a:rPr lang="zh-TW" altLang="en-US" dirty="0"/>
              <a:t>所以這 </a:t>
            </a:r>
            <a:r>
              <a:rPr lang="en-US" altLang="zh-TW" dirty="0"/>
              <a:t>2 </a:t>
            </a:r>
            <a:r>
              <a:rPr lang="zh-TW" altLang="en-US" dirty="0"/>
              <a:t>個困難也告訴了我們，在進行分類法的測試時，</a:t>
            </a:r>
          </a:p>
          <a:p>
            <a:pPr marL="158750" indent="0">
              <a:buNone/>
            </a:pPr>
            <a:r>
              <a:rPr lang="zh-TW" altLang="en-US" dirty="0"/>
              <a:t>需要不斷思考可能的排列組合並進行測試比較，才能觀察哪一種模型或資料處理適合所使用的資料集。</a:t>
            </a:r>
          </a:p>
          <a:p>
            <a:pPr marL="158750" indent="0">
              <a:buNone/>
            </a:pPr>
            <a:endParaRPr lang="zh-TW" altLang="en-US" dirty="0"/>
          </a:p>
        </p:txBody>
      </p:sp>
    </p:spTree>
    <p:extLst>
      <p:ext uri="{BB962C8B-B14F-4D97-AF65-F5344CB8AC3E}">
        <p14:creationId xmlns:p14="http://schemas.microsoft.com/office/powerpoint/2010/main" val="2678966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e717538171_0_3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e717538171_0_3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接下來，我們會順著這份研究論文的處理流程，向大家依序介紹 使用的資料集、前處理方法、模型比較分析，還有最後的研究成果說明</a:t>
            </a:r>
            <a:endParaRPr dirty="0"/>
          </a:p>
        </p:txBody>
      </p:sp>
    </p:spTree>
    <p:extLst>
      <p:ext uri="{BB962C8B-B14F-4D97-AF65-F5344CB8AC3E}">
        <p14:creationId xmlns:p14="http://schemas.microsoft.com/office/powerpoint/2010/main" val="178073399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8fe17150e2_0_6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8fe17150e2_0_6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altLang="zh-TW" sz="1800" b="0" i="0" u="none" strike="noStrike" dirty="0">
                <a:solidFill>
                  <a:srgbClr val="000000"/>
                </a:solidFill>
                <a:effectLst/>
                <a:latin typeface="Arial" panose="020B0604020202020204" pitchFamily="34" charset="0"/>
              </a:rPr>
              <a:t>Thanks !</a:t>
            </a:r>
            <a:endParaRPr dirty="0"/>
          </a:p>
        </p:txBody>
      </p:sp>
    </p:spTree>
    <p:extLst>
      <p:ext uri="{BB962C8B-B14F-4D97-AF65-F5344CB8AC3E}">
        <p14:creationId xmlns:p14="http://schemas.microsoft.com/office/powerpoint/2010/main" val="79015984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277621410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25062177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dirty="0"/>
              <a:t>那以 </a:t>
            </a:r>
            <a:r>
              <a:rPr lang="en-US" altLang="zh-TW" dirty="0"/>
              <a:t>J48 </a:t>
            </a:r>
            <a:r>
              <a:rPr lang="zh-TW" altLang="en-US" dirty="0"/>
              <a:t>跟隨機森林的分類結果來看，</a:t>
            </a:r>
          </a:p>
          <a:p>
            <a:pPr marL="158750" indent="0" rtl="0">
              <a:spcBef>
                <a:spcPts val="0"/>
              </a:spcBef>
              <a:spcAft>
                <a:spcPts val="0"/>
              </a:spcAft>
              <a:buNone/>
            </a:pPr>
            <a:r>
              <a:rPr lang="zh-TW" altLang="en-US" dirty="0"/>
              <a:t>經過轉換後，</a:t>
            </a:r>
            <a:r>
              <a:rPr lang="en-US" altLang="zh-TW" dirty="0"/>
              <a:t>J48 </a:t>
            </a:r>
            <a:r>
              <a:rPr lang="zh-TW" altLang="en-US" dirty="0"/>
              <a:t>的分類效果稍微變差了一點，準確率跟 </a:t>
            </a:r>
            <a:r>
              <a:rPr lang="en-US" altLang="zh-TW" dirty="0"/>
              <a:t>F1 </a:t>
            </a:r>
            <a:r>
              <a:rPr lang="zh-TW" altLang="en-US" dirty="0"/>
              <a:t>分數稍微降低，</a:t>
            </a:r>
            <a:r>
              <a:rPr lang="en-US" altLang="zh-TW" dirty="0"/>
              <a:t>MAE </a:t>
            </a:r>
            <a:r>
              <a:rPr lang="zh-TW" altLang="en-US" dirty="0"/>
              <a:t>稍微提高。</a:t>
            </a:r>
          </a:p>
          <a:p>
            <a:pPr marL="158750" indent="0" rtl="0">
              <a:spcBef>
                <a:spcPts val="0"/>
              </a:spcBef>
              <a:spcAft>
                <a:spcPts val="0"/>
              </a:spcAft>
              <a:buNone/>
            </a:pPr>
            <a:r>
              <a:rPr lang="zh-TW" altLang="en-US" dirty="0"/>
              <a:t>而隨機森林的分類效果與轉換前是一樣的，各評估指標沒有發生變化。</a:t>
            </a:r>
          </a:p>
          <a:p>
            <a:pPr marL="158750" indent="0" rtl="0">
              <a:spcBef>
                <a:spcPts val="0"/>
              </a:spcBef>
              <a:spcAft>
                <a:spcPts val="0"/>
              </a:spcAft>
              <a:buNone/>
            </a:pPr>
            <a:endParaRPr lang="zh-TW" altLang="en-US" dirty="0"/>
          </a:p>
        </p:txBody>
      </p:sp>
    </p:spTree>
    <p:extLst>
      <p:ext uri="{BB962C8B-B14F-4D97-AF65-F5344CB8AC3E}">
        <p14:creationId xmlns:p14="http://schemas.microsoft.com/office/powerpoint/2010/main" val="429400999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dirty="0"/>
              <a:t>我們再以 </a:t>
            </a:r>
            <a:r>
              <a:rPr lang="en-US" altLang="zh-TW" dirty="0"/>
              <a:t>AdaBoost (J48) </a:t>
            </a:r>
            <a:r>
              <a:rPr lang="zh-TW" altLang="en-US" dirty="0"/>
              <a:t>跟 </a:t>
            </a:r>
            <a:r>
              <a:rPr lang="en-US" altLang="zh-TW" dirty="0"/>
              <a:t>Logistic Regression </a:t>
            </a:r>
            <a:r>
              <a:rPr lang="zh-TW" altLang="en-US" dirty="0"/>
              <a:t>的分類結果來看，</a:t>
            </a:r>
          </a:p>
          <a:p>
            <a:pPr marL="158750" indent="0" rtl="0">
              <a:spcBef>
                <a:spcPts val="0"/>
              </a:spcBef>
              <a:spcAft>
                <a:spcPts val="0"/>
              </a:spcAft>
              <a:buNone/>
            </a:pPr>
            <a:r>
              <a:rPr lang="zh-TW" altLang="en-US" dirty="0"/>
              <a:t>將 </a:t>
            </a:r>
            <a:r>
              <a:rPr lang="en-US" altLang="zh-TW" dirty="0"/>
              <a:t>Yes / No </a:t>
            </a:r>
            <a:r>
              <a:rPr lang="zh-TW" altLang="en-US" dirty="0"/>
              <a:t>轉換成 </a:t>
            </a:r>
            <a:r>
              <a:rPr lang="en-US" altLang="zh-TW" dirty="0"/>
              <a:t>1 / 0 </a:t>
            </a:r>
            <a:r>
              <a:rPr lang="zh-TW" altLang="en-US" dirty="0"/>
              <a:t>後，兩個演算法的分類效果也沒有什麼變化。</a:t>
            </a:r>
          </a:p>
          <a:p>
            <a:pPr marL="158750" indent="0" rtl="0">
              <a:spcBef>
                <a:spcPts val="0"/>
              </a:spcBef>
              <a:spcAft>
                <a:spcPts val="0"/>
              </a:spcAft>
              <a:buNone/>
            </a:pPr>
            <a:endParaRPr lang="zh-TW" altLang="en-US" dirty="0"/>
          </a:p>
          <a:p>
            <a:pPr marL="158750" indent="0" rtl="0">
              <a:spcBef>
                <a:spcPts val="0"/>
              </a:spcBef>
              <a:spcAft>
                <a:spcPts val="0"/>
              </a:spcAft>
              <a:buNone/>
            </a:pPr>
            <a:r>
              <a:rPr lang="zh-TW" altLang="en-US" dirty="0"/>
              <a:t>所以就以上的測試來看呢，改變二元資料的資料型態、將 </a:t>
            </a:r>
            <a:r>
              <a:rPr lang="en-US" altLang="zh-TW" dirty="0"/>
              <a:t>Yes / No </a:t>
            </a:r>
            <a:r>
              <a:rPr lang="zh-TW" altLang="en-US" dirty="0"/>
              <a:t>轉換成 </a:t>
            </a:r>
            <a:r>
              <a:rPr lang="en-US" altLang="zh-TW" dirty="0"/>
              <a:t>1 / 0 </a:t>
            </a:r>
            <a:r>
              <a:rPr lang="zh-TW" altLang="en-US" dirty="0"/>
              <a:t>後，對大部分演算法的分類效果沒有很大的影響。</a:t>
            </a:r>
          </a:p>
          <a:p>
            <a:pPr marL="158750" indent="0" rtl="0">
              <a:spcBef>
                <a:spcPts val="0"/>
              </a:spcBef>
              <a:spcAft>
                <a:spcPts val="0"/>
              </a:spcAft>
              <a:buNone/>
            </a:pPr>
            <a:endParaRPr lang="zh-TW" altLang="en-US" dirty="0"/>
          </a:p>
          <a:p>
            <a:pPr marL="158750" indent="0" rtl="0">
              <a:spcBef>
                <a:spcPts val="0"/>
              </a:spcBef>
              <a:spcAft>
                <a:spcPts val="0"/>
              </a:spcAft>
              <a:buNone/>
            </a:pPr>
            <a:endParaRPr lang="en-US" altLang="zh-TW" dirty="0"/>
          </a:p>
        </p:txBody>
      </p:sp>
    </p:spTree>
    <p:extLst>
      <p:ext uri="{BB962C8B-B14F-4D97-AF65-F5344CB8AC3E}">
        <p14:creationId xmlns:p14="http://schemas.microsoft.com/office/powerpoint/2010/main" val="294513807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dirty="0"/>
              <a:t>我們再以 </a:t>
            </a:r>
            <a:r>
              <a:rPr lang="en-US" altLang="zh-TW" dirty="0"/>
              <a:t>AdaBoost (J48) </a:t>
            </a:r>
            <a:r>
              <a:rPr lang="zh-TW" altLang="en-US" dirty="0"/>
              <a:t>跟 </a:t>
            </a:r>
            <a:r>
              <a:rPr lang="en-US" altLang="zh-TW" dirty="0"/>
              <a:t>Logistic Regression </a:t>
            </a:r>
            <a:r>
              <a:rPr lang="zh-TW" altLang="en-US" dirty="0"/>
              <a:t>的分類結果來看，</a:t>
            </a:r>
          </a:p>
          <a:p>
            <a:pPr marL="158750" indent="0" rtl="0">
              <a:spcBef>
                <a:spcPts val="0"/>
              </a:spcBef>
              <a:spcAft>
                <a:spcPts val="0"/>
              </a:spcAft>
              <a:buNone/>
            </a:pPr>
            <a:r>
              <a:rPr lang="zh-TW" altLang="en-US" dirty="0"/>
              <a:t>將 </a:t>
            </a:r>
            <a:r>
              <a:rPr lang="en-US" altLang="zh-TW" dirty="0"/>
              <a:t>Yes / No </a:t>
            </a:r>
            <a:r>
              <a:rPr lang="zh-TW" altLang="en-US" dirty="0"/>
              <a:t>轉換成 </a:t>
            </a:r>
            <a:r>
              <a:rPr lang="en-US" altLang="zh-TW" dirty="0"/>
              <a:t>1 / 0 </a:t>
            </a:r>
            <a:r>
              <a:rPr lang="zh-TW" altLang="en-US" dirty="0"/>
              <a:t>後，兩個演算法的分類效果也沒有什麼變化。</a:t>
            </a:r>
          </a:p>
          <a:p>
            <a:pPr marL="158750" indent="0" rtl="0">
              <a:spcBef>
                <a:spcPts val="0"/>
              </a:spcBef>
              <a:spcAft>
                <a:spcPts val="0"/>
              </a:spcAft>
              <a:buNone/>
            </a:pPr>
            <a:endParaRPr lang="zh-TW" altLang="en-US" dirty="0"/>
          </a:p>
          <a:p>
            <a:pPr marL="158750" indent="0" rtl="0">
              <a:spcBef>
                <a:spcPts val="0"/>
              </a:spcBef>
              <a:spcAft>
                <a:spcPts val="0"/>
              </a:spcAft>
              <a:buNone/>
            </a:pPr>
            <a:r>
              <a:rPr lang="zh-TW" altLang="en-US" dirty="0"/>
              <a:t>所以就以上的測試來看呢，改變二元資料的資料型態、將 </a:t>
            </a:r>
            <a:r>
              <a:rPr lang="en-US" altLang="zh-TW" dirty="0"/>
              <a:t>Yes / No </a:t>
            </a:r>
            <a:r>
              <a:rPr lang="zh-TW" altLang="en-US" dirty="0"/>
              <a:t>轉換成 </a:t>
            </a:r>
            <a:r>
              <a:rPr lang="en-US" altLang="zh-TW" dirty="0"/>
              <a:t>1 / 0 </a:t>
            </a:r>
            <a:r>
              <a:rPr lang="zh-TW" altLang="en-US" dirty="0"/>
              <a:t>後，對大部分演算法的分類效果沒有很大的影響。</a:t>
            </a:r>
          </a:p>
          <a:p>
            <a:pPr marL="158750" indent="0" rtl="0">
              <a:spcBef>
                <a:spcPts val="0"/>
              </a:spcBef>
              <a:spcAft>
                <a:spcPts val="0"/>
              </a:spcAft>
              <a:buNone/>
            </a:pPr>
            <a:endParaRPr lang="zh-TW" altLang="en-US" dirty="0"/>
          </a:p>
          <a:p>
            <a:pPr marL="158750" indent="0" rtl="0">
              <a:spcBef>
                <a:spcPts val="0"/>
              </a:spcBef>
              <a:spcAft>
                <a:spcPts val="0"/>
              </a:spcAft>
              <a:buNone/>
            </a:pPr>
            <a:endParaRPr lang="en-US" altLang="zh-TW" dirty="0"/>
          </a:p>
        </p:txBody>
      </p:sp>
    </p:spTree>
    <p:extLst>
      <p:ext uri="{BB962C8B-B14F-4D97-AF65-F5344CB8AC3E}">
        <p14:creationId xmlns:p14="http://schemas.microsoft.com/office/powerpoint/2010/main" val="151156676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那在前幾張簡報中有提到了資料不平衡的問題還有資料平衡處理的重要性，因此我們在這邊，有進行資料平衡處做法的比較測試，</a:t>
            </a:r>
          </a:p>
          <a:p>
            <a:pPr marL="158750" indent="0">
              <a:buNone/>
            </a:pPr>
            <a:r>
              <a:rPr lang="zh-TW" altLang="en-US" dirty="0"/>
              <a:t>分別為單純使用 </a:t>
            </a:r>
            <a:r>
              <a:rPr lang="en-US" altLang="zh-TW" dirty="0" err="1"/>
              <a:t>OverSampling</a:t>
            </a:r>
            <a:r>
              <a:rPr lang="en-US" altLang="zh-TW" dirty="0"/>
              <a:t> </a:t>
            </a:r>
            <a:r>
              <a:rPr lang="zh-TW" altLang="en-US" dirty="0"/>
              <a:t>的 </a:t>
            </a:r>
            <a:r>
              <a:rPr lang="en-US" altLang="zh-TW" dirty="0"/>
              <a:t>SMOTE </a:t>
            </a:r>
            <a:r>
              <a:rPr lang="zh-TW" altLang="en-US" dirty="0"/>
              <a:t>做法、單純使用 </a:t>
            </a:r>
            <a:r>
              <a:rPr lang="en-US" altLang="zh-TW" dirty="0" err="1"/>
              <a:t>UnderSampling</a:t>
            </a:r>
            <a:r>
              <a:rPr lang="en-US" altLang="zh-TW" dirty="0"/>
              <a:t> </a:t>
            </a:r>
            <a:r>
              <a:rPr lang="zh-TW" altLang="en-US" dirty="0"/>
              <a:t>的 </a:t>
            </a:r>
            <a:r>
              <a:rPr lang="en-US" altLang="zh-TW" dirty="0"/>
              <a:t>Weka </a:t>
            </a:r>
            <a:r>
              <a:rPr lang="en-US" altLang="zh-TW" dirty="0" err="1"/>
              <a:t>SpreadSubSample</a:t>
            </a:r>
            <a:r>
              <a:rPr lang="en-US" altLang="zh-TW" dirty="0"/>
              <a:t> </a:t>
            </a:r>
            <a:r>
              <a:rPr lang="zh-TW" altLang="en-US" dirty="0"/>
              <a:t>做法，以及結合兩者的做法，並搭配多個分類演算法進行測試，包含 </a:t>
            </a:r>
            <a:r>
              <a:rPr lang="en-US" altLang="zh-TW" dirty="0"/>
              <a:t>J48</a:t>
            </a:r>
            <a:r>
              <a:rPr lang="zh-TW" altLang="en-US" dirty="0"/>
              <a:t>、</a:t>
            </a:r>
            <a:r>
              <a:rPr lang="en-US" altLang="zh-TW" dirty="0"/>
              <a:t>RF</a:t>
            </a:r>
            <a:r>
              <a:rPr lang="zh-TW" altLang="en-US" dirty="0"/>
              <a:t>、</a:t>
            </a:r>
            <a:r>
              <a:rPr lang="en-US" altLang="zh-TW" dirty="0"/>
              <a:t>AdaBoost</a:t>
            </a:r>
            <a:r>
              <a:rPr lang="zh-TW" altLang="en-US" dirty="0"/>
              <a:t>、</a:t>
            </a:r>
            <a:r>
              <a:rPr lang="en-US" altLang="zh-TW" dirty="0"/>
              <a:t>Logistic</a:t>
            </a:r>
            <a:r>
              <a:rPr lang="zh-TW" altLang="en-US" dirty="0"/>
              <a:t>。</a:t>
            </a:r>
          </a:p>
        </p:txBody>
      </p:sp>
    </p:spTree>
    <p:extLst>
      <p:ext uri="{BB962C8B-B14F-4D97-AF65-F5344CB8AC3E}">
        <p14:creationId xmlns:p14="http://schemas.microsoft.com/office/powerpoint/2010/main" val="29041149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首先使用的資料集是 </a:t>
            </a:r>
            <a:r>
              <a:rPr lang="en-US" altLang="zh-TW" sz="1800" b="0" i="0" u="none" strike="noStrike" dirty="0">
                <a:solidFill>
                  <a:srgbClr val="000000"/>
                </a:solidFill>
                <a:effectLst/>
                <a:latin typeface="Arial" panose="020B0604020202020204" pitchFamily="34" charset="0"/>
              </a:rPr>
              <a:t>Kaggle </a:t>
            </a:r>
            <a:r>
              <a:rPr lang="zh-TW" altLang="en-US" sz="1800" b="0" i="0" u="none" strike="noStrike" dirty="0">
                <a:solidFill>
                  <a:srgbClr val="000000"/>
                </a:solidFill>
                <a:effectLst/>
                <a:latin typeface="Arial" panose="020B0604020202020204" pitchFamily="34" charset="0"/>
              </a:rPr>
              <a:t>所提供的 </a:t>
            </a:r>
            <a:r>
              <a:rPr lang="en-US" altLang="zh-TW" sz="1800" b="0" i="0" u="none" strike="noStrike" dirty="0">
                <a:solidFill>
                  <a:srgbClr val="000000"/>
                </a:solidFill>
                <a:effectLst/>
                <a:latin typeface="Arial" panose="020B0604020202020204" pitchFamily="34" charset="0"/>
              </a:rPr>
              <a:t>"Symptoms and COVID Presence (May 2020 data)" </a:t>
            </a:r>
            <a:r>
              <a:rPr lang="zh-TW" altLang="en-US" sz="1800" b="0" i="0" u="none" strike="noStrike" dirty="0">
                <a:solidFill>
                  <a:srgbClr val="000000"/>
                </a:solidFill>
                <a:effectLst/>
                <a:latin typeface="Arial" panose="020B0604020202020204" pitchFamily="34" charset="0"/>
              </a:rPr>
              <a:t>的數據集。 </a:t>
            </a:r>
            <a:endParaRPr lang="zh-TW" altLang="en-US" b="0" dirty="0">
              <a:effectLst/>
            </a:endParaRPr>
          </a:p>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原始資料來自 </a:t>
            </a:r>
            <a:r>
              <a:rPr lang="en-US" altLang="zh-TW" sz="1800" b="0" i="0" u="none" strike="noStrike" dirty="0">
                <a:solidFill>
                  <a:srgbClr val="000000"/>
                </a:solidFill>
                <a:effectLst/>
                <a:latin typeface="Arial" panose="020B0604020202020204" pitchFamily="34" charset="0"/>
              </a:rPr>
              <a:t>WHO </a:t>
            </a:r>
            <a:r>
              <a:rPr lang="zh-TW" altLang="en-US" sz="1800" b="0" i="0" u="none" strike="noStrike" dirty="0">
                <a:solidFill>
                  <a:srgbClr val="000000"/>
                </a:solidFill>
                <a:effectLst/>
                <a:latin typeface="Arial" panose="020B0604020202020204" pitchFamily="34" charset="0"/>
              </a:rPr>
              <a:t>在 </a:t>
            </a:r>
            <a:r>
              <a:rPr lang="en-US" altLang="zh-TW" sz="1800" b="0" i="0" u="none" strike="noStrike" dirty="0">
                <a:solidFill>
                  <a:srgbClr val="000000"/>
                </a:solidFill>
                <a:effectLst/>
                <a:latin typeface="Arial" panose="020B0604020202020204" pitchFamily="34" charset="0"/>
              </a:rPr>
              <a:t>2020</a:t>
            </a:r>
            <a:r>
              <a:rPr lang="zh-TW" altLang="en-US" sz="1800" b="0" i="0" u="none" strike="noStrike" dirty="0">
                <a:solidFill>
                  <a:srgbClr val="000000"/>
                </a:solidFill>
                <a:effectLst/>
                <a:latin typeface="Arial" panose="020B0604020202020204" pitchFamily="34" charset="0"/>
              </a:rPr>
              <a:t>年</a:t>
            </a:r>
            <a:r>
              <a:rPr lang="en-US" altLang="zh-TW" sz="1800" b="0" i="0" u="none" strike="noStrike" dirty="0">
                <a:solidFill>
                  <a:srgbClr val="000000"/>
                </a:solidFill>
                <a:effectLst/>
                <a:latin typeface="Arial" panose="020B0604020202020204" pitchFamily="34" charset="0"/>
              </a:rPr>
              <a:t>5</a:t>
            </a:r>
            <a:r>
              <a:rPr lang="zh-TW" altLang="en-US" sz="1800" b="0" i="0" u="none" strike="noStrike" dirty="0">
                <a:solidFill>
                  <a:srgbClr val="000000"/>
                </a:solidFill>
                <a:effectLst/>
                <a:latin typeface="Arial" panose="020B0604020202020204" pitchFamily="34" charset="0"/>
              </a:rPr>
              <a:t>月 釋出的</a:t>
            </a:r>
            <a:r>
              <a:rPr lang="en-US" altLang="zh-TW" sz="1800" b="0" i="0" u="none" strike="noStrike" dirty="0">
                <a:solidFill>
                  <a:srgbClr val="000000"/>
                </a:solidFill>
                <a:effectLst/>
                <a:latin typeface="Arial" panose="020B0604020202020204" pitchFamily="34" charset="0"/>
              </a:rPr>
              <a:t>COVID </a:t>
            </a:r>
            <a:r>
              <a:rPr lang="zh-TW" altLang="en-US" sz="1800" b="0" i="0" u="none" strike="noStrike" dirty="0">
                <a:solidFill>
                  <a:srgbClr val="000000"/>
                </a:solidFill>
                <a:effectLst/>
                <a:latin typeface="Arial" panose="020B0604020202020204" pitchFamily="34" charset="0"/>
              </a:rPr>
              <a:t>症狀報告</a:t>
            </a:r>
            <a:endParaRPr lang="en-US" altLang="zh-TW" sz="1800" b="0" i="0" u="none" strike="noStrike" dirty="0">
              <a:solidFill>
                <a:srgbClr val="000000"/>
              </a:solidFill>
              <a:effectLst/>
              <a:latin typeface="Arial" panose="020B0604020202020204" pitchFamily="34" charset="0"/>
            </a:endParaRPr>
          </a:p>
          <a:p>
            <a:pPr marL="158750" indent="0" rtl="0">
              <a:spcBef>
                <a:spcPts val="0"/>
              </a:spcBef>
              <a:spcAft>
                <a:spcPts val="0"/>
              </a:spcAft>
              <a:buNone/>
            </a:pPr>
            <a:endParaRPr lang="zh-TW" altLang="en-US" b="0" dirty="0">
              <a:effectLst/>
            </a:endParaRPr>
          </a:p>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總共有</a:t>
            </a:r>
            <a:r>
              <a:rPr lang="en-US" altLang="zh-TW" sz="1800" b="0" i="0" u="none" strike="noStrike" dirty="0">
                <a:solidFill>
                  <a:srgbClr val="000000"/>
                </a:solidFill>
                <a:effectLst/>
                <a:latin typeface="Arial" panose="020B0604020202020204" pitchFamily="34" charset="0"/>
              </a:rPr>
              <a:t>5434</a:t>
            </a:r>
            <a:r>
              <a:rPr lang="zh-TW" altLang="en-US" sz="1800" b="0" i="0" u="none" strike="noStrike" dirty="0">
                <a:solidFill>
                  <a:srgbClr val="000000"/>
                </a:solidFill>
                <a:effectLst/>
                <a:latin typeface="Arial" panose="020B0604020202020204" pitchFamily="34" charset="0"/>
              </a:rPr>
              <a:t>筆資料，其中含有 </a:t>
            </a:r>
            <a:r>
              <a:rPr lang="en-US" altLang="zh-TW" sz="1800" b="0" i="0" u="none" strike="noStrike" dirty="0">
                <a:solidFill>
                  <a:srgbClr val="000000"/>
                </a:solidFill>
                <a:effectLst/>
                <a:latin typeface="Arial" panose="020B0604020202020204" pitchFamily="34" charset="0"/>
              </a:rPr>
              <a:t>20 </a:t>
            </a:r>
            <a:r>
              <a:rPr lang="zh-TW" altLang="en-US" sz="1800" b="0" i="0" u="none" strike="noStrike" dirty="0">
                <a:solidFill>
                  <a:srgbClr val="000000"/>
                </a:solidFill>
                <a:effectLst/>
                <a:latin typeface="Arial" panose="020B0604020202020204" pitchFamily="34" charset="0"/>
              </a:rPr>
              <a:t>個與感染病毒相關的 </a:t>
            </a:r>
            <a:r>
              <a:rPr lang="en-US" altLang="zh-TW" sz="1800" b="0" i="0" u="none" strike="noStrike" dirty="0">
                <a:solidFill>
                  <a:srgbClr val="000000"/>
                </a:solidFill>
                <a:effectLst/>
                <a:latin typeface="Arial" panose="020B0604020202020204" pitchFamily="34" charset="0"/>
              </a:rPr>
              <a:t>attribute</a:t>
            </a:r>
            <a:r>
              <a:rPr lang="zh-TW" altLang="en-US" sz="1800" b="0" i="0" u="none" strike="noStrike" dirty="0">
                <a:solidFill>
                  <a:srgbClr val="000000"/>
                </a:solidFill>
                <a:effectLst/>
                <a:latin typeface="Arial" panose="020B0604020202020204" pitchFamily="34" charset="0"/>
              </a:rPr>
              <a:t>，包含產生的症狀、疾病史以及接觸源，</a:t>
            </a:r>
            <a:r>
              <a:rPr lang="en-US" altLang="zh-TW" sz="1800" b="1" i="0" u="none" strike="noStrike" dirty="0">
                <a:solidFill>
                  <a:srgbClr val="000000"/>
                </a:solidFill>
                <a:effectLst/>
                <a:latin typeface="Arial" panose="020B0604020202020204" pitchFamily="34" charset="0"/>
              </a:rPr>
              <a:t>(</a:t>
            </a:r>
            <a:r>
              <a:rPr lang="zh-TW" altLang="en-US" sz="1800" b="1" i="0" u="none" strike="noStrike" dirty="0">
                <a:solidFill>
                  <a:srgbClr val="000000"/>
                </a:solidFill>
                <a:effectLst/>
                <a:latin typeface="Arial" panose="020B0604020202020204" pitchFamily="34" charset="0"/>
              </a:rPr>
              <a:t>換下一頁</a:t>
            </a:r>
            <a:r>
              <a:rPr lang="en-US" altLang="zh-TW" sz="1800" b="1" i="0" u="none" strike="noStrike" dirty="0">
                <a:solidFill>
                  <a:srgbClr val="000000"/>
                </a:solidFill>
                <a:effectLst/>
                <a:latin typeface="Arial" panose="020B0604020202020204" pitchFamily="34" charset="0"/>
              </a:rPr>
              <a:t>!!)</a:t>
            </a:r>
          </a:p>
          <a:p>
            <a:pPr marL="158750" indent="0" rtl="0">
              <a:spcBef>
                <a:spcPts val="0"/>
              </a:spcBef>
              <a:spcAft>
                <a:spcPts val="0"/>
              </a:spcAft>
              <a:buNone/>
            </a:pPr>
            <a:r>
              <a:rPr lang="en-US" altLang="zh-TW" sz="1800" b="1" i="0" u="none" strike="noStrike" dirty="0">
                <a:solidFill>
                  <a:srgbClr val="000000"/>
                </a:solidFill>
                <a:effectLst/>
                <a:latin typeface="Arial" panose="020B0604020202020204" pitchFamily="34" charset="0"/>
              </a:rPr>
              <a:t>-----------------------------------------------------</a:t>
            </a:r>
          </a:p>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以及 </a:t>
            </a:r>
            <a:r>
              <a:rPr lang="en-US" altLang="zh-TW" sz="1800" b="0" i="0" u="none" strike="noStrike" dirty="0">
                <a:solidFill>
                  <a:srgbClr val="000000"/>
                </a:solidFill>
                <a:effectLst/>
                <a:latin typeface="Arial" panose="020B0604020202020204" pitchFamily="34" charset="0"/>
              </a:rPr>
              <a:t>1 </a:t>
            </a:r>
            <a:r>
              <a:rPr lang="zh-TW" altLang="en-US" sz="1800" b="0" i="0" u="none" strike="noStrike" dirty="0">
                <a:solidFill>
                  <a:srgbClr val="000000"/>
                </a:solidFill>
                <a:effectLst/>
                <a:latin typeface="Arial" panose="020B0604020202020204" pitchFamily="34" charset="0"/>
              </a:rPr>
              <a:t>個是否罹患 </a:t>
            </a:r>
            <a:r>
              <a:rPr lang="en-US" altLang="zh-TW" sz="1800" b="0" i="0" u="none" strike="noStrike" dirty="0">
                <a:solidFill>
                  <a:srgbClr val="000000"/>
                </a:solidFill>
                <a:effectLst/>
                <a:latin typeface="Arial" panose="020B0604020202020204" pitchFamily="34" charset="0"/>
              </a:rPr>
              <a:t>COVID-19 </a:t>
            </a:r>
            <a:r>
              <a:rPr lang="zh-TW" altLang="en-US" sz="1800" b="0" i="0" u="none" strike="noStrike" dirty="0">
                <a:solidFill>
                  <a:srgbClr val="000000"/>
                </a:solidFill>
                <a:effectLst/>
                <a:latin typeface="Arial" panose="020B0604020202020204" pitchFamily="34" charset="0"/>
              </a:rPr>
              <a:t>的</a:t>
            </a:r>
            <a:r>
              <a:rPr lang="en-US" altLang="zh-TW" sz="2400" b="0" i="0" u="none" strike="noStrike" dirty="0">
                <a:solidFill>
                  <a:schemeClr val="tx1"/>
                </a:solidFill>
                <a:effectLst/>
                <a:latin typeface="源泉圓體 R" panose="020B0500000000000000" pitchFamily="34" charset="-120"/>
                <a:ea typeface="源泉圓體 R" panose="020B0500000000000000" pitchFamily="34" charset="-120"/>
              </a:rPr>
              <a:t>class label attribute</a:t>
            </a:r>
            <a:r>
              <a:rPr lang="zh-TW" altLang="en-US" sz="1800" b="0" i="0" u="none" strike="noStrike" dirty="0">
                <a:solidFill>
                  <a:srgbClr val="000000"/>
                </a:solidFill>
                <a:effectLst/>
                <a:latin typeface="Arial" panose="020B0604020202020204" pitchFamily="34" charset="0"/>
              </a:rPr>
              <a:t>。</a:t>
            </a:r>
            <a:endParaRPr lang="en-US" altLang="zh-TW" b="0" dirty="0">
              <a:effectLst/>
            </a:endParaRPr>
          </a:p>
          <a:p>
            <a:pPr marL="158750" indent="0" rtl="0">
              <a:spcBef>
                <a:spcPts val="0"/>
              </a:spcBef>
              <a:spcAft>
                <a:spcPts val="0"/>
              </a:spcAft>
              <a:buNone/>
            </a:pPr>
            <a:r>
              <a:rPr lang="zh-TW" altLang="en-US" sz="1800" b="0" i="0" u="none" strike="noStrike" dirty="0">
                <a:solidFill>
                  <a:srgbClr val="000000"/>
                </a:solidFill>
                <a:effectLst/>
                <a:latin typeface="Arial" panose="020B0604020202020204" pitchFamily="34" charset="0"/>
              </a:rPr>
              <a:t>資料型態皆為二元類別，且無缺失值。</a:t>
            </a:r>
            <a:endParaRPr lang="zh-TW" altLang="en-US" b="0" dirty="0">
              <a:effectLst/>
            </a:endParaRPr>
          </a:p>
          <a:p>
            <a:pPr marL="158750" indent="0">
              <a:buNone/>
            </a:pPr>
            <a:br>
              <a:rPr lang="zh-TW" altLang="en-US" dirty="0"/>
            </a:br>
            <a:endParaRPr lang="zh-TW" altLang="en-US" dirty="0"/>
          </a:p>
        </p:txBody>
      </p:sp>
    </p:spTree>
    <p:extLst>
      <p:ext uri="{BB962C8B-B14F-4D97-AF65-F5344CB8AC3E}">
        <p14:creationId xmlns:p14="http://schemas.microsoft.com/office/powerpoint/2010/main" val="41060430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rtl="0">
              <a:spcBef>
                <a:spcPts val="0"/>
              </a:spcBef>
              <a:spcAft>
                <a:spcPts val="0"/>
              </a:spcAft>
              <a:buNone/>
            </a:pPr>
            <a:r>
              <a:rPr lang="zh-TW" altLang="en-US" sz="1100" b="0" i="0" u="none" strike="noStrike" dirty="0">
                <a:solidFill>
                  <a:srgbClr val="000000"/>
                </a:solidFill>
                <a:effectLst/>
                <a:latin typeface="Arial" panose="020B0604020202020204" pitchFamily="34" charset="0"/>
              </a:rPr>
              <a:t>首先使用的資料集是 </a:t>
            </a:r>
            <a:r>
              <a:rPr lang="en-US" altLang="zh-TW" sz="1100" b="0" i="0" u="none" strike="noStrike" dirty="0">
                <a:solidFill>
                  <a:srgbClr val="000000"/>
                </a:solidFill>
                <a:effectLst/>
                <a:latin typeface="Arial" panose="020B0604020202020204" pitchFamily="34" charset="0"/>
              </a:rPr>
              <a:t>Kaggle </a:t>
            </a:r>
            <a:r>
              <a:rPr lang="zh-TW" altLang="en-US" sz="1100" b="0" i="0" u="none" strike="noStrike" dirty="0">
                <a:solidFill>
                  <a:srgbClr val="000000"/>
                </a:solidFill>
                <a:effectLst/>
                <a:latin typeface="Arial" panose="020B0604020202020204" pitchFamily="34" charset="0"/>
              </a:rPr>
              <a:t>所提供的 </a:t>
            </a:r>
            <a:r>
              <a:rPr lang="en-US" altLang="zh-TW" sz="1100" b="0" i="0" u="none" strike="noStrike" dirty="0">
                <a:solidFill>
                  <a:srgbClr val="000000"/>
                </a:solidFill>
                <a:effectLst/>
                <a:latin typeface="Arial" panose="020B0604020202020204" pitchFamily="34" charset="0"/>
              </a:rPr>
              <a:t>"Symptoms and COVID Presence (May 2020 data)" </a:t>
            </a:r>
            <a:r>
              <a:rPr lang="zh-TW" altLang="en-US" sz="1100" b="0" i="0" u="none" strike="noStrike" dirty="0">
                <a:solidFill>
                  <a:srgbClr val="000000"/>
                </a:solidFill>
                <a:effectLst/>
                <a:latin typeface="Arial" panose="020B0604020202020204" pitchFamily="34" charset="0"/>
              </a:rPr>
              <a:t>的數據集。 </a:t>
            </a:r>
            <a:endParaRPr lang="zh-TW" altLang="en-US" b="0" dirty="0">
              <a:effectLst/>
            </a:endParaRPr>
          </a:p>
          <a:p>
            <a:pPr marL="158750" indent="0" rtl="0">
              <a:spcBef>
                <a:spcPts val="0"/>
              </a:spcBef>
              <a:spcAft>
                <a:spcPts val="0"/>
              </a:spcAft>
              <a:buNone/>
            </a:pPr>
            <a:r>
              <a:rPr lang="zh-TW" altLang="en-US" sz="1100" b="0" i="0" u="none" strike="noStrike" dirty="0">
                <a:solidFill>
                  <a:srgbClr val="000000"/>
                </a:solidFill>
                <a:effectLst/>
                <a:latin typeface="Arial" panose="020B0604020202020204" pitchFamily="34" charset="0"/>
              </a:rPr>
              <a:t>原始資料來自 </a:t>
            </a:r>
            <a:r>
              <a:rPr lang="en-US" altLang="zh-TW" sz="1100" b="0" i="0" u="none" strike="noStrike" dirty="0">
                <a:solidFill>
                  <a:srgbClr val="000000"/>
                </a:solidFill>
                <a:effectLst/>
                <a:latin typeface="Arial" panose="020B0604020202020204" pitchFamily="34" charset="0"/>
              </a:rPr>
              <a:t>WHO </a:t>
            </a:r>
            <a:r>
              <a:rPr lang="zh-TW" altLang="en-US" sz="1100" b="0" i="0" u="none" strike="noStrike" dirty="0">
                <a:solidFill>
                  <a:srgbClr val="000000"/>
                </a:solidFill>
                <a:effectLst/>
                <a:latin typeface="Arial" panose="020B0604020202020204" pitchFamily="34" charset="0"/>
              </a:rPr>
              <a:t>在 </a:t>
            </a:r>
            <a:r>
              <a:rPr lang="en-US" altLang="zh-TW" sz="1100" b="0" i="0" u="none" strike="noStrike" dirty="0">
                <a:solidFill>
                  <a:srgbClr val="000000"/>
                </a:solidFill>
                <a:effectLst/>
                <a:latin typeface="Arial" panose="020B0604020202020204" pitchFamily="34" charset="0"/>
              </a:rPr>
              <a:t>2020</a:t>
            </a:r>
            <a:r>
              <a:rPr lang="zh-TW" altLang="en-US" sz="1100" b="0" i="0" u="none" strike="noStrike" dirty="0">
                <a:solidFill>
                  <a:srgbClr val="000000"/>
                </a:solidFill>
                <a:effectLst/>
                <a:latin typeface="Arial" panose="020B0604020202020204" pitchFamily="34" charset="0"/>
              </a:rPr>
              <a:t>年</a:t>
            </a:r>
            <a:r>
              <a:rPr lang="en-US" altLang="zh-TW" sz="1100" b="0" i="0" u="none" strike="noStrike" dirty="0">
                <a:solidFill>
                  <a:srgbClr val="000000"/>
                </a:solidFill>
                <a:effectLst/>
                <a:latin typeface="Arial" panose="020B0604020202020204" pitchFamily="34" charset="0"/>
              </a:rPr>
              <a:t>5</a:t>
            </a:r>
            <a:r>
              <a:rPr lang="zh-TW" altLang="en-US" sz="1100" b="0" i="0" u="none" strike="noStrike" dirty="0">
                <a:solidFill>
                  <a:srgbClr val="000000"/>
                </a:solidFill>
                <a:effectLst/>
                <a:latin typeface="Arial" panose="020B0604020202020204" pitchFamily="34" charset="0"/>
              </a:rPr>
              <a:t>月 釋出的</a:t>
            </a:r>
            <a:r>
              <a:rPr lang="en-US" altLang="zh-TW" sz="1100" b="0" i="0" u="none" strike="noStrike" dirty="0">
                <a:solidFill>
                  <a:srgbClr val="000000"/>
                </a:solidFill>
                <a:effectLst/>
                <a:latin typeface="Arial" panose="020B0604020202020204" pitchFamily="34" charset="0"/>
              </a:rPr>
              <a:t>COVID </a:t>
            </a:r>
            <a:r>
              <a:rPr lang="zh-TW" altLang="en-US" sz="1100" b="0" i="0" u="none" strike="noStrike" dirty="0">
                <a:solidFill>
                  <a:srgbClr val="000000"/>
                </a:solidFill>
                <a:effectLst/>
                <a:latin typeface="Arial" panose="020B0604020202020204" pitchFamily="34" charset="0"/>
              </a:rPr>
              <a:t>症狀報告</a:t>
            </a:r>
            <a:endParaRPr lang="en-US" altLang="zh-TW" sz="1100" b="0" i="0" u="none" strike="noStrike" dirty="0">
              <a:solidFill>
                <a:srgbClr val="000000"/>
              </a:solidFill>
              <a:effectLst/>
              <a:latin typeface="Arial" panose="020B0604020202020204" pitchFamily="34" charset="0"/>
            </a:endParaRPr>
          </a:p>
          <a:p>
            <a:pPr marL="158750" indent="0" rtl="0">
              <a:spcBef>
                <a:spcPts val="0"/>
              </a:spcBef>
              <a:spcAft>
                <a:spcPts val="0"/>
              </a:spcAft>
              <a:buNone/>
            </a:pPr>
            <a:endParaRPr lang="zh-TW" altLang="en-US" b="0" dirty="0">
              <a:effectLst/>
            </a:endParaRPr>
          </a:p>
          <a:p>
            <a:pPr marL="158750" indent="0" rtl="0">
              <a:spcBef>
                <a:spcPts val="0"/>
              </a:spcBef>
              <a:spcAft>
                <a:spcPts val="0"/>
              </a:spcAft>
              <a:buNone/>
            </a:pPr>
            <a:r>
              <a:rPr lang="zh-TW" altLang="en-US" sz="1100" b="0" i="0" u="none" strike="noStrike" dirty="0">
                <a:solidFill>
                  <a:srgbClr val="000000"/>
                </a:solidFill>
                <a:effectLst/>
                <a:latin typeface="Arial" panose="020B0604020202020204" pitchFamily="34" charset="0"/>
              </a:rPr>
              <a:t>總共有</a:t>
            </a:r>
            <a:r>
              <a:rPr lang="en-US" altLang="zh-TW" sz="1100" b="0" i="0" u="none" strike="noStrike" dirty="0">
                <a:solidFill>
                  <a:srgbClr val="000000"/>
                </a:solidFill>
                <a:effectLst/>
                <a:latin typeface="Arial" panose="020B0604020202020204" pitchFamily="34" charset="0"/>
              </a:rPr>
              <a:t>5434</a:t>
            </a:r>
            <a:r>
              <a:rPr lang="zh-TW" altLang="en-US" sz="1100" b="0" i="0" u="none" strike="noStrike" dirty="0">
                <a:solidFill>
                  <a:srgbClr val="000000"/>
                </a:solidFill>
                <a:effectLst/>
                <a:latin typeface="Arial" panose="020B0604020202020204" pitchFamily="34" charset="0"/>
              </a:rPr>
              <a:t>筆資料，其中含有 </a:t>
            </a:r>
            <a:r>
              <a:rPr lang="en-US" altLang="zh-TW" sz="1100" b="0" i="0" u="none" strike="noStrike" dirty="0">
                <a:solidFill>
                  <a:srgbClr val="000000"/>
                </a:solidFill>
                <a:effectLst/>
                <a:latin typeface="Arial" panose="020B0604020202020204" pitchFamily="34" charset="0"/>
              </a:rPr>
              <a:t>20 </a:t>
            </a:r>
            <a:r>
              <a:rPr lang="zh-TW" altLang="en-US" sz="1100" b="0" i="0" u="none" strike="noStrike" dirty="0">
                <a:solidFill>
                  <a:srgbClr val="000000"/>
                </a:solidFill>
                <a:effectLst/>
                <a:latin typeface="Arial" panose="020B0604020202020204" pitchFamily="34" charset="0"/>
              </a:rPr>
              <a:t>個與感染病毒相關的 </a:t>
            </a:r>
            <a:r>
              <a:rPr lang="en-US" altLang="zh-TW" sz="1100" b="0" i="0" u="none" strike="noStrike" dirty="0">
                <a:solidFill>
                  <a:srgbClr val="000000"/>
                </a:solidFill>
                <a:effectLst/>
                <a:latin typeface="Arial" panose="020B0604020202020204" pitchFamily="34" charset="0"/>
              </a:rPr>
              <a:t>attribute</a:t>
            </a:r>
            <a:r>
              <a:rPr lang="zh-TW" altLang="en-US" sz="1100" b="0" i="0" u="none" strike="noStrike" dirty="0">
                <a:solidFill>
                  <a:srgbClr val="000000"/>
                </a:solidFill>
                <a:effectLst/>
                <a:latin typeface="Arial" panose="020B0604020202020204" pitchFamily="34" charset="0"/>
              </a:rPr>
              <a:t>，包含產生的症狀、疾病史以及接觸源，</a:t>
            </a:r>
            <a:endParaRPr lang="en-US" altLang="zh-TW" sz="1100" b="1" i="0" u="none" strike="noStrike" dirty="0">
              <a:solidFill>
                <a:srgbClr val="000000"/>
              </a:solidFill>
              <a:effectLst/>
              <a:latin typeface="Arial" panose="020B0604020202020204" pitchFamily="34" charset="0"/>
            </a:endParaRPr>
          </a:p>
          <a:p>
            <a:pPr marL="158750" indent="0" rtl="0">
              <a:spcBef>
                <a:spcPts val="0"/>
              </a:spcBef>
              <a:spcAft>
                <a:spcPts val="0"/>
              </a:spcAft>
              <a:buNone/>
            </a:pPr>
            <a:r>
              <a:rPr lang="en-US" altLang="zh-TW" sz="1100" b="1" i="0" u="none" strike="noStrike" dirty="0">
                <a:solidFill>
                  <a:srgbClr val="000000"/>
                </a:solidFill>
                <a:effectLst/>
                <a:latin typeface="Arial" panose="020B0604020202020204" pitchFamily="34" charset="0"/>
              </a:rPr>
              <a:t>-----------------------------------------------------</a:t>
            </a:r>
          </a:p>
          <a:p>
            <a:pPr marL="158750" indent="0" rtl="0">
              <a:spcBef>
                <a:spcPts val="0"/>
              </a:spcBef>
              <a:spcAft>
                <a:spcPts val="0"/>
              </a:spcAft>
              <a:buNone/>
            </a:pPr>
            <a:r>
              <a:rPr lang="en-US" altLang="zh-TW" sz="1100" b="1" i="0" u="none" strike="noStrike" dirty="0">
                <a:solidFill>
                  <a:srgbClr val="000000"/>
                </a:solidFill>
                <a:effectLst/>
                <a:latin typeface="Arial" panose="020B0604020202020204" pitchFamily="34" charset="0"/>
              </a:rPr>
              <a:t>(</a:t>
            </a:r>
            <a:r>
              <a:rPr lang="zh-TW" altLang="en-US" sz="1100" b="1" i="0" u="none" strike="noStrike" dirty="0">
                <a:solidFill>
                  <a:srgbClr val="000000"/>
                </a:solidFill>
                <a:effectLst/>
                <a:latin typeface="Arial" panose="020B0604020202020204" pitchFamily="34" charset="0"/>
              </a:rPr>
              <a:t>念這頁</a:t>
            </a:r>
            <a:r>
              <a:rPr lang="en-US" altLang="zh-TW" sz="1100" b="1" i="0" u="none" strike="noStrike" dirty="0">
                <a:solidFill>
                  <a:srgbClr val="000000"/>
                </a:solidFill>
                <a:effectLst/>
                <a:latin typeface="Arial" panose="020B0604020202020204" pitchFamily="34" charset="0"/>
              </a:rPr>
              <a:t>!!)</a:t>
            </a:r>
          </a:p>
          <a:p>
            <a:pPr marL="158750" indent="0" rtl="0">
              <a:spcBef>
                <a:spcPts val="0"/>
              </a:spcBef>
              <a:spcAft>
                <a:spcPts val="0"/>
              </a:spcAft>
              <a:buNone/>
            </a:pPr>
            <a:r>
              <a:rPr lang="zh-TW" altLang="en-US" sz="1100" b="0" i="0" u="none" strike="noStrike" dirty="0">
                <a:solidFill>
                  <a:srgbClr val="000000"/>
                </a:solidFill>
                <a:effectLst/>
                <a:latin typeface="Arial" panose="020B0604020202020204" pitchFamily="34" charset="0"/>
              </a:rPr>
              <a:t>以及 </a:t>
            </a:r>
            <a:r>
              <a:rPr lang="en-US" altLang="zh-TW" sz="1100" b="0" i="0" u="none" strike="noStrike" dirty="0">
                <a:solidFill>
                  <a:srgbClr val="000000"/>
                </a:solidFill>
                <a:effectLst/>
                <a:latin typeface="Arial" panose="020B0604020202020204" pitchFamily="34" charset="0"/>
              </a:rPr>
              <a:t>1 </a:t>
            </a:r>
            <a:r>
              <a:rPr lang="zh-TW" altLang="en-US" sz="1100" b="0" i="0" u="none" strike="noStrike" dirty="0">
                <a:solidFill>
                  <a:srgbClr val="000000"/>
                </a:solidFill>
                <a:effectLst/>
                <a:latin typeface="Arial" panose="020B0604020202020204" pitchFamily="34" charset="0"/>
              </a:rPr>
              <a:t>個是否罹患 </a:t>
            </a:r>
            <a:r>
              <a:rPr lang="en-US" altLang="zh-TW" sz="1100" b="0" i="0" u="none" strike="noStrike" dirty="0">
                <a:solidFill>
                  <a:srgbClr val="000000"/>
                </a:solidFill>
                <a:effectLst/>
                <a:latin typeface="Arial" panose="020B0604020202020204" pitchFamily="34" charset="0"/>
              </a:rPr>
              <a:t>COVID-19 </a:t>
            </a:r>
            <a:r>
              <a:rPr lang="zh-TW" altLang="en-US" sz="1100" b="0" i="0" u="none" strike="noStrike" dirty="0">
                <a:solidFill>
                  <a:srgbClr val="000000"/>
                </a:solidFill>
                <a:effectLst/>
                <a:latin typeface="Arial" panose="020B0604020202020204" pitchFamily="34" charset="0"/>
              </a:rPr>
              <a:t>的</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class label attribute</a:t>
            </a:r>
            <a:r>
              <a:rPr lang="zh-TW" altLang="en-US" sz="1100" b="0" i="0" u="none" strike="noStrike" dirty="0">
                <a:solidFill>
                  <a:srgbClr val="000000"/>
                </a:solidFill>
                <a:effectLst/>
                <a:latin typeface="Arial" panose="020B0604020202020204" pitchFamily="34" charset="0"/>
              </a:rPr>
              <a:t>。</a:t>
            </a:r>
            <a:endParaRPr lang="en-US" altLang="zh-TW" b="0" dirty="0">
              <a:effectLst/>
            </a:endParaRPr>
          </a:p>
          <a:p>
            <a:pPr marL="158750" indent="0" rtl="0">
              <a:spcBef>
                <a:spcPts val="0"/>
              </a:spcBef>
              <a:spcAft>
                <a:spcPts val="0"/>
              </a:spcAft>
              <a:buNone/>
            </a:pPr>
            <a:r>
              <a:rPr lang="zh-TW" altLang="en-US" sz="1100" b="0" i="0" u="none" strike="noStrike" dirty="0">
                <a:solidFill>
                  <a:srgbClr val="000000"/>
                </a:solidFill>
                <a:effectLst/>
                <a:latin typeface="Arial" panose="020B0604020202020204" pitchFamily="34" charset="0"/>
              </a:rPr>
              <a:t>資料型態皆為二元類別，且無缺失值。</a:t>
            </a:r>
            <a:endParaRPr lang="zh-TW" altLang="en-US" b="0" dirty="0">
              <a:effectLst/>
            </a:endParaRPr>
          </a:p>
          <a:p>
            <a:pPr marL="158750" indent="0">
              <a:buNone/>
            </a:pPr>
            <a:endParaRPr lang="zh-TW" altLang="en-US" dirty="0"/>
          </a:p>
        </p:txBody>
      </p:sp>
    </p:spTree>
    <p:extLst>
      <p:ext uri="{BB962C8B-B14F-4D97-AF65-F5344CB8AC3E}">
        <p14:creationId xmlns:p14="http://schemas.microsoft.com/office/powerpoint/2010/main" val="37919276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在這部分呈現的是資料集內每個屬性視覺化後的圖表。</a:t>
            </a:r>
          </a:p>
          <a:p>
            <a:pPr marL="158750" indent="0">
              <a:buNone/>
            </a:pPr>
            <a:r>
              <a:rPr lang="zh-TW" altLang="en-US" dirty="0"/>
              <a:t>從視覺化圖表可發現，有些屬性如 </a:t>
            </a:r>
            <a:r>
              <a:rPr lang="en-US" altLang="zh-TW" dirty="0"/>
              <a:t>Breathing Problem</a:t>
            </a:r>
            <a:r>
              <a:rPr lang="zh-TW" altLang="en-US" dirty="0"/>
              <a:t>、</a:t>
            </a:r>
            <a:r>
              <a:rPr lang="en-US" altLang="zh-TW" dirty="0"/>
              <a:t>Dry Cough</a:t>
            </a:r>
            <a:r>
              <a:rPr lang="zh-TW" altLang="en-US" dirty="0"/>
              <a:t>、</a:t>
            </a:r>
            <a:r>
              <a:rPr lang="en-US" altLang="zh-TW" dirty="0"/>
              <a:t>Sore Throat </a:t>
            </a:r>
            <a:r>
              <a:rPr lang="zh-TW" altLang="en-US" dirty="0"/>
              <a:t>的值為 </a:t>
            </a:r>
            <a:r>
              <a:rPr lang="en-US" altLang="zh-TW" dirty="0"/>
              <a:t>Yes </a:t>
            </a:r>
            <a:r>
              <a:rPr lang="zh-TW" altLang="en-US" dirty="0"/>
              <a:t>時，也就是有這些症狀的人，大多都有 </a:t>
            </a:r>
            <a:r>
              <a:rPr lang="en-US" altLang="zh-TW" dirty="0"/>
              <a:t>COVID-19 </a:t>
            </a:r>
            <a:r>
              <a:rPr lang="zh-TW" altLang="en-US" dirty="0"/>
              <a:t>確診</a:t>
            </a:r>
          </a:p>
        </p:txBody>
      </p:sp>
    </p:spTree>
    <p:extLst>
      <p:ext uri="{BB962C8B-B14F-4D97-AF65-F5344CB8AC3E}">
        <p14:creationId xmlns:p14="http://schemas.microsoft.com/office/powerpoint/2010/main" val="6299995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還有像是 </a:t>
            </a:r>
            <a:r>
              <a:rPr lang="en-US" altLang="zh-TW" dirty="0"/>
              <a:t>Abroad Travel</a:t>
            </a:r>
            <a:r>
              <a:rPr lang="zh-TW" altLang="en-US" dirty="0"/>
              <a:t>、</a:t>
            </a:r>
            <a:r>
              <a:rPr lang="en-US" altLang="zh-TW" dirty="0"/>
              <a:t>Contact with COVID Patient</a:t>
            </a:r>
            <a:r>
              <a:rPr lang="zh-TW" altLang="en-US" dirty="0"/>
              <a:t>、</a:t>
            </a:r>
            <a:r>
              <a:rPr lang="en-US" altLang="zh-TW" dirty="0"/>
              <a:t>Attended Large Gathering </a:t>
            </a:r>
            <a:r>
              <a:rPr lang="zh-TW" altLang="en-US" dirty="0"/>
              <a:t>值為 </a:t>
            </a:r>
            <a:r>
              <a:rPr lang="en-US" altLang="zh-TW" dirty="0"/>
              <a:t>Yes </a:t>
            </a:r>
            <a:r>
              <a:rPr lang="zh-TW" altLang="en-US" dirty="0"/>
              <a:t>時，大多也都有 </a:t>
            </a:r>
            <a:r>
              <a:rPr lang="en-US" altLang="zh-TW" dirty="0"/>
              <a:t>COVID-19 </a:t>
            </a:r>
            <a:r>
              <a:rPr lang="zh-TW" altLang="en-US" dirty="0"/>
              <a:t>確診。</a:t>
            </a:r>
          </a:p>
          <a:p>
            <a:pPr marL="158750" indent="0">
              <a:buNone/>
            </a:pPr>
            <a:r>
              <a:rPr lang="zh-TW" altLang="en-US" dirty="0"/>
              <a:t>另外，可以發現 </a:t>
            </a:r>
            <a:r>
              <a:rPr lang="en-US" altLang="zh-TW" dirty="0"/>
              <a:t>Wearing Mask</a:t>
            </a:r>
            <a:r>
              <a:rPr lang="zh-TW" altLang="en-US" dirty="0"/>
              <a:t>、</a:t>
            </a:r>
            <a:r>
              <a:rPr lang="en-US" altLang="zh-TW" dirty="0"/>
              <a:t>Sanitization from Market </a:t>
            </a:r>
            <a:r>
              <a:rPr lang="zh-TW" altLang="en-US" dirty="0"/>
              <a:t>這兩個屬性只有 </a:t>
            </a:r>
            <a:r>
              <a:rPr lang="en-US" altLang="zh-TW" dirty="0"/>
              <a:t>No </a:t>
            </a:r>
            <a:r>
              <a:rPr lang="zh-TW" altLang="en-US" dirty="0"/>
              <a:t>的值。</a:t>
            </a:r>
          </a:p>
        </p:txBody>
      </p:sp>
    </p:spTree>
    <p:extLst>
      <p:ext uri="{BB962C8B-B14F-4D97-AF65-F5344CB8AC3E}">
        <p14:creationId xmlns:p14="http://schemas.microsoft.com/office/powerpoint/2010/main" val="4112578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417525" y="1186425"/>
            <a:ext cx="4271700" cy="15357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SzPts val="5200"/>
              <a:buNone/>
              <a:defRPr sz="5000">
                <a:latin typeface="Fira Sans Extra Condensed SemiBold"/>
                <a:ea typeface="Fira Sans Extra Condensed SemiBold"/>
                <a:cs typeface="Fira Sans Extra Condensed SemiBold"/>
                <a:sym typeface="Fira Sans Extra Condensed Semi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5472760" y="2974989"/>
            <a:ext cx="2723700" cy="6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710275" y="1152475"/>
            <a:ext cx="7723500" cy="34545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7" name="Google Shape;1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 name="Google Shape;21;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655300" y="615050"/>
            <a:ext cx="78201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Clr>
                <a:schemeClr val="accent4"/>
              </a:buClr>
              <a:buSzPts val="2800"/>
              <a:buNone/>
              <a:defRPr>
                <a:solidFill>
                  <a:schemeClr val="accent4"/>
                </a:solidFill>
              </a:defRPr>
            </a:lvl2pPr>
            <a:lvl3pPr lvl="2" algn="ctr" rtl="0">
              <a:spcBef>
                <a:spcPts val="0"/>
              </a:spcBef>
              <a:spcAft>
                <a:spcPts val="0"/>
              </a:spcAft>
              <a:buClr>
                <a:schemeClr val="accent4"/>
              </a:buClr>
              <a:buSzPts val="2800"/>
              <a:buNone/>
              <a:defRPr>
                <a:solidFill>
                  <a:schemeClr val="accent4"/>
                </a:solidFill>
              </a:defRPr>
            </a:lvl3pPr>
            <a:lvl4pPr lvl="3" algn="ctr" rtl="0">
              <a:spcBef>
                <a:spcPts val="0"/>
              </a:spcBef>
              <a:spcAft>
                <a:spcPts val="0"/>
              </a:spcAft>
              <a:buClr>
                <a:schemeClr val="accent4"/>
              </a:buClr>
              <a:buSzPts val="2800"/>
              <a:buNone/>
              <a:defRPr>
                <a:solidFill>
                  <a:schemeClr val="accent4"/>
                </a:solidFill>
              </a:defRPr>
            </a:lvl4pPr>
            <a:lvl5pPr lvl="4" algn="ctr" rtl="0">
              <a:spcBef>
                <a:spcPts val="0"/>
              </a:spcBef>
              <a:spcAft>
                <a:spcPts val="0"/>
              </a:spcAft>
              <a:buClr>
                <a:schemeClr val="accent4"/>
              </a:buClr>
              <a:buSzPts val="2800"/>
              <a:buNone/>
              <a:defRPr>
                <a:solidFill>
                  <a:schemeClr val="accent4"/>
                </a:solidFill>
              </a:defRPr>
            </a:lvl5pPr>
            <a:lvl6pPr lvl="5" algn="ctr" rtl="0">
              <a:spcBef>
                <a:spcPts val="0"/>
              </a:spcBef>
              <a:spcAft>
                <a:spcPts val="0"/>
              </a:spcAft>
              <a:buClr>
                <a:schemeClr val="accent4"/>
              </a:buClr>
              <a:buSzPts val="2800"/>
              <a:buNone/>
              <a:defRPr>
                <a:solidFill>
                  <a:schemeClr val="accent4"/>
                </a:solidFill>
              </a:defRPr>
            </a:lvl6pPr>
            <a:lvl7pPr lvl="6" algn="ctr" rtl="0">
              <a:spcBef>
                <a:spcPts val="0"/>
              </a:spcBef>
              <a:spcAft>
                <a:spcPts val="0"/>
              </a:spcAft>
              <a:buClr>
                <a:schemeClr val="accent4"/>
              </a:buClr>
              <a:buSzPts val="2800"/>
              <a:buNone/>
              <a:defRPr>
                <a:solidFill>
                  <a:schemeClr val="accent4"/>
                </a:solidFill>
              </a:defRPr>
            </a:lvl7pPr>
            <a:lvl8pPr lvl="7" algn="ctr" rtl="0">
              <a:spcBef>
                <a:spcPts val="0"/>
              </a:spcBef>
              <a:spcAft>
                <a:spcPts val="0"/>
              </a:spcAft>
              <a:buClr>
                <a:schemeClr val="accent4"/>
              </a:buClr>
              <a:buSzPts val="2800"/>
              <a:buNone/>
              <a:defRPr>
                <a:solidFill>
                  <a:schemeClr val="accent4"/>
                </a:solidFill>
              </a:defRPr>
            </a:lvl8pPr>
            <a:lvl9pPr lvl="8" algn="ctr" rtl="0">
              <a:spcBef>
                <a:spcPts val="0"/>
              </a:spcBef>
              <a:spcAft>
                <a:spcPts val="0"/>
              </a:spcAft>
              <a:buClr>
                <a:schemeClr val="accent4"/>
              </a:buClr>
              <a:buSzPts val="2800"/>
              <a:buNone/>
              <a:defRPr>
                <a:solidFill>
                  <a:schemeClr val="accent4"/>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5" name="Google Shape;3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6" name="Google Shape;3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0" name="Google Shape;4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0275" y="536650"/>
            <a:ext cx="7723500" cy="481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1pPr>
            <a:lvl2pPr lvl="1">
              <a:spcBef>
                <a:spcPts val="0"/>
              </a:spcBef>
              <a:spcAft>
                <a:spcPts val="0"/>
              </a:spcAft>
              <a:buClr>
                <a:srgbClr val="434343"/>
              </a:buClr>
              <a:buSzPts val="2800"/>
              <a:buFont typeface="Fira Sans Extra Condensed Medium"/>
              <a:buNone/>
              <a:defRPr sz="2800">
                <a:solidFill>
                  <a:srgbClr val="434343"/>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rgbClr val="434343"/>
              </a:buClr>
              <a:buSzPts val="2800"/>
              <a:buFont typeface="Fira Sans Extra Condensed Medium"/>
              <a:buNone/>
              <a:defRPr sz="2800">
                <a:solidFill>
                  <a:srgbClr val="434343"/>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rgbClr val="434343"/>
              </a:buClr>
              <a:buSzPts val="2800"/>
              <a:buFont typeface="Fira Sans Extra Condensed Medium"/>
              <a:buNone/>
              <a:defRPr sz="2800">
                <a:solidFill>
                  <a:srgbClr val="434343"/>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rgbClr val="434343"/>
              </a:buClr>
              <a:buSzPts val="2800"/>
              <a:buFont typeface="Fira Sans Extra Condensed Medium"/>
              <a:buNone/>
              <a:defRPr sz="2800">
                <a:solidFill>
                  <a:srgbClr val="434343"/>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rgbClr val="434343"/>
              </a:buClr>
              <a:buSzPts val="2800"/>
              <a:buFont typeface="Fira Sans Extra Condensed Medium"/>
              <a:buNone/>
              <a:defRPr sz="2800">
                <a:solidFill>
                  <a:srgbClr val="434343"/>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rgbClr val="434343"/>
              </a:buClr>
              <a:buSzPts val="2800"/>
              <a:buFont typeface="Fira Sans Extra Condensed Medium"/>
              <a:buNone/>
              <a:defRPr sz="2800">
                <a:solidFill>
                  <a:srgbClr val="434343"/>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rgbClr val="434343"/>
              </a:buClr>
              <a:buSzPts val="2800"/>
              <a:buFont typeface="Fira Sans Extra Condensed Medium"/>
              <a:buNone/>
              <a:defRPr sz="2800">
                <a:solidFill>
                  <a:srgbClr val="434343"/>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rgbClr val="434343"/>
              </a:buClr>
              <a:buSzPts val="2800"/>
              <a:buFont typeface="Fira Sans Extra Condensed Medium"/>
              <a:buNone/>
              <a:defRPr sz="2800">
                <a:solidFill>
                  <a:srgbClr val="434343"/>
                </a:solidFill>
                <a:latin typeface="Fira Sans Extra Condensed Medium"/>
                <a:ea typeface="Fira Sans Extra Condensed Medium"/>
                <a:cs typeface="Fira Sans Extra Condensed Medium"/>
                <a:sym typeface="Fira Sans Extra Condensed Medium"/>
              </a:defRPr>
            </a:lvl9pPr>
          </a:lstStyle>
          <a:p>
            <a:endParaRPr/>
          </a:p>
        </p:txBody>
      </p:sp>
      <p:sp>
        <p:nvSpPr>
          <p:cNvPr id="7" name="Google Shape;7;p1"/>
          <p:cNvSpPr txBox="1">
            <a:spLocks noGrp="1"/>
          </p:cNvSpPr>
          <p:nvPr>
            <p:ph type="body" idx="1"/>
          </p:nvPr>
        </p:nvSpPr>
        <p:spPr>
          <a:xfrm>
            <a:off x="710275" y="1152475"/>
            <a:ext cx="7723500" cy="34545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marL="914400" lvl="1"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marL="1371600" lvl="2"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marL="1828800" lvl="3"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marL="2286000" lvl="4"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marL="2743200" lvl="5"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marL="3200400" lvl="6"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marL="3657600" lvl="7"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marL="4114800" lvl="8" indent="-317500">
              <a:lnSpc>
                <a:spcPct val="115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8.xml"/><Relationship Id="rId1" Type="http://schemas.openxmlformats.org/officeDocument/2006/relationships/slideLayout" Target="../slideLayouts/slideLayout11.xml"/><Relationship Id="rId4" Type="http://schemas.openxmlformats.org/officeDocument/2006/relationships/image" Target="../media/image36.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1.xml"/><Relationship Id="rId1" Type="http://schemas.openxmlformats.org/officeDocument/2006/relationships/slideLayout" Target="../slideLayouts/slideLayout11.xml"/><Relationship Id="rId4" Type="http://schemas.openxmlformats.org/officeDocument/2006/relationships/image" Target="../media/image38.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100" name="Google Shape;100;p27"/>
          <p:cNvSpPr txBox="1">
            <a:spLocks noGrp="1"/>
          </p:cNvSpPr>
          <p:nvPr>
            <p:ph type="subTitle" idx="1"/>
          </p:nvPr>
        </p:nvSpPr>
        <p:spPr>
          <a:xfrm>
            <a:off x="505631" y="3985539"/>
            <a:ext cx="4575524" cy="442239"/>
          </a:xfrm>
          <a:prstGeom prst="rect">
            <a:avLst/>
          </a:prstGeom>
        </p:spPr>
        <p:txBody>
          <a:bodyPr spcFirstLastPara="1" wrap="square" lIns="0" tIns="91425" rIns="91425" bIns="91425" anchor="t" anchorCtr="0">
            <a:noAutofit/>
          </a:bodyPr>
          <a:lstStyle/>
          <a:p>
            <a:pPr marL="0" lvl="0" indent="0" rtl="0">
              <a:spcBef>
                <a:spcPts val="600"/>
              </a:spcBef>
              <a:spcAft>
                <a:spcPts val="0"/>
              </a:spcAft>
              <a:buClr>
                <a:schemeClr val="dk1"/>
              </a:buClr>
              <a:buSzPts val="1100"/>
              <a:buFont typeface="Arial"/>
              <a:buNone/>
            </a:pPr>
            <a:r>
              <a:rPr lang="en-US" altLang="zh-TW" sz="1250" dirty="0">
                <a:latin typeface="源泉圓體 R" panose="020B0500000000000000" pitchFamily="34" charset="-120"/>
                <a:ea typeface="源泉圓體 R" panose="020B0500000000000000" pitchFamily="34" charset="-120"/>
              </a:rPr>
              <a:t>B074020012 </a:t>
            </a:r>
            <a:r>
              <a:rPr lang="zh-TW" altLang="en-US" sz="1250" dirty="0">
                <a:latin typeface="源泉圓體 R" panose="020B0500000000000000" pitchFamily="34" charset="-120"/>
                <a:ea typeface="源泉圓體 R" panose="020B0500000000000000" pitchFamily="34" charset="-120"/>
              </a:rPr>
              <a:t>陳柏言</a:t>
            </a:r>
            <a:r>
              <a:rPr lang="en-US" altLang="zh-TW" sz="1250" dirty="0">
                <a:latin typeface="源泉圓體 R" panose="020B0500000000000000" pitchFamily="34" charset="-120"/>
                <a:ea typeface="源泉圓體 R" panose="020B0500000000000000" pitchFamily="34" charset="-120"/>
              </a:rPr>
              <a:t>  B074020043</a:t>
            </a:r>
            <a:r>
              <a:rPr lang="zh-TW" altLang="en-US" sz="1250" dirty="0">
                <a:latin typeface="源泉圓體 R" panose="020B0500000000000000" pitchFamily="34" charset="-120"/>
                <a:ea typeface="源泉圓體 R" panose="020B0500000000000000" pitchFamily="34" charset="-120"/>
              </a:rPr>
              <a:t> 楊佳真  </a:t>
            </a:r>
            <a:r>
              <a:rPr lang="en-US" altLang="zh-TW" sz="1250" dirty="0">
                <a:latin typeface="源泉圓體 R" panose="020B0500000000000000" pitchFamily="34" charset="-120"/>
                <a:ea typeface="源泉圓體 R" panose="020B0500000000000000" pitchFamily="34" charset="-120"/>
              </a:rPr>
              <a:t>B074020056 </a:t>
            </a:r>
            <a:r>
              <a:rPr lang="zh-TW" altLang="en-US" sz="1250" dirty="0">
                <a:latin typeface="源泉圓體 R" panose="020B0500000000000000" pitchFamily="34" charset="-120"/>
                <a:ea typeface="源泉圓體 R" panose="020B0500000000000000" pitchFamily="34" charset="-120"/>
              </a:rPr>
              <a:t>廖仕雅</a:t>
            </a:r>
          </a:p>
        </p:txBody>
      </p:sp>
      <p:grpSp>
        <p:nvGrpSpPr>
          <p:cNvPr id="101" name="Google Shape;101;p27"/>
          <p:cNvGrpSpPr/>
          <p:nvPr/>
        </p:nvGrpSpPr>
        <p:grpSpPr>
          <a:xfrm>
            <a:off x="4884420" y="620828"/>
            <a:ext cx="3944421" cy="4116824"/>
            <a:chOff x="4824354" y="528521"/>
            <a:chExt cx="3905427" cy="4076126"/>
          </a:xfrm>
        </p:grpSpPr>
        <p:grpSp>
          <p:nvGrpSpPr>
            <p:cNvPr id="102" name="Google Shape;102;p27"/>
            <p:cNvGrpSpPr/>
            <p:nvPr/>
          </p:nvGrpSpPr>
          <p:grpSpPr>
            <a:xfrm rot="904727">
              <a:off x="6405405" y="764215"/>
              <a:ext cx="2088550" cy="2089444"/>
              <a:chOff x="6394662" y="207243"/>
              <a:chExt cx="1148689" cy="1149181"/>
            </a:xfrm>
          </p:grpSpPr>
          <p:sp>
            <p:nvSpPr>
              <p:cNvPr id="103" name="Google Shape;103;p27"/>
              <p:cNvSpPr/>
              <p:nvPr/>
            </p:nvSpPr>
            <p:spPr>
              <a:xfrm>
                <a:off x="6394662" y="207243"/>
                <a:ext cx="1148689" cy="1149181"/>
              </a:xfrm>
              <a:custGeom>
                <a:avLst/>
                <a:gdLst/>
                <a:ahLst/>
                <a:cxnLst/>
                <a:rect l="l" t="t" r="r" b="b"/>
                <a:pathLst>
                  <a:path w="4469" h="4470" extrusionOk="0">
                    <a:moveTo>
                      <a:pt x="2234" y="1"/>
                    </a:moveTo>
                    <a:cubicBezTo>
                      <a:pt x="2079" y="1"/>
                      <a:pt x="1949" y="79"/>
                      <a:pt x="1949" y="176"/>
                    </a:cubicBezTo>
                    <a:cubicBezTo>
                      <a:pt x="1949" y="240"/>
                      <a:pt x="2008" y="299"/>
                      <a:pt x="2092" y="325"/>
                    </a:cubicBezTo>
                    <a:lnTo>
                      <a:pt x="2092" y="577"/>
                    </a:lnTo>
                    <a:cubicBezTo>
                      <a:pt x="1742" y="610"/>
                      <a:pt x="1418" y="746"/>
                      <a:pt x="1166" y="959"/>
                    </a:cubicBezTo>
                    <a:lnTo>
                      <a:pt x="991" y="784"/>
                    </a:lnTo>
                    <a:cubicBezTo>
                      <a:pt x="1030" y="700"/>
                      <a:pt x="1030" y="623"/>
                      <a:pt x="985" y="577"/>
                    </a:cubicBezTo>
                    <a:cubicBezTo>
                      <a:pt x="962" y="553"/>
                      <a:pt x="930" y="541"/>
                      <a:pt x="892" y="541"/>
                    </a:cubicBezTo>
                    <a:cubicBezTo>
                      <a:pt x="821" y="541"/>
                      <a:pt x="731" y="583"/>
                      <a:pt x="654" y="655"/>
                    </a:cubicBezTo>
                    <a:cubicBezTo>
                      <a:pt x="544" y="771"/>
                      <a:pt x="505" y="914"/>
                      <a:pt x="577" y="985"/>
                    </a:cubicBezTo>
                    <a:cubicBezTo>
                      <a:pt x="600" y="1009"/>
                      <a:pt x="632" y="1020"/>
                      <a:pt x="670" y="1020"/>
                    </a:cubicBezTo>
                    <a:cubicBezTo>
                      <a:pt x="704" y="1020"/>
                      <a:pt x="743" y="1010"/>
                      <a:pt x="784" y="992"/>
                    </a:cubicBezTo>
                    <a:lnTo>
                      <a:pt x="965" y="1166"/>
                    </a:lnTo>
                    <a:cubicBezTo>
                      <a:pt x="751" y="1419"/>
                      <a:pt x="609" y="1743"/>
                      <a:pt x="577" y="2093"/>
                    </a:cubicBezTo>
                    <a:lnTo>
                      <a:pt x="330" y="2093"/>
                    </a:lnTo>
                    <a:cubicBezTo>
                      <a:pt x="298" y="2002"/>
                      <a:pt x="240" y="1944"/>
                      <a:pt x="175" y="1944"/>
                    </a:cubicBezTo>
                    <a:cubicBezTo>
                      <a:pt x="78" y="1944"/>
                      <a:pt x="0" y="2073"/>
                      <a:pt x="0" y="2235"/>
                    </a:cubicBezTo>
                    <a:cubicBezTo>
                      <a:pt x="0" y="2397"/>
                      <a:pt x="78" y="2526"/>
                      <a:pt x="175" y="2526"/>
                    </a:cubicBezTo>
                    <a:cubicBezTo>
                      <a:pt x="240" y="2526"/>
                      <a:pt x="298" y="2468"/>
                      <a:pt x="330" y="2377"/>
                    </a:cubicBezTo>
                    <a:lnTo>
                      <a:pt x="577" y="2377"/>
                    </a:lnTo>
                    <a:cubicBezTo>
                      <a:pt x="609" y="2734"/>
                      <a:pt x="751" y="3051"/>
                      <a:pt x="965" y="3303"/>
                    </a:cubicBezTo>
                    <a:lnTo>
                      <a:pt x="784" y="3485"/>
                    </a:lnTo>
                    <a:cubicBezTo>
                      <a:pt x="740" y="3465"/>
                      <a:pt x="698" y="3453"/>
                      <a:pt x="662" y="3453"/>
                    </a:cubicBezTo>
                    <a:cubicBezTo>
                      <a:pt x="628" y="3453"/>
                      <a:pt x="598" y="3463"/>
                      <a:pt x="577" y="3485"/>
                    </a:cubicBezTo>
                    <a:cubicBezTo>
                      <a:pt x="505" y="3556"/>
                      <a:pt x="544" y="3705"/>
                      <a:pt x="654" y="3815"/>
                    </a:cubicBezTo>
                    <a:cubicBezTo>
                      <a:pt x="731" y="3887"/>
                      <a:pt x="821" y="3929"/>
                      <a:pt x="892" y="3929"/>
                    </a:cubicBezTo>
                    <a:cubicBezTo>
                      <a:pt x="930" y="3929"/>
                      <a:pt x="962" y="3917"/>
                      <a:pt x="985" y="3893"/>
                    </a:cubicBezTo>
                    <a:cubicBezTo>
                      <a:pt x="1030" y="3847"/>
                      <a:pt x="1030" y="3770"/>
                      <a:pt x="991" y="3686"/>
                    </a:cubicBezTo>
                    <a:lnTo>
                      <a:pt x="1166" y="3511"/>
                    </a:lnTo>
                    <a:cubicBezTo>
                      <a:pt x="1418" y="3724"/>
                      <a:pt x="1742" y="3860"/>
                      <a:pt x="2092" y="3893"/>
                    </a:cubicBezTo>
                    <a:lnTo>
                      <a:pt x="2092" y="4145"/>
                    </a:lnTo>
                    <a:cubicBezTo>
                      <a:pt x="2008" y="4171"/>
                      <a:pt x="1949" y="4230"/>
                      <a:pt x="1949" y="4294"/>
                    </a:cubicBezTo>
                    <a:cubicBezTo>
                      <a:pt x="1949" y="4391"/>
                      <a:pt x="2079" y="4469"/>
                      <a:pt x="2234" y="4469"/>
                    </a:cubicBezTo>
                    <a:cubicBezTo>
                      <a:pt x="2396" y="4469"/>
                      <a:pt x="2526" y="4391"/>
                      <a:pt x="2526" y="4294"/>
                    </a:cubicBezTo>
                    <a:cubicBezTo>
                      <a:pt x="2526" y="4230"/>
                      <a:pt x="2467" y="4171"/>
                      <a:pt x="2383" y="4145"/>
                    </a:cubicBezTo>
                    <a:lnTo>
                      <a:pt x="2383" y="3893"/>
                    </a:lnTo>
                    <a:cubicBezTo>
                      <a:pt x="2733" y="3860"/>
                      <a:pt x="3050" y="3724"/>
                      <a:pt x="3303" y="3511"/>
                    </a:cubicBezTo>
                    <a:lnTo>
                      <a:pt x="3484" y="3686"/>
                    </a:lnTo>
                    <a:cubicBezTo>
                      <a:pt x="3445" y="3770"/>
                      <a:pt x="3439" y="3847"/>
                      <a:pt x="3491" y="3893"/>
                    </a:cubicBezTo>
                    <a:cubicBezTo>
                      <a:pt x="3513" y="3917"/>
                      <a:pt x="3545" y="3929"/>
                      <a:pt x="3582" y="3929"/>
                    </a:cubicBezTo>
                    <a:cubicBezTo>
                      <a:pt x="3653" y="3929"/>
                      <a:pt x="3742" y="3887"/>
                      <a:pt x="3814" y="3815"/>
                    </a:cubicBezTo>
                    <a:cubicBezTo>
                      <a:pt x="3931" y="3705"/>
                      <a:pt x="3963" y="3556"/>
                      <a:pt x="3899" y="3485"/>
                    </a:cubicBezTo>
                    <a:cubicBezTo>
                      <a:pt x="3877" y="3463"/>
                      <a:pt x="3846" y="3453"/>
                      <a:pt x="3811" y="3453"/>
                    </a:cubicBezTo>
                    <a:cubicBezTo>
                      <a:pt x="3772" y="3453"/>
                      <a:pt x="3729" y="3465"/>
                      <a:pt x="3685" y="3485"/>
                    </a:cubicBezTo>
                    <a:lnTo>
                      <a:pt x="3510" y="3303"/>
                    </a:lnTo>
                    <a:cubicBezTo>
                      <a:pt x="3724" y="3051"/>
                      <a:pt x="3860" y="2734"/>
                      <a:pt x="3892" y="2377"/>
                    </a:cubicBezTo>
                    <a:lnTo>
                      <a:pt x="4145" y="2377"/>
                    </a:lnTo>
                    <a:cubicBezTo>
                      <a:pt x="4177" y="2468"/>
                      <a:pt x="4229" y="2526"/>
                      <a:pt x="4294" y="2526"/>
                    </a:cubicBezTo>
                    <a:cubicBezTo>
                      <a:pt x="4391" y="2526"/>
                      <a:pt x="4468" y="2397"/>
                      <a:pt x="4468" y="2235"/>
                    </a:cubicBezTo>
                    <a:cubicBezTo>
                      <a:pt x="4468" y="2073"/>
                      <a:pt x="4391" y="1944"/>
                      <a:pt x="4294" y="1944"/>
                    </a:cubicBezTo>
                    <a:cubicBezTo>
                      <a:pt x="4229" y="1944"/>
                      <a:pt x="4177" y="2002"/>
                      <a:pt x="4145" y="2093"/>
                    </a:cubicBezTo>
                    <a:lnTo>
                      <a:pt x="3892" y="2093"/>
                    </a:lnTo>
                    <a:cubicBezTo>
                      <a:pt x="3860" y="1743"/>
                      <a:pt x="3724" y="1419"/>
                      <a:pt x="3510" y="1166"/>
                    </a:cubicBezTo>
                    <a:lnTo>
                      <a:pt x="3685" y="992"/>
                    </a:lnTo>
                    <a:cubicBezTo>
                      <a:pt x="3725" y="1010"/>
                      <a:pt x="3766" y="1020"/>
                      <a:pt x="3802" y="1020"/>
                    </a:cubicBezTo>
                    <a:cubicBezTo>
                      <a:pt x="3841" y="1020"/>
                      <a:pt x="3875" y="1009"/>
                      <a:pt x="3899" y="985"/>
                    </a:cubicBezTo>
                    <a:cubicBezTo>
                      <a:pt x="3963" y="914"/>
                      <a:pt x="3931" y="771"/>
                      <a:pt x="3814" y="655"/>
                    </a:cubicBezTo>
                    <a:cubicBezTo>
                      <a:pt x="3742" y="583"/>
                      <a:pt x="3653" y="541"/>
                      <a:pt x="3582" y="541"/>
                    </a:cubicBezTo>
                    <a:cubicBezTo>
                      <a:pt x="3545" y="541"/>
                      <a:pt x="3513" y="553"/>
                      <a:pt x="3491" y="577"/>
                    </a:cubicBezTo>
                    <a:cubicBezTo>
                      <a:pt x="3439" y="623"/>
                      <a:pt x="3445" y="700"/>
                      <a:pt x="3484" y="784"/>
                    </a:cubicBezTo>
                    <a:lnTo>
                      <a:pt x="3303" y="959"/>
                    </a:lnTo>
                    <a:cubicBezTo>
                      <a:pt x="3050" y="746"/>
                      <a:pt x="2733" y="610"/>
                      <a:pt x="2383" y="577"/>
                    </a:cubicBezTo>
                    <a:lnTo>
                      <a:pt x="2383" y="325"/>
                    </a:lnTo>
                    <a:cubicBezTo>
                      <a:pt x="2467" y="299"/>
                      <a:pt x="2526" y="240"/>
                      <a:pt x="2526" y="176"/>
                    </a:cubicBezTo>
                    <a:cubicBezTo>
                      <a:pt x="2526" y="79"/>
                      <a:pt x="2396" y="1"/>
                      <a:pt x="2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7"/>
              <p:cNvSpPr/>
              <p:nvPr/>
            </p:nvSpPr>
            <p:spPr>
              <a:xfrm>
                <a:off x="6880716" y="502120"/>
                <a:ext cx="130060" cy="130086"/>
              </a:xfrm>
              <a:custGeom>
                <a:avLst/>
                <a:gdLst/>
                <a:ahLst/>
                <a:cxnLst/>
                <a:rect l="l" t="t" r="r" b="b"/>
                <a:pathLst>
                  <a:path w="506" h="506" extrusionOk="0">
                    <a:moveTo>
                      <a:pt x="253" y="0"/>
                    </a:moveTo>
                    <a:cubicBezTo>
                      <a:pt x="117" y="0"/>
                      <a:pt x="0" y="110"/>
                      <a:pt x="0" y="253"/>
                    </a:cubicBezTo>
                    <a:cubicBezTo>
                      <a:pt x="0" y="395"/>
                      <a:pt x="117" y="505"/>
                      <a:pt x="253" y="505"/>
                    </a:cubicBezTo>
                    <a:cubicBezTo>
                      <a:pt x="395" y="505"/>
                      <a:pt x="505" y="395"/>
                      <a:pt x="505" y="253"/>
                    </a:cubicBezTo>
                    <a:cubicBezTo>
                      <a:pt x="505" y="110"/>
                      <a:pt x="395" y="0"/>
                      <a:pt x="2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7"/>
              <p:cNvSpPr/>
              <p:nvPr/>
            </p:nvSpPr>
            <p:spPr>
              <a:xfrm>
                <a:off x="7151888" y="475383"/>
                <a:ext cx="28531" cy="28537"/>
              </a:xfrm>
              <a:custGeom>
                <a:avLst/>
                <a:gdLst/>
                <a:ahLst/>
                <a:cxnLst/>
                <a:rect l="l" t="t" r="r" b="b"/>
                <a:pathLst>
                  <a:path w="111" h="111" extrusionOk="0">
                    <a:moveTo>
                      <a:pt x="59" y="0"/>
                    </a:moveTo>
                    <a:cubicBezTo>
                      <a:pt x="27" y="0"/>
                      <a:pt x="1" y="26"/>
                      <a:pt x="1" y="52"/>
                    </a:cubicBezTo>
                    <a:cubicBezTo>
                      <a:pt x="1" y="85"/>
                      <a:pt x="27" y="111"/>
                      <a:pt x="59" y="111"/>
                    </a:cubicBezTo>
                    <a:cubicBezTo>
                      <a:pt x="85" y="111"/>
                      <a:pt x="111" y="85"/>
                      <a:pt x="111" y="52"/>
                    </a:cubicBezTo>
                    <a:cubicBezTo>
                      <a:pt x="111" y="26"/>
                      <a:pt x="85"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7"/>
              <p:cNvSpPr/>
              <p:nvPr/>
            </p:nvSpPr>
            <p:spPr>
              <a:xfrm>
                <a:off x="7155229" y="706761"/>
                <a:ext cx="56805" cy="55274"/>
              </a:xfrm>
              <a:custGeom>
                <a:avLst/>
                <a:gdLst/>
                <a:ahLst/>
                <a:cxnLst/>
                <a:rect l="l" t="t" r="r" b="b"/>
                <a:pathLst>
                  <a:path w="221" h="215" extrusionOk="0">
                    <a:moveTo>
                      <a:pt x="111" y="1"/>
                    </a:moveTo>
                    <a:cubicBezTo>
                      <a:pt x="52" y="1"/>
                      <a:pt x="1" y="46"/>
                      <a:pt x="1" y="104"/>
                    </a:cubicBezTo>
                    <a:cubicBezTo>
                      <a:pt x="1" y="169"/>
                      <a:pt x="52" y="214"/>
                      <a:pt x="111" y="214"/>
                    </a:cubicBezTo>
                    <a:cubicBezTo>
                      <a:pt x="169" y="214"/>
                      <a:pt x="221" y="169"/>
                      <a:pt x="221" y="104"/>
                    </a:cubicBezTo>
                    <a:cubicBezTo>
                      <a:pt x="221" y="46"/>
                      <a:pt x="169"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7"/>
              <p:cNvSpPr/>
              <p:nvPr/>
            </p:nvSpPr>
            <p:spPr>
              <a:xfrm>
                <a:off x="6942147" y="813451"/>
                <a:ext cx="45238" cy="46790"/>
              </a:xfrm>
              <a:custGeom>
                <a:avLst/>
                <a:gdLst/>
                <a:ahLst/>
                <a:cxnLst/>
                <a:rect l="l" t="t" r="r" b="b"/>
                <a:pathLst>
                  <a:path w="176" h="182" extrusionOk="0">
                    <a:moveTo>
                      <a:pt x="85" y="0"/>
                    </a:moveTo>
                    <a:cubicBezTo>
                      <a:pt x="40" y="0"/>
                      <a:pt x="1" y="39"/>
                      <a:pt x="1" y="91"/>
                    </a:cubicBezTo>
                    <a:cubicBezTo>
                      <a:pt x="1" y="142"/>
                      <a:pt x="40" y="181"/>
                      <a:pt x="85" y="181"/>
                    </a:cubicBezTo>
                    <a:cubicBezTo>
                      <a:pt x="137" y="181"/>
                      <a:pt x="176" y="142"/>
                      <a:pt x="176" y="91"/>
                    </a:cubicBezTo>
                    <a:cubicBezTo>
                      <a:pt x="176" y="39"/>
                      <a:pt x="137" y="0"/>
                      <a:pt x="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7"/>
              <p:cNvSpPr/>
              <p:nvPr/>
            </p:nvSpPr>
            <p:spPr>
              <a:xfrm>
                <a:off x="6822369" y="998039"/>
                <a:ext cx="28531" cy="26994"/>
              </a:xfrm>
              <a:custGeom>
                <a:avLst/>
                <a:gdLst/>
                <a:ahLst/>
                <a:cxnLst/>
                <a:rect l="l" t="t" r="r" b="b"/>
                <a:pathLst>
                  <a:path w="111" h="105" extrusionOk="0">
                    <a:moveTo>
                      <a:pt x="52" y="1"/>
                    </a:moveTo>
                    <a:cubicBezTo>
                      <a:pt x="26" y="1"/>
                      <a:pt x="0" y="20"/>
                      <a:pt x="0" y="53"/>
                    </a:cubicBezTo>
                    <a:cubicBezTo>
                      <a:pt x="0" y="85"/>
                      <a:pt x="26" y="104"/>
                      <a:pt x="52" y="104"/>
                    </a:cubicBezTo>
                    <a:cubicBezTo>
                      <a:pt x="85" y="104"/>
                      <a:pt x="111" y="85"/>
                      <a:pt x="111" y="53"/>
                    </a:cubicBezTo>
                    <a:cubicBezTo>
                      <a:pt x="111" y="20"/>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7"/>
              <p:cNvSpPr/>
              <p:nvPr/>
            </p:nvSpPr>
            <p:spPr>
              <a:xfrm>
                <a:off x="6680999" y="683366"/>
                <a:ext cx="111553" cy="111833"/>
              </a:xfrm>
              <a:custGeom>
                <a:avLst/>
                <a:gdLst/>
                <a:ahLst/>
                <a:cxnLst/>
                <a:rect l="l" t="t" r="r" b="b"/>
                <a:pathLst>
                  <a:path w="434" h="435" extrusionOk="0">
                    <a:moveTo>
                      <a:pt x="220" y="1"/>
                    </a:moveTo>
                    <a:cubicBezTo>
                      <a:pt x="97" y="1"/>
                      <a:pt x="0" y="98"/>
                      <a:pt x="0" y="215"/>
                    </a:cubicBezTo>
                    <a:cubicBezTo>
                      <a:pt x="0" y="338"/>
                      <a:pt x="97" y="435"/>
                      <a:pt x="220" y="435"/>
                    </a:cubicBezTo>
                    <a:cubicBezTo>
                      <a:pt x="337" y="435"/>
                      <a:pt x="434" y="338"/>
                      <a:pt x="434" y="215"/>
                    </a:cubicBezTo>
                    <a:cubicBezTo>
                      <a:pt x="434" y="98"/>
                      <a:pt x="337"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7"/>
              <p:cNvSpPr/>
              <p:nvPr/>
            </p:nvSpPr>
            <p:spPr>
              <a:xfrm>
                <a:off x="7083774" y="978243"/>
                <a:ext cx="68371" cy="68385"/>
              </a:xfrm>
              <a:custGeom>
                <a:avLst/>
                <a:gdLst/>
                <a:ahLst/>
                <a:cxnLst/>
                <a:rect l="l" t="t" r="r" b="b"/>
                <a:pathLst>
                  <a:path w="266" h="266" extrusionOk="0">
                    <a:moveTo>
                      <a:pt x="136" y="0"/>
                    </a:moveTo>
                    <a:cubicBezTo>
                      <a:pt x="58" y="0"/>
                      <a:pt x="0" y="58"/>
                      <a:pt x="0" y="130"/>
                    </a:cubicBezTo>
                    <a:cubicBezTo>
                      <a:pt x="0" y="201"/>
                      <a:pt x="58" y="266"/>
                      <a:pt x="136" y="266"/>
                    </a:cubicBezTo>
                    <a:cubicBezTo>
                      <a:pt x="207" y="266"/>
                      <a:pt x="266" y="201"/>
                      <a:pt x="266" y="130"/>
                    </a:cubicBezTo>
                    <a:cubicBezTo>
                      <a:pt x="266" y="58"/>
                      <a:pt x="207" y="0"/>
                      <a:pt x="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11;p27"/>
            <p:cNvGrpSpPr/>
            <p:nvPr/>
          </p:nvGrpSpPr>
          <p:grpSpPr>
            <a:xfrm rot="904755">
              <a:off x="5060068" y="2280393"/>
              <a:ext cx="2088539" cy="2088539"/>
              <a:chOff x="5986307" y="2538135"/>
              <a:chExt cx="1089302" cy="1089302"/>
            </a:xfrm>
          </p:grpSpPr>
          <p:sp>
            <p:nvSpPr>
              <p:cNvPr id="112" name="Google Shape;112;p27"/>
              <p:cNvSpPr/>
              <p:nvPr/>
            </p:nvSpPr>
            <p:spPr>
              <a:xfrm>
                <a:off x="5986307" y="2538135"/>
                <a:ext cx="1089302" cy="1089302"/>
              </a:xfrm>
              <a:custGeom>
                <a:avLst/>
                <a:gdLst/>
                <a:ahLst/>
                <a:cxnLst/>
                <a:rect l="l" t="t" r="r" b="b"/>
                <a:pathLst>
                  <a:path w="189197" h="189197" extrusionOk="0">
                    <a:moveTo>
                      <a:pt x="94599" y="1"/>
                    </a:moveTo>
                    <a:cubicBezTo>
                      <a:pt x="87390" y="1"/>
                      <a:pt x="81551" y="5840"/>
                      <a:pt x="81551" y="13049"/>
                    </a:cubicBezTo>
                    <a:cubicBezTo>
                      <a:pt x="81551" y="16996"/>
                      <a:pt x="83312" y="22476"/>
                      <a:pt x="86052" y="26619"/>
                    </a:cubicBezTo>
                    <a:cubicBezTo>
                      <a:pt x="78778" y="27532"/>
                      <a:pt x="71699" y="29587"/>
                      <a:pt x="65110" y="32751"/>
                    </a:cubicBezTo>
                    <a:lnTo>
                      <a:pt x="65110" y="32751"/>
                    </a:lnTo>
                    <a:cubicBezTo>
                      <a:pt x="65926" y="25477"/>
                      <a:pt x="62925" y="14256"/>
                      <a:pt x="60348" y="9787"/>
                    </a:cubicBezTo>
                    <a:cubicBezTo>
                      <a:pt x="57937" y="5601"/>
                      <a:pt x="53538" y="3255"/>
                      <a:pt x="49021" y="3255"/>
                    </a:cubicBezTo>
                    <a:cubicBezTo>
                      <a:pt x="46815" y="3255"/>
                      <a:pt x="44581" y="3815"/>
                      <a:pt x="42537" y="4992"/>
                    </a:cubicBezTo>
                    <a:cubicBezTo>
                      <a:pt x="36274" y="8613"/>
                      <a:pt x="34154" y="16604"/>
                      <a:pt x="37742" y="22835"/>
                    </a:cubicBezTo>
                    <a:cubicBezTo>
                      <a:pt x="40352" y="27336"/>
                      <a:pt x="48605" y="35557"/>
                      <a:pt x="55324" y="38460"/>
                    </a:cubicBezTo>
                    <a:cubicBezTo>
                      <a:pt x="48572" y="43190"/>
                      <a:pt x="42733" y="49094"/>
                      <a:pt x="38068" y="55911"/>
                    </a:cubicBezTo>
                    <a:cubicBezTo>
                      <a:pt x="35165" y="49159"/>
                      <a:pt x="26945" y="40906"/>
                      <a:pt x="22443" y="38329"/>
                    </a:cubicBezTo>
                    <a:cubicBezTo>
                      <a:pt x="20390" y="37136"/>
                      <a:pt x="18146" y="36570"/>
                      <a:pt x="15930" y="36570"/>
                    </a:cubicBezTo>
                    <a:cubicBezTo>
                      <a:pt x="11421" y="36570"/>
                      <a:pt x="7028" y="38914"/>
                      <a:pt x="4600" y="43092"/>
                    </a:cubicBezTo>
                    <a:cubicBezTo>
                      <a:pt x="1012" y="49355"/>
                      <a:pt x="3165" y="57314"/>
                      <a:pt x="9395" y="60935"/>
                    </a:cubicBezTo>
                    <a:cubicBezTo>
                      <a:pt x="13350" y="63227"/>
                      <a:pt x="22565" y="65822"/>
                      <a:pt x="29677" y="65822"/>
                    </a:cubicBezTo>
                    <a:cubicBezTo>
                      <a:pt x="30662" y="65822"/>
                      <a:pt x="31606" y="65772"/>
                      <a:pt x="32490" y="65665"/>
                    </a:cubicBezTo>
                    <a:lnTo>
                      <a:pt x="32490" y="65665"/>
                    </a:lnTo>
                    <a:cubicBezTo>
                      <a:pt x="29489" y="72123"/>
                      <a:pt x="27500" y="79006"/>
                      <a:pt x="26619" y="86052"/>
                    </a:cubicBezTo>
                    <a:cubicBezTo>
                      <a:pt x="22476" y="83312"/>
                      <a:pt x="16996" y="81551"/>
                      <a:pt x="13049" y="81551"/>
                    </a:cubicBezTo>
                    <a:cubicBezTo>
                      <a:pt x="5840" y="81551"/>
                      <a:pt x="1" y="87390"/>
                      <a:pt x="1" y="94599"/>
                    </a:cubicBezTo>
                    <a:cubicBezTo>
                      <a:pt x="1" y="101808"/>
                      <a:pt x="5840" y="107647"/>
                      <a:pt x="13049" y="107647"/>
                    </a:cubicBezTo>
                    <a:cubicBezTo>
                      <a:pt x="16996" y="107647"/>
                      <a:pt x="22476" y="105885"/>
                      <a:pt x="26619" y="103145"/>
                    </a:cubicBezTo>
                    <a:cubicBezTo>
                      <a:pt x="27532" y="110354"/>
                      <a:pt x="29555" y="117367"/>
                      <a:pt x="32686" y="123924"/>
                    </a:cubicBezTo>
                    <a:cubicBezTo>
                      <a:pt x="31756" y="123803"/>
                      <a:pt x="30758" y="123747"/>
                      <a:pt x="29714" y="123747"/>
                    </a:cubicBezTo>
                    <a:cubicBezTo>
                      <a:pt x="22590" y="123747"/>
                      <a:pt x="13350" y="126349"/>
                      <a:pt x="9395" y="128654"/>
                    </a:cubicBezTo>
                    <a:cubicBezTo>
                      <a:pt x="3165" y="132242"/>
                      <a:pt x="1045" y="140234"/>
                      <a:pt x="4633" y="146464"/>
                    </a:cubicBezTo>
                    <a:cubicBezTo>
                      <a:pt x="7039" y="150642"/>
                      <a:pt x="11424" y="152986"/>
                      <a:pt x="15931" y="152986"/>
                    </a:cubicBezTo>
                    <a:cubicBezTo>
                      <a:pt x="18146" y="152986"/>
                      <a:pt x="20390" y="152420"/>
                      <a:pt x="22443" y="151227"/>
                    </a:cubicBezTo>
                    <a:cubicBezTo>
                      <a:pt x="26978" y="148617"/>
                      <a:pt x="35361" y="140234"/>
                      <a:pt x="38166" y="133449"/>
                    </a:cubicBezTo>
                    <a:cubicBezTo>
                      <a:pt x="42896" y="140299"/>
                      <a:pt x="48833" y="146236"/>
                      <a:pt x="55683" y="150966"/>
                    </a:cubicBezTo>
                    <a:cubicBezTo>
                      <a:pt x="48866" y="153738"/>
                      <a:pt x="40384" y="162154"/>
                      <a:pt x="37742" y="166721"/>
                    </a:cubicBezTo>
                    <a:cubicBezTo>
                      <a:pt x="34154" y="172984"/>
                      <a:pt x="36274" y="180976"/>
                      <a:pt x="42537" y="184564"/>
                    </a:cubicBezTo>
                    <a:cubicBezTo>
                      <a:pt x="44588" y="185756"/>
                      <a:pt x="46830" y="186322"/>
                      <a:pt x="49043" y="186322"/>
                    </a:cubicBezTo>
                    <a:cubicBezTo>
                      <a:pt x="53552" y="186322"/>
                      <a:pt x="57941" y="183970"/>
                      <a:pt x="60348" y="179769"/>
                    </a:cubicBezTo>
                    <a:cubicBezTo>
                      <a:pt x="62990" y="175202"/>
                      <a:pt x="66024" y="163687"/>
                      <a:pt x="65045" y="156413"/>
                    </a:cubicBezTo>
                    <a:lnTo>
                      <a:pt x="65045" y="156413"/>
                    </a:lnTo>
                    <a:cubicBezTo>
                      <a:pt x="71667" y="159577"/>
                      <a:pt x="78778" y="161665"/>
                      <a:pt x="86052" y="162578"/>
                    </a:cubicBezTo>
                    <a:cubicBezTo>
                      <a:pt x="83312" y="166721"/>
                      <a:pt x="81551" y="172201"/>
                      <a:pt x="81551" y="176148"/>
                    </a:cubicBezTo>
                    <a:cubicBezTo>
                      <a:pt x="81551" y="183357"/>
                      <a:pt x="87390" y="189196"/>
                      <a:pt x="94599" y="189196"/>
                    </a:cubicBezTo>
                    <a:cubicBezTo>
                      <a:pt x="101808" y="189196"/>
                      <a:pt x="107647" y="183357"/>
                      <a:pt x="107647" y="176148"/>
                    </a:cubicBezTo>
                    <a:cubicBezTo>
                      <a:pt x="107647" y="172201"/>
                      <a:pt x="105885" y="166721"/>
                      <a:pt x="103145" y="162578"/>
                    </a:cubicBezTo>
                    <a:cubicBezTo>
                      <a:pt x="110484" y="161665"/>
                      <a:pt x="117628" y="159577"/>
                      <a:pt x="124283" y="156348"/>
                    </a:cubicBezTo>
                    <a:lnTo>
                      <a:pt x="124283" y="156348"/>
                    </a:lnTo>
                    <a:cubicBezTo>
                      <a:pt x="123271" y="163622"/>
                      <a:pt x="126338" y="175202"/>
                      <a:pt x="128980" y="179769"/>
                    </a:cubicBezTo>
                    <a:cubicBezTo>
                      <a:pt x="131386" y="183946"/>
                      <a:pt x="135771" y="186291"/>
                      <a:pt x="140278" y="186291"/>
                    </a:cubicBezTo>
                    <a:cubicBezTo>
                      <a:pt x="142493" y="186291"/>
                      <a:pt x="144737" y="185725"/>
                      <a:pt x="146790" y="184532"/>
                    </a:cubicBezTo>
                    <a:cubicBezTo>
                      <a:pt x="153021" y="180943"/>
                      <a:pt x="155174" y="172984"/>
                      <a:pt x="151553" y="166721"/>
                    </a:cubicBezTo>
                    <a:cubicBezTo>
                      <a:pt x="148911" y="162154"/>
                      <a:pt x="140397" y="153673"/>
                      <a:pt x="133579" y="150933"/>
                    </a:cubicBezTo>
                    <a:cubicBezTo>
                      <a:pt x="140429" y="146171"/>
                      <a:pt x="146366" y="140201"/>
                      <a:pt x="151096" y="133318"/>
                    </a:cubicBezTo>
                    <a:cubicBezTo>
                      <a:pt x="153869" y="140136"/>
                      <a:pt x="162285" y="148617"/>
                      <a:pt x="166852" y="151227"/>
                    </a:cubicBezTo>
                    <a:cubicBezTo>
                      <a:pt x="168922" y="152424"/>
                      <a:pt x="171181" y="152993"/>
                      <a:pt x="173408" y="152993"/>
                    </a:cubicBezTo>
                    <a:cubicBezTo>
                      <a:pt x="177917" y="152993"/>
                      <a:pt x="182293" y="150657"/>
                      <a:pt x="184695" y="146464"/>
                    </a:cubicBezTo>
                    <a:cubicBezTo>
                      <a:pt x="188315" y="140234"/>
                      <a:pt x="186163" y="132242"/>
                      <a:pt x="179900" y="128654"/>
                    </a:cubicBezTo>
                    <a:cubicBezTo>
                      <a:pt x="175944" y="126365"/>
                      <a:pt x="166752" y="123759"/>
                      <a:pt x="159636" y="123759"/>
                    </a:cubicBezTo>
                    <a:cubicBezTo>
                      <a:pt x="158536" y="123759"/>
                      <a:pt x="157485" y="123821"/>
                      <a:pt x="156511" y="123956"/>
                    </a:cubicBezTo>
                    <a:cubicBezTo>
                      <a:pt x="159643" y="117367"/>
                      <a:pt x="161665" y="110354"/>
                      <a:pt x="162578" y="103145"/>
                    </a:cubicBezTo>
                    <a:cubicBezTo>
                      <a:pt x="166721" y="105885"/>
                      <a:pt x="172201" y="107647"/>
                      <a:pt x="176148" y="107647"/>
                    </a:cubicBezTo>
                    <a:cubicBezTo>
                      <a:pt x="183357" y="107647"/>
                      <a:pt x="189196" y="101808"/>
                      <a:pt x="189196" y="94599"/>
                    </a:cubicBezTo>
                    <a:cubicBezTo>
                      <a:pt x="189196" y="87390"/>
                      <a:pt x="183357" y="81551"/>
                      <a:pt x="176148" y="81551"/>
                    </a:cubicBezTo>
                    <a:cubicBezTo>
                      <a:pt x="172201" y="81551"/>
                      <a:pt x="166721" y="83312"/>
                      <a:pt x="162578" y="86052"/>
                    </a:cubicBezTo>
                    <a:cubicBezTo>
                      <a:pt x="161698" y="78974"/>
                      <a:pt x="159708" y="72091"/>
                      <a:pt x="156707" y="65632"/>
                    </a:cubicBezTo>
                    <a:lnTo>
                      <a:pt x="156707" y="65632"/>
                    </a:lnTo>
                    <a:cubicBezTo>
                      <a:pt x="157637" y="65753"/>
                      <a:pt x="158635" y="65809"/>
                      <a:pt x="159678" y="65809"/>
                    </a:cubicBezTo>
                    <a:cubicBezTo>
                      <a:pt x="166788" y="65809"/>
                      <a:pt x="175974" y="63211"/>
                      <a:pt x="179900" y="60935"/>
                    </a:cubicBezTo>
                    <a:cubicBezTo>
                      <a:pt x="186163" y="57314"/>
                      <a:pt x="188315" y="49355"/>
                      <a:pt x="184695" y="43092"/>
                    </a:cubicBezTo>
                    <a:cubicBezTo>
                      <a:pt x="182289" y="38914"/>
                      <a:pt x="177903" y="36570"/>
                      <a:pt x="173386" y="36570"/>
                    </a:cubicBezTo>
                    <a:cubicBezTo>
                      <a:pt x="171167" y="36570"/>
                      <a:pt x="168915" y="37136"/>
                      <a:pt x="166852" y="38329"/>
                    </a:cubicBezTo>
                    <a:cubicBezTo>
                      <a:pt x="162350" y="40939"/>
                      <a:pt x="154065" y="49257"/>
                      <a:pt x="151194" y="56009"/>
                    </a:cubicBezTo>
                    <a:cubicBezTo>
                      <a:pt x="146529" y="49192"/>
                      <a:pt x="140690" y="43255"/>
                      <a:pt x="133906" y="38492"/>
                    </a:cubicBezTo>
                    <a:cubicBezTo>
                      <a:pt x="140658" y="35622"/>
                      <a:pt x="148976" y="27336"/>
                      <a:pt x="151553" y="22835"/>
                    </a:cubicBezTo>
                    <a:cubicBezTo>
                      <a:pt x="155174" y="16604"/>
                      <a:pt x="153021" y="8613"/>
                      <a:pt x="146790" y="5024"/>
                    </a:cubicBezTo>
                    <a:cubicBezTo>
                      <a:pt x="144738" y="3842"/>
                      <a:pt x="142493" y="3280"/>
                      <a:pt x="140279" y="3280"/>
                    </a:cubicBezTo>
                    <a:cubicBezTo>
                      <a:pt x="135772" y="3280"/>
                      <a:pt x="131386" y="5609"/>
                      <a:pt x="128980" y="9787"/>
                    </a:cubicBezTo>
                    <a:cubicBezTo>
                      <a:pt x="126370" y="14288"/>
                      <a:pt x="123369" y="25510"/>
                      <a:pt x="124217" y="32817"/>
                    </a:cubicBezTo>
                    <a:cubicBezTo>
                      <a:pt x="117563" y="29620"/>
                      <a:pt x="110452" y="27532"/>
                      <a:pt x="103145" y="26619"/>
                    </a:cubicBezTo>
                    <a:cubicBezTo>
                      <a:pt x="105885" y="22476"/>
                      <a:pt x="107647" y="16996"/>
                      <a:pt x="107647" y="13049"/>
                    </a:cubicBezTo>
                    <a:cubicBezTo>
                      <a:pt x="107647" y="5840"/>
                      <a:pt x="101808" y="1"/>
                      <a:pt x="945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7"/>
              <p:cNvSpPr/>
              <p:nvPr/>
            </p:nvSpPr>
            <p:spPr>
              <a:xfrm>
                <a:off x="6201488" y="2763506"/>
                <a:ext cx="661709" cy="657340"/>
              </a:xfrm>
              <a:custGeom>
                <a:avLst/>
                <a:gdLst/>
                <a:ahLst/>
                <a:cxnLst/>
                <a:rect l="l" t="t" r="r" b="b"/>
                <a:pathLst>
                  <a:path w="114930" h="114171" extrusionOk="0">
                    <a:moveTo>
                      <a:pt x="57225" y="1"/>
                    </a:moveTo>
                    <a:cubicBezTo>
                      <a:pt x="53636" y="1"/>
                      <a:pt x="50701" y="2937"/>
                      <a:pt x="50701" y="6525"/>
                    </a:cubicBezTo>
                    <a:cubicBezTo>
                      <a:pt x="50701" y="6655"/>
                      <a:pt x="50701" y="6818"/>
                      <a:pt x="50733" y="6949"/>
                    </a:cubicBezTo>
                    <a:cubicBezTo>
                      <a:pt x="41893" y="8123"/>
                      <a:pt x="33543" y="11711"/>
                      <a:pt x="26595" y="17289"/>
                    </a:cubicBezTo>
                    <a:cubicBezTo>
                      <a:pt x="25298" y="15630"/>
                      <a:pt x="23379" y="14786"/>
                      <a:pt x="21449" y="14786"/>
                    </a:cubicBezTo>
                    <a:cubicBezTo>
                      <a:pt x="19736" y="14786"/>
                      <a:pt x="18014" y="15450"/>
                      <a:pt x="16711" y="16800"/>
                    </a:cubicBezTo>
                    <a:cubicBezTo>
                      <a:pt x="13971" y="19671"/>
                      <a:pt x="14427" y="24335"/>
                      <a:pt x="17689" y="26651"/>
                    </a:cubicBezTo>
                    <a:cubicBezTo>
                      <a:pt x="12503" y="33730"/>
                      <a:pt x="9339" y="42080"/>
                      <a:pt x="8523" y="50823"/>
                    </a:cubicBezTo>
                    <a:cubicBezTo>
                      <a:pt x="7893" y="50635"/>
                      <a:pt x="7263" y="50547"/>
                      <a:pt x="6647" y="50547"/>
                    </a:cubicBezTo>
                    <a:cubicBezTo>
                      <a:pt x="3086" y="50547"/>
                      <a:pt x="1" y="53499"/>
                      <a:pt x="140" y="57281"/>
                    </a:cubicBezTo>
                    <a:cubicBezTo>
                      <a:pt x="247" y="60946"/>
                      <a:pt x="3271" y="63623"/>
                      <a:pt x="6658" y="63623"/>
                    </a:cubicBezTo>
                    <a:cubicBezTo>
                      <a:pt x="7402" y="63623"/>
                      <a:pt x="8163" y="63494"/>
                      <a:pt x="8915" y="63218"/>
                    </a:cubicBezTo>
                    <a:cubicBezTo>
                      <a:pt x="10285" y="71830"/>
                      <a:pt x="13938" y="79919"/>
                      <a:pt x="19516" y="86607"/>
                    </a:cubicBezTo>
                    <a:cubicBezTo>
                      <a:pt x="14786" y="88107"/>
                      <a:pt x="13383" y="94142"/>
                      <a:pt x="16972" y="97567"/>
                    </a:cubicBezTo>
                    <a:cubicBezTo>
                      <a:pt x="18258" y="98806"/>
                      <a:pt x="19860" y="99379"/>
                      <a:pt x="21441" y="99379"/>
                    </a:cubicBezTo>
                    <a:cubicBezTo>
                      <a:pt x="24231" y="99379"/>
                      <a:pt x="26957" y="97594"/>
                      <a:pt x="27769" y="94533"/>
                    </a:cubicBezTo>
                    <a:cubicBezTo>
                      <a:pt x="34749" y="99818"/>
                      <a:pt x="43068" y="103112"/>
                      <a:pt x="51777" y="104058"/>
                    </a:cubicBezTo>
                    <a:cubicBezTo>
                      <a:pt x="48939" y="108397"/>
                      <a:pt x="52038" y="114170"/>
                      <a:pt x="57225" y="114170"/>
                    </a:cubicBezTo>
                    <a:cubicBezTo>
                      <a:pt x="62411" y="114170"/>
                      <a:pt x="65510" y="108397"/>
                      <a:pt x="62672" y="104058"/>
                    </a:cubicBezTo>
                    <a:cubicBezTo>
                      <a:pt x="71382" y="103112"/>
                      <a:pt x="79700" y="99818"/>
                      <a:pt x="86680" y="94533"/>
                    </a:cubicBezTo>
                    <a:cubicBezTo>
                      <a:pt x="87492" y="97594"/>
                      <a:pt x="90218" y="99379"/>
                      <a:pt x="93008" y="99379"/>
                    </a:cubicBezTo>
                    <a:cubicBezTo>
                      <a:pt x="94590" y="99379"/>
                      <a:pt x="96191" y="98806"/>
                      <a:pt x="97477" y="97567"/>
                    </a:cubicBezTo>
                    <a:cubicBezTo>
                      <a:pt x="101066" y="94142"/>
                      <a:pt x="99663" y="88107"/>
                      <a:pt x="94933" y="86607"/>
                    </a:cubicBezTo>
                    <a:cubicBezTo>
                      <a:pt x="100511" y="79919"/>
                      <a:pt x="104165" y="71830"/>
                      <a:pt x="105535" y="63218"/>
                    </a:cubicBezTo>
                    <a:cubicBezTo>
                      <a:pt x="106272" y="63483"/>
                      <a:pt x="107023" y="63608"/>
                      <a:pt x="107758" y="63608"/>
                    </a:cubicBezTo>
                    <a:cubicBezTo>
                      <a:pt x="110825" y="63608"/>
                      <a:pt x="113633" y="61437"/>
                      <a:pt x="114211" y="58227"/>
                    </a:cubicBezTo>
                    <a:cubicBezTo>
                      <a:pt x="114929" y="54215"/>
                      <a:pt x="111830" y="50562"/>
                      <a:pt x="107785" y="50562"/>
                    </a:cubicBezTo>
                    <a:cubicBezTo>
                      <a:pt x="107166" y="50562"/>
                      <a:pt x="106546" y="50659"/>
                      <a:pt x="105926" y="50823"/>
                    </a:cubicBezTo>
                    <a:cubicBezTo>
                      <a:pt x="105111" y="42080"/>
                      <a:pt x="101946" y="33730"/>
                      <a:pt x="96760" y="26651"/>
                    </a:cubicBezTo>
                    <a:cubicBezTo>
                      <a:pt x="100022" y="24335"/>
                      <a:pt x="100479" y="19671"/>
                      <a:pt x="97706" y="16800"/>
                    </a:cubicBezTo>
                    <a:cubicBezTo>
                      <a:pt x="96418" y="15450"/>
                      <a:pt x="94704" y="14786"/>
                      <a:pt x="92996" y="14786"/>
                    </a:cubicBezTo>
                    <a:cubicBezTo>
                      <a:pt x="91070" y="14786"/>
                      <a:pt x="89151" y="15630"/>
                      <a:pt x="87855" y="17289"/>
                    </a:cubicBezTo>
                    <a:cubicBezTo>
                      <a:pt x="80907" y="11711"/>
                      <a:pt x="72556" y="8123"/>
                      <a:pt x="63716" y="6949"/>
                    </a:cubicBezTo>
                    <a:cubicBezTo>
                      <a:pt x="63749" y="6818"/>
                      <a:pt x="63749" y="6655"/>
                      <a:pt x="63749" y="6525"/>
                    </a:cubicBezTo>
                    <a:cubicBezTo>
                      <a:pt x="63749" y="2937"/>
                      <a:pt x="60813" y="1"/>
                      <a:pt x="57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7"/>
              <p:cNvSpPr/>
              <p:nvPr/>
            </p:nvSpPr>
            <p:spPr>
              <a:xfrm>
                <a:off x="6380708" y="2913754"/>
                <a:ext cx="93911" cy="93911"/>
              </a:xfrm>
              <a:custGeom>
                <a:avLst/>
                <a:gdLst/>
                <a:ahLst/>
                <a:cxnLst/>
                <a:rect l="l" t="t" r="r" b="b"/>
                <a:pathLst>
                  <a:path w="16311" h="16311" extrusionOk="0">
                    <a:moveTo>
                      <a:pt x="8156" y="1"/>
                    </a:moveTo>
                    <a:cubicBezTo>
                      <a:pt x="3654" y="1"/>
                      <a:pt x="1" y="3654"/>
                      <a:pt x="1" y="8156"/>
                    </a:cubicBezTo>
                    <a:cubicBezTo>
                      <a:pt x="1" y="12657"/>
                      <a:pt x="3654" y="16311"/>
                      <a:pt x="8156" y="16311"/>
                    </a:cubicBezTo>
                    <a:cubicBezTo>
                      <a:pt x="12657" y="16311"/>
                      <a:pt x="16311" y="12657"/>
                      <a:pt x="16311" y="8156"/>
                    </a:cubicBezTo>
                    <a:cubicBezTo>
                      <a:pt x="16311" y="3654"/>
                      <a:pt x="12657" y="1"/>
                      <a:pt x="8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7"/>
              <p:cNvSpPr/>
              <p:nvPr/>
            </p:nvSpPr>
            <p:spPr>
              <a:xfrm>
                <a:off x="6568517" y="3176687"/>
                <a:ext cx="93911" cy="93911"/>
              </a:xfrm>
              <a:custGeom>
                <a:avLst/>
                <a:gdLst/>
                <a:ahLst/>
                <a:cxnLst/>
                <a:rect l="l" t="t" r="r" b="b"/>
                <a:pathLst>
                  <a:path w="16311" h="16311" extrusionOk="0">
                    <a:moveTo>
                      <a:pt x="8156" y="0"/>
                    </a:moveTo>
                    <a:cubicBezTo>
                      <a:pt x="3654" y="0"/>
                      <a:pt x="1" y="3654"/>
                      <a:pt x="1" y="8155"/>
                    </a:cubicBezTo>
                    <a:cubicBezTo>
                      <a:pt x="1" y="12657"/>
                      <a:pt x="3654" y="16310"/>
                      <a:pt x="8156" y="16310"/>
                    </a:cubicBezTo>
                    <a:cubicBezTo>
                      <a:pt x="12657" y="16310"/>
                      <a:pt x="16310" y="12657"/>
                      <a:pt x="16310" y="8155"/>
                    </a:cubicBezTo>
                    <a:cubicBezTo>
                      <a:pt x="16310" y="3654"/>
                      <a:pt x="12657" y="0"/>
                      <a:pt x="81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7"/>
              <p:cNvSpPr/>
              <p:nvPr/>
            </p:nvSpPr>
            <p:spPr>
              <a:xfrm>
                <a:off x="6643641" y="2951316"/>
                <a:ext cx="75130" cy="75130"/>
              </a:xfrm>
              <a:custGeom>
                <a:avLst/>
                <a:gdLst/>
                <a:ahLst/>
                <a:cxnLst/>
                <a:rect l="l" t="t" r="r" b="b"/>
                <a:pathLst>
                  <a:path w="13049" h="13049" extrusionOk="0">
                    <a:moveTo>
                      <a:pt x="6524" y="1"/>
                    </a:moveTo>
                    <a:cubicBezTo>
                      <a:pt x="2936" y="1"/>
                      <a:pt x="0" y="2936"/>
                      <a:pt x="0" y="6525"/>
                    </a:cubicBezTo>
                    <a:cubicBezTo>
                      <a:pt x="0" y="10113"/>
                      <a:pt x="2936" y="13049"/>
                      <a:pt x="6524" y="13049"/>
                    </a:cubicBezTo>
                    <a:cubicBezTo>
                      <a:pt x="10113" y="13049"/>
                      <a:pt x="13048" y="10113"/>
                      <a:pt x="13048" y="6525"/>
                    </a:cubicBezTo>
                    <a:cubicBezTo>
                      <a:pt x="13048" y="2936"/>
                      <a:pt x="10113" y="1"/>
                      <a:pt x="6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7"/>
              <p:cNvSpPr/>
              <p:nvPr/>
            </p:nvSpPr>
            <p:spPr>
              <a:xfrm>
                <a:off x="6361927" y="3157906"/>
                <a:ext cx="75130" cy="75130"/>
              </a:xfrm>
              <a:custGeom>
                <a:avLst/>
                <a:gdLst/>
                <a:ahLst/>
                <a:cxnLst/>
                <a:rect l="l" t="t" r="r" b="b"/>
                <a:pathLst>
                  <a:path w="13049" h="13049" extrusionOk="0">
                    <a:moveTo>
                      <a:pt x="6525" y="1"/>
                    </a:moveTo>
                    <a:cubicBezTo>
                      <a:pt x="2936" y="1"/>
                      <a:pt x="1" y="2936"/>
                      <a:pt x="1" y="6524"/>
                    </a:cubicBezTo>
                    <a:cubicBezTo>
                      <a:pt x="1" y="10113"/>
                      <a:pt x="2936" y="13048"/>
                      <a:pt x="6525" y="13048"/>
                    </a:cubicBezTo>
                    <a:cubicBezTo>
                      <a:pt x="10113" y="13048"/>
                      <a:pt x="13049" y="10113"/>
                      <a:pt x="13049" y="6524"/>
                    </a:cubicBezTo>
                    <a:cubicBezTo>
                      <a:pt x="13049" y="2936"/>
                      <a:pt x="10113" y="1"/>
                      <a:pt x="6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7"/>
              <p:cNvSpPr/>
              <p:nvPr/>
            </p:nvSpPr>
            <p:spPr>
              <a:xfrm>
                <a:off x="6530955" y="3007659"/>
                <a:ext cx="37568" cy="37568"/>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7"/>
              <p:cNvSpPr/>
              <p:nvPr/>
            </p:nvSpPr>
            <p:spPr>
              <a:xfrm>
                <a:off x="6549736" y="2857411"/>
                <a:ext cx="37568" cy="37568"/>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7"/>
              <p:cNvSpPr/>
              <p:nvPr/>
            </p:nvSpPr>
            <p:spPr>
              <a:xfrm>
                <a:off x="6662422" y="3101563"/>
                <a:ext cx="37568" cy="37568"/>
              </a:xfrm>
              <a:custGeom>
                <a:avLst/>
                <a:gdLst/>
                <a:ahLst/>
                <a:cxnLst/>
                <a:rect l="l" t="t" r="r" b="b"/>
                <a:pathLst>
                  <a:path w="6525" h="6525" extrusionOk="0">
                    <a:moveTo>
                      <a:pt x="0" y="1"/>
                    </a:moveTo>
                    <a:lnTo>
                      <a:pt x="0" y="6525"/>
                    </a:lnTo>
                    <a:lnTo>
                      <a:pt x="6524" y="6525"/>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7"/>
              <p:cNvSpPr/>
              <p:nvPr/>
            </p:nvSpPr>
            <p:spPr>
              <a:xfrm>
                <a:off x="6305584" y="3045221"/>
                <a:ext cx="37568" cy="37568"/>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7"/>
              <p:cNvSpPr/>
              <p:nvPr/>
            </p:nvSpPr>
            <p:spPr>
              <a:xfrm>
                <a:off x="6455831" y="3270592"/>
                <a:ext cx="37568" cy="37568"/>
              </a:xfrm>
              <a:custGeom>
                <a:avLst/>
                <a:gdLst/>
                <a:ahLst/>
                <a:cxnLst/>
                <a:rect l="l" t="t" r="r" b="b"/>
                <a:pathLst>
                  <a:path w="6525" h="6525" extrusionOk="0">
                    <a:moveTo>
                      <a:pt x="1" y="0"/>
                    </a:moveTo>
                    <a:lnTo>
                      <a:pt x="1" y="6524"/>
                    </a:lnTo>
                    <a:lnTo>
                      <a:pt x="6525" y="6524"/>
                    </a:lnTo>
                    <a:lnTo>
                      <a:pt x="65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27"/>
            <p:cNvGrpSpPr/>
            <p:nvPr/>
          </p:nvGrpSpPr>
          <p:grpSpPr>
            <a:xfrm rot="904727">
              <a:off x="7389321" y="2922629"/>
              <a:ext cx="843655" cy="844007"/>
              <a:chOff x="7064871" y="1229737"/>
              <a:chExt cx="464005" cy="464198"/>
            </a:xfrm>
          </p:grpSpPr>
          <p:sp>
            <p:nvSpPr>
              <p:cNvPr id="124" name="Google Shape;124;p27"/>
              <p:cNvSpPr/>
              <p:nvPr/>
            </p:nvSpPr>
            <p:spPr>
              <a:xfrm>
                <a:off x="7064871" y="1229737"/>
                <a:ext cx="464005" cy="464198"/>
              </a:xfrm>
              <a:custGeom>
                <a:avLst/>
                <a:gdLst/>
                <a:ahLst/>
                <a:cxnLst/>
                <a:rect l="l" t="t" r="r" b="b"/>
                <a:pathLst>
                  <a:path w="4469" h="4470" extrusionOk="0">
                    <a:moveTo>
                      <a:pt x="2234" y="1"/>
                    </a:moveTo>
                    <a:cubicBezTo>
                      <a:pt x="2079" y="1"/>
                      <a:pt x="1949" y="79"/>
                      <a:pt x="1949" y="176"/>
                    </a:cubicBezTo>
                    <a:cubicBezTo>
                      <a:pt x="1949" y="240"/>
                      <a:pt x="2008" y="299"/>
                      <a:pt x="2092" y="325"/>
                    </a:cubicBezTo>
                    <a:lnTo>
                      <a:pt x="2092" y="577"/>
                    </a:lnTo>
                    <a:cubicBezTo>
                      <a:pt x="1742" y="610"/>
                      <a:pt x="1418" y="746"/>
                      <a:pt x="1166" y="959"/>
                    </a:cubicBezTo>
                    <a:lnTo>
                      <a:pt x="991" y="784"/>
                    </a:lnTo>
                    <a:cubicBezTo>
                      <a:pt x="1030" y="700"/>
                      <a:pt x="1030" y="623"/>
                      <a:pt x="985" y="577"/>
                    </a:cubicBezTo>
                    <a:cubicBezTo>
                      <a:pt x="962" y="553"/>
                      <a:pt x="930" y="541"/>
                      <a:pt x="892" y="541"/>
                    </a:cubicBezTo>
                    <a:cubicBezTo>
                      <a:pt x="821" y="541"/>
                      <a:pt x="731" y="583"/>
                      <a:pt x="654" y="655"/>
                    </a:cubicBezTo>
                    <a:cubicBezTo>
                      <a:pt x="544" y="771"/>
                      <a:pt x="505" y="914"/>
                      <a:pt x="577" y="985"/>
                    </a:cubicBezTo>
                    <a:cubicBezTo>
                      <a:pt x="600" y="1009"/>
                      <a:pt x="632" y="1020"/>
                      <a:pt x="670" y="1020"/>
                    </a:cubicBezTo>
                    <a:cubicBezTo>
                      <a:pt x="704" y="1020"/>
                      <a:pt x="743" y="1010"/>
                      <a:pt x="784" y="992"/>
                    </a:cubicBezTo>
                    <a:lnTo>
                      <a:pt x="965" y="1166"/>
                    </a:lnTo>
                    <a:cubicBezTo>
                      <a:pt x="751" y="1419"/>
                      <a:pt x="609" y="1743"/>
                      <a:pt x="577" y="2093"/>
                    </a:cubicBezTo>
                    <a:lnTo>
                      <a:pt x="330" y="2093"/>
                    </a:lnTo>
                    <a:cubicBezTo>
                      <a:pt x="298" y="2002"/>
                      <a:pt x="240" y="1944"/>
                      <a:pt x="175" y="1944"/>
                    </a:cubicBezTo>
                    <a:cubicBezTo>
                      <a:pt x="78" y="1944"/>
                      <a:pt x="0" y="2073"/>
                      <a:pt x="0" y="2235"/>
                    </a:cubicBezTo>
                    <a:cubicBezTo>
                      <a:pt x="0" y="2397"/>
                      <a:pt x="78" y="2526"/>
                      <a:pt x="175" y="2526"/>
                    </a:cubicBezTo>
                    <a:cubicBezTo>
                      <a:pt x="240" y="2526"/>
                      <a:pt x="298" y="2468"/>
                      <a:pt x="330" y="2377"/>
                    </a:cubicBezTo>
                    <a:lnTo>
                      <a:pt x="577" y="2377"/>
                    </a:lnTo>
                    <a:cubicBezTo>
                      <a:pt x="609" y="2734"/>
                      <a:pt x="751" y="3051"/>
                      <a:pt x="965" y="3303"/>
                    </a:cubicBezTo>
                    <a:lnTo>
                      <a:pt x="784" y="3485"/>
                    </a:lnTo>
                    <a:cubicBezTo>
                      <a:pt x="740" y="3465"/>
                      <a:pt x="698" y="3453"/>
                      <a:pt x="662" y="3453"/>
                    </a:cubicBezTo>
                    <a:cubicBezTo>
                      <a:pt x="628" y="3453"/>
                      <a:pt x="598" y="3463"/>
                      <a:pt x="577" y="3485"/>
                    </a:cubicBezTo>
                    <a:cubicBezTo>
                      <a:pt x="505" y="3556"/>
                      <a:pt x="544" y="3705"/>
                      <a:pt x="654" y="3815"/>
                    </a:cubicBezTo>
                    <a:cubicBezTo>
                      <a:pt x="731" y="3887"/>
                      <a:pt x="821" y="3929"/>
                      <a:pt x="892" y="3929"/>
                    </a:cubicBezTo>
                    <a:cubicBezTo>
                      <a:pt x="930" y="3929"/>
                      <a:pt x="962" y="3917"/>
                      <a:pt x="985" y="3893"/>
                    </a:cubicBezTo>
                    <a:cubicBezTo>
                      <a:pt x="1030" y="3847"/>
                      <a:pt x="1030" y="3770"/>
                      <a:pt x="991" y="3686"/>
                    </a:cubicBezTo>
                    <a:lnTo>
                      <a:pt x="1166" y="3511"/>
                    </a:lnTo>
                    <a:cubicBezTo>
                      <a:pt x="1418" y="3724"/>
                      <a:pt x="1742" y="3860"/>
                      <a:pt x="2092" y="3893"/>
                    </a:cubicBezTo>
                    <a:lnTo>
                      <a:pt x="2092" y="4145"/>
                    </a:lnTo>
                    <a:cubicBezTo>
                      <a:pt x="2008" y="4171"/>
                      <a:pt x="1949" y="4230"/>
                      <a:pt x="1949" y="4294"/>
                    </a:cubicBezTo>
                    <a:cubicBezTo>
                      <a:pt x="1949" y="4391"/>
                      <a:pt x="2079" y="4469"/>
                      <a:pt x="2234" y="4469"/>
                    </a:cubicBezTo>
                    <a:cubicBezTo>
                      <a:pt x="2396" y="4469"/>
                      <a:pt x="2526" y="4391"/>
                      <a:pt x="2526" y="4294"/>
                    </a:cubicBezTo>
                    <a:cubicBezTo>
                      <a:pt x="2526" y="4230"/>
                      <a:pt x="2467" y="4171"/>
                      <a:pt x="2383" y="4145"/>
                    </a:cubicBezTo>
                    <a:lnTo>
                      <a:pt x="2383" y="3893"/>
                    </a:lnTo>
                    <a:cubicBezTo>
                      <a:pt x="2733" y="3860"/>
                      <a:pt x="3050" y="3724"/>
                      <a:pt x="3303" y="3511"/>
                    </a:cubicBezTo>
                    <a:lnTo>
                      <a:pt x="3484" y="3686"/>
                    </a:lnTo>
                    <a:cubicBezTo>
                      <a:pt x="3445" y="3770"/>
                      <a:pt x="3439" y="3847"/>
                      <a:pt x="3491" y="3893"/>
                    </a:cubicBezTo>
                    <a:cubicBezTo>
                      <a:pt x="3513" y="3917"/>
                      <a:pt x="3545" y="3929"/>
                      <a:pt x="3582" y="3929"/>
                    </a:cubicBezTo>
                    <a:cubicBezTo>
                      <a:pt x="3653" y="3929"/>
                      <a:pt x="3742" y="3887"/>
                      <a:pt x="3814" y="3815"/>
                    </a:cubicBezTo>
                    <a:cubicBezTo>
                      <a:pt x="3931" y="3705"/>
                      <a:pt x="3963" y="3556"/>
                      <a:pt x="3899" y="3485"/>
                    </a:cubicBezTo>
                    <a:cubicBezTo>
                      <a:pt x="3877" y="3463"/>
                      <a:pt x="3846" y="3453"/>
                      <a:pt x="3811" y="3453"/>
                    </a:cubicBezTo>
                    <a:cubicBezTo>
                      <a:pt x="3772" y="3453"/>
                      <a:pt x="3729" y="3465"/>
                      <a:pt x="3685" y="3485"/>
                    </a:cubicBezTo>
                    <a:lnTo>
                      <a:pt x="3510" y="3303"/>
                    </a:lnTo>
                    <a:cubicBezTo>
                      <a:pt x="3724" y="3051"/>
                      <a:pt x="3860" y="2734"/>
                      <a:pt x="3892" y="2377"/>
                    </a:cubicBezTo>
                    <a:lnTo>
                      <a:pt x="4145" y="2377"/>
                    </a:lnTo>
                    <a:cubicBezTo>
                      <a:pt x="4177" y="2468"/>
                      <a:pt x="4229" y="2526"/>
                      <a:pt x="4294" y="2526"/>
                    </a:cubicBezTo>
                    <a:cubicBezTo>
                      <a:pt x="4391" y="2526"/>
                      <a:pt x="4468" y="2397"/>
                      <a:pt x="4468" y="2235"/>
                    </a:cubicBezTo>
                    <a:cubicBezTo>
                      <a:pt x="4468" y="2073"/>
                      <a:pt x="4391" y="1944"/>
                      <a:pt x="4294" y="1944"/>
                    </a:cubicBezTo>
                    <a:cubicBezTo>
                      <a:pt x="4229" y="1944"/>
                      <a:pt x="4177" y="2002"/>
                      <a:pt x="4145" y="2093"/>
                    </a:cubicBezTo>
                    <a:lnTo>
                      <a:pt x="3892" y="2093"/>
                    </a:lnTo>
                    <a:cubicBezTo>
                      <a:pt x="3860" y="1743"/>
                      <a:pt x="3724" y="1419"/>
                      <a:pt x="3510" y="1166"/>
                    </a:cubicBezTo>
                    <a:lnTo>
                      <a:pt x="3685" y="992"/>
                    </a:lnTo>
                    <a:cubicBezTo>
                      <a:pt x="3725" y="1010"/>
                      <a:pt x="3766" y="1020"/>
                      <a:pt x="3802" y="1020"/>
                    </a:cubicBezTo>
                    <a:cubicBezTo>
                      <a:pt x="3841" y="1020"/>
                      <a:pt x="3875" y="1009"/>
                      <a:pt x="3899" y="985"/>
                    </a:cubicBezTo>
                    <a:cubicBezTo>
                      <a:pt x="3963" y="914"/>
                      <a:pt x="3931" y="771"/>
                      <a:pt x="3814" y="655"/>
                    </a:cubicBezTo>
                    <a:cubicBezTo>
                      <a:pt x="3742" y="583"/>
                      <a:pt x="3653" y="541"/>
                      <a:pt x="3582" y="541"/>
                    </a:cubicBezTo>
                    <a:cubicBezTo>
                      <a:pt x="3545" y="541"/>
                      <a:pt x="3513" y="553"/>
                      <a:pt x="3491" y="577"/>
                    </a:cubicBezTo>
                    <a:cubicBezTo>
                      <a:pt x="3439" y="623"/>
                      <a:pt x="3445" y="700"/>
                      <a:pt x="3484" y="784"/>
                    </a:cubicBezTo>
                    <a:lnTo>
                      <a:pt x="3303" y="959"/>
                    </a:lnTo>
                    <a:cubicBezTo>
                      <a:pt x="3050" y="746"/>
                      <a:pt x="2733" y="610"/>
                      <a:pt x="2383" y="577"/>
                    </a:cubicBezTo>
                    <a:lnTo>
                      <a:pt x="2383" y="325"/>
                    </a:lnTo>
                    <a:cubicBezTo>
                      <a:pt x="2467" y="299"/>
                      <a:pt x="2526" y="240"/>
                      <a:pt x="2526" y="176"/>
                    </a:cubicBezTo>
                    <a:cubicBezTo>
                      <a:pt x="2526" y="79"/>
                      <a:pt x="2396" y="1"/>
                      <a:pt x="2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7"/>
              <p:cNvSpPr/>
              <p:nvPr/>
            </p:nvSpPr>
            <p:spPr>
              <a:xfrm>
                <a:off x="7261208" y="1348849"/>
                <a:ext cx="52537" cy="52547"/>
              </a:xfrm>
              <a:custGeom>
                <a:avLst/>
                <a:gdLst/>
                <a:ahLst/>
                <a:cxnLst/>
                <a:rect l="l" t="t" r="r" b="b"/>
                <a:pathLst>
                  <a:path w="506" h="506" extrusionOk="0">
                    <a:moveTo>
                      <a:pt x="253" y="0"/>
                    </a:moveTo>
                    <a:cubicBezTo>
                      <a:pt x="117" y="0"/>
                      <a:pt x="0" y="110"/>
                      <a:pt x="0" y="253"/>
                    </a:cubicBezTo>
                    <a:cubicBezTo>
                      <a:pt x="0" y="395"/>
                      <a:pt x="117" y="505"/>
                      <a:pt x="253" y="505"/>
                    </a:cubicBezTo>
                    <a:cubicBezTo>
                      <a:pt x="395" y="505"/>
                      <a:pt x="505" y="395"/>
                      <a:pt x="505" y="253"/>
                    </a:cubicBezTo>
                    <a:cubicBezTo>
                      <a:pt x="505" y="110"/>
                      <a:pt x="395" y="0"/>
                      <a:pt x="2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7"/>
              <p:cNvSpPr/>
              <p:nvPr/>
            </p:nvSpPr>
            <p:spPr>
              <a:xfrm>
                <a:off x="7370746" y="1338049"/>
                <a:ext cx="11525" cy="11527"/>
              </a:xfrm>
              <a:custGeom>
                <a:avLst/>
                <a:gdLst/>
                <a:ahLst/>
                <a:cxnLst/>
                <a:rect l="l" t="t" r="r" b="b"/>
                <a:pathLst>
                  <a:path w="111" h="111" extrusionOk="0">
                    <a:moveTo>
                      <a:pt x="59" y="0"/>
                    </a:moveTo>
                    <a:cubicBezTo>
                      <a:pt x="27" y="0"/>
                      <a:pt x="1" y="26"/>
                      <a:pt x="1" y="52"/>
                    </a:cubicBezTo>
                    <a:cubicBezTo>
                      <a:pt x="1" y="85"/>
                      <a:pt x="27" y="111"/>
                      <a:pt x="59" y="111"/>
                    </a:cubicBezTo>
                    <a:cubicBezTo>
                      <a:pt x="85" y="111"/>
                      <a:pt x="111" y="85"/>
                      <a:pt x="111" y="52"/>
                    </a:cubicBezTo>
                    <a:cubicBezTo>
                      <a:pt x="111" y="26"/>
                      <a:pt x="85"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7"/>
              <p:cNvSpPr/>
              <p:nvPr/>
            </p:nvSpPr>
            <p:spPr>
              <a:xfrm>
                <a:off x="7372096" y="1431511"/>
                <a:ext cx="22946" cy="22327"/>
              </a:xfrm>
              <a:custGeom>
                <a:avLst/>
                <a:gdLst/>
                <a:ahLst/>
                <a:cxnLst/>
                <a:rect l="l" t="t" r="r" b="b"/>
                <a:pathLst>
                  <a:path w="221" h="215" extrusionOk="0">
                    <a:moveTo>
                      <a:pt x="111" y="1"/>
                    </a:moveTo>
                    <a:cubicBezTo>
                      <a:pt x="52" y="1"/>
                      <a:pt x="1" y="46"/>
                      <a:pt x="1" y="104"/>
                    </a:cubicBezTo>
                    <a:cubicBezTo>
                      <a:pt x="1" y="169"/>
                      <a:pt x="52" y="214"/>
                      <a:pt x="111" y="214"/>
                    </a:cubicBezTo>
                    <a:cubicBezTo>
                      <a:pt x="169" y="214"/>
                      <a:pt x="221" y="169"/>
                      <a:pt x="221" y="104"/>
                    </a:cubicBezTo>
                    <a:cubicBezTo>
                      <a:pt x="221" y="46"/>
                      <a:pt x="169"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7"/>
              <p:cNvSpPr/>
              <p:nvPr/>
            </p:nvSpPr>
            <p:spPr>
              <a:xfrm>
                <a:off x="7286023" y="1474607"/>
                <a:ext cx="18274" cy="18900"/>
              </a:xfrm>
              <a:custGeom>
                <a:avLst/>
                <a:gdLst/>
                <a:ahLst/>
                <a:cxnLst/>
                <a:rect l="l" t="t" r="r" b="b"/>
                <a:pathLst>
                  <a:path w="176" h="182" extrusionOk="0">
                    <a:moveTo>
                      <a:pt x="85" y="0"/>
                    </a:moveTo>
                    <a:cubicBezTo>
                      <a:pt x="40" y="0"/>
                      <a:pt x="1" y="39"/>
                      <a:pt x="1" y="91"/>
                    </a:cubicBezTo>
                    <a:cubicBezTo>
                      <a:pt x="1" y="142"/>
                      <a:pt x="40" y="181"/>
                      <a:pt x="85" y="181"/>
                    </a:cubicBezTo>
                    <a:cubicBezTo>
                      <a:pt x="137" y="181"/>
                      <a:pt x="176" y="142"/>
                      <a:pt x="176" y="91"/>
                    </a:cubicBezTo>
                    <a:cubicBezTo>
                      <a:pt x="176" y="39"/>
                      <a:pt x="137" y="0"/>
                      <a:pt x="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7"/>
              <p:cNvSpPr/>
              <p:nvPr/>
            </p:nvSpPr>
            <p:spPr>
              <a:xfrm>
                <a:off x="7237640" y="1549168"/>
                <a:ext cx="11525" cy="10904"/>
              </a:xfrm>
              <a:custGeom>
                <a:avLst/>
                <a:gdLst/>
                <a:ahLst/>
                <a:cxnLst/>
                <a:rect l="l" t="t" r="r" b="b"/>
                <a:pathLst>
                  <a:path w="111" h="105" extrusionOk="0">
                    <a:moveTo>
                      <a:pt x="52" y="1"/>
                    </a:moveTo>
                    <a:cubicBezTo>
                      <a:pt x="26" y="1"/>
                      <a:pt x="0" y="20"/>
                      <a:pt x="0" y="53"/>
                    </a:cubicBezTo>
                    <a:cubicBezTo>
                      <a:pt x="0" y="85"/>
                      <a:pt x="26" y="104"/>
                      <a:pt x="52" y="104"/>
                    </a:cubicBezTo>
                    <a:cubicBezTo>
                      <a:pt x="85" y="104"/>
                      <a:pt x="111" y="85"/>
                      <a:pt x="111" y="53"/>
                    </a:cubicBezTo>
                    <a:cubicBezTo>
                      <a:pt x="111" y="20"/>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7"/>
              <p:cNvSpPr/>
              <p:nvPr/>
            </p:nvSpPr>
            <p:spPr>
              <a:xfrm>
                <a:off x="7180535" y="1422061"/>
                <a:ext cx="45061" cy="45174"/>
              </a:xfrm>
              <a:custGeom>
                <a:avLst/>
                <a:gdLst/>
                <a:ahLst/>
                <a:cxnLst/>
                <a:rect l="l" t="t" r="r" b="b"/>
                <a:pathLst>
                  <a:path w="434" h="435" extrusionOk="0">
                    <a:moveTo>
                      <a:pt x="220" y="1"/>
                    </a:moveTo>
                    <a:cubicBezTo>
                      <a:pt x="97" y="1"/>
                      <a:pt x="0" y="98"/>
                      <a:pt x="0" y="215"/>
                    </a:cubicBezTo>
                    <a:cubicBezTo>
                      <a:pt x="0" y="338"/>
                      <a:pt x="97" y="435"/>
                      <a:pt x="220" y="435"/>
                    </a:cubicBezTo>
                    <a:cubicBezTo>
                      <a:pt x="337" y="435"/>
                      <a:pt x="434" y="338"/>
                      <a:pt x="434" y="215"/>
                    </a:cubicBezTo>
                    <a:cubicBezTo>
                      <a:pt x="434" y="98"/>
                      <a:pt x="337"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7"/>
              <p:cNvSpPr/>
              <p:nvPr/>
            </p:nvSpPr>
            <p:spPr>
              <a:xfrm>
                <a:off x="7343232" y="1541172"/>
                <a:ext cx="27618" cy="27623"/>
              </a:xfrm>
              <a:custGeom>
                <a:avLst/>
                <a:gdLst/>
                <a:ahLst/>
                <a:cxnLst/>
                <a:rect l="l" t="t" r="r" b="b"/>
                <a:pathLst>
                  <a:path w="266" h="266" extrusionOk="0">
                    <a:moveTo>
                      <a:pt x="136" y="0"/>
                    </a:moveTo>
                    <a:cubicBezTo>
                      <a:pt x="58" y="0"/>
                      <a:pt x="0" y="58"/>
                      <a:pt x="0" y="130"/>
                    </a:cubicBezTo>
                    <a:cubicBezTo>
                      <a:pt x="0" y="201"/>
                      <a:pt x="58" y="266"/>
                      <a:pt x="136" y="266"/>
                    </a:cubicBezTo>
                    <a:cubicBezTo>
                      <a:pt x="207" y="266"/>
                      <a:pt x="266" y="201"/>
                      <a:pt x="266" y="130"/>
                    </a:cubicBezTo>
                    <a:cubicBezTo>
                      <a:pt x="266" y="58"/>
                      <a:pt x="207" y="0"/>
                      <a:pt x="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132;p27"/>
            <p:cNvGrpSpPr/>
            <p:nvPr/>
          </p:nvGrpSpPr>
          <p:grpSpPr>
            <a:xfrm rot="904755">
              <a:off x="5397782" y="1301783"/>
              <a:ext cx="694668" cy="694668"/>
              <a:chOff x="5862061" y="2027076"/>
              <a:chExt cx="362312" cy="362312"/>
            </a:xfrm>
          </p:grpSpPr>
          <p:sp>
            <p:nvSpPr>
              <p:cNvPr id="133" name="Google Shape;133;p27"/>
              <p:cNvSpPr/>
              <p:nvPr/>
            </p:nvSpPr>
            <p:spPr>
              <a:xfrm>
                <a:off x="5862061" y="2027076"/>
                <a:ext cx="362312" cy="362312"/>
              </a:xfrm>
              <a:custGeom>
                <a:avLst/>
                <a:gdLst/>
                <a:ahLst/>
                <a:cxnLst/>
                <a:rect l="l" t="t" r="r" b="b"/>
                <a:pathLst>
                  <a:path w="189197" h="189197" extrusionOk="0">
                    <a:moveTo>
                      <a:pt x="94599" y="1"/>
                    </a:moveTo>
                    <a:cubicBezTo>
                      <a:pt x="87390" y="1"/>
                      <a:pt x="81551" y="5840"/>
                      <a:pt x="81551" y="13049"/>
                    </a:cubicBezTo>
                    <a:cubicBezTo>
                      <a:pt x="81551" y="16996"/>
                      <a:pt x="83312" y="22476"/>
                      <a:pt x="86052" y="26619"/>
                    </a:cubicBezTo>
                    <a:cubicBezTo>
                      <a:pt x="78778" y="27532"/>
                      <a:pt x="71699" y="29587"/>
                      <a:pt x="65110" y="32751"/>
                    </a:cubicBezTo>
                    <a:lnTo>
                      <a:pt x="65110" y="32751"/>
                    </a:lnTo>
                    <a:cubicBezTo>
                      <a:pt x="65926" y="25477"/>
                      <a:pt x="62925" y="14256"/>
                      <a:pt x="60348" y="9787"/>
                    </a:cubicBezTo>
                    <a:cubicBezTo>
                      <a:pt x="57937" y="5601"/>
                      <a:pt x="53538" y="3255"/>
                      <a:pt x="49021" y="3255"/>
                    </a:cubicBezTo>
                    <a:cubicBezTo>
                      <a:pt x="46815" y="3255"/>
                      <a:pt x="44581" y="3815"/>
                      <a:pt x="42537" y="4992"/>
                    </a:cubicBezTo>
                    <a:cubicBezTo>
                      <a:pt x="36274" y="8613"/>
                      <a:pt x="34154" y="16604"/>
                      <a:pt x="37742" y="22835"/>
                    </a:cubicBezTo>
                    <a:cubicBezTo>
                      <a:pt x="40352" y="27336"/>
                      <a:pt x="48605" y="35557"/>
                      <a:pt x="55324" y="38460"/>
                    </a:cubicBezTo>
                    <a:cubicBezTo>
                      <a:pt x="48572" y="43190"/>
                      <a:pt x="42733" y="49094"/>
                      <a:pt x="38068" y="55911"/>
                    </a:cubicBezTo>
                    <a:cubicBezTo>
                      <a:pt x="35165" y="49159"/>
                      <a:pt x="26945" y="40906"/>
                      <a:pt x="22443" y="38329"/>
                    </a:cubicBezTo>
                    <a:cubicBezTo>
                      <a:pt x="20390" y="37136"/>
                      <a:pt x="18146" y="36570"/>
                      <a:pt x="15930" y="36570"/>
                    </a:cubicBezTo>
                    <a:cubicBezTo>
                      <a:pt x="11421" y="36570"/>
                      <a:pt x="7028" y="38914"/>
                      <a:pt x="4600" y="43092"/>
                    </a:cubicBezTo>
                    <a:cubicBezTo>
                      <a:pt x="1012" y="49355"/>
                      <a:pt x="3165" y="57314"/>
                      <a:pt x="9395" y="60935"/>
                    </a:cubicBezTo>
                    <a:cubicBezTo>
                      <a:pt x="13350" y="63227"/>
                      <a:pt x="22565" y="65822"/>
                      <a:pt x="29677" y="65822"/>
                    </a:cubicBezTo>
                    <a:cubicBezTo>
                      <a:pt x="30662" y="65822"/>
                      <a:pt x="31606" y="65772"/>
                      <a:pt x="32490" y="65665"/>
                    </a:cubicBezTo>
                    <a:lnTo>
                      <a:pt x="32490" y="65665"/>
                    </a:lnTo>
                    <a:cubicBezTo>
                      <a:pt x="29489" y="72123"/>
                      <a:pt x="27500" y="79006"/>
                      <a:pt x="26619" y="86052"/>
                    </a:cubicBezTo>
                    <a:cubicBezTo>
                      <a:pt x="22476" y="83312"/>
                      <a:pt x="16996" y="81551"/>
                      <a:pt x="13049" y="81551"/>
                    </a:cubicBezTo>
                    <a:cubicBezTo>
                      <a:pt x="5840" y="81551"/>
                      <a:pt x="1" y="87390"/>
                      <a:pt x="1" y="94599"/>
                    </a:cubicBezTo>
                    <a:cubicBezTo>
                      <a:pt x="1" y="101808"/>
                      <a:pt x="5840" y="107647"/>
                      <a:pt x="13049" y="107647"/>
                    </a:cubicBezTo>
                    <a:cubicBezTo>
                      <a:pt x="16996" y="107647"/>
                      <a:pt x="22476" y="105885"/>
                      <a:pt x="26619" y="103145"/>
                    </a:cubicBezTo>
                    <a:cubicBezTo>
                      <a:pt x="27532" y="110354"/>
                      <a:pt x="29555" y="117367"/>
                      <a:pt x="32686" y="123924"/>
                    </a:cubicBezTo>
                    <a:cubicBezTo>
                      <a:pt x="31756" y="123803"/>
                      <a:pt x="30758" y="123747"/>
                      <a:pt x="29714" y="123747"/>
                    </a:cubicBezTo>
                    <a:cubicBezTo>
                      <a:pt x="22590" y="123747"/>
                      <a:pt x="13350" y="126349"/>
                      <a:pt x="9395" y="128654"/>
                    </a:cubicBezTo>
                    <a:cubicBezTo>
                      <a:pt x="3165" y="132242"/>
                      <a:pt x="1045" y="140234"/>
                      <a:pt x="4633" y="146464"/>
                    </a:cubicBezTo>
                    <a:cubicBezTo>
                      <a:pt x="7039" y="150642"/>
                      <a:pt x="11424" y="152986"/>
                      <a:pt x="15931" y="152986"/>
                    </a:cubicBezTo>
                    <a:cubicBezTo>
                      <a:pt x="18146" y="152986"/>
                      <a:pt x="20390" y="152420"/>
                      <a:pt x="22443" y="151227"/>
                    </a:cubicBezTo>
                    <a:cubicBezTo>
                      <a:pt x="26978" y="148617"/>
                      <a:pt x="35361" y="140234"/>
                      <a:pt x="38166" y="133449"/>
                    </a:cubicBezTo>
                    <a:cubicBezTo>
                      <a:pt x="42896" y="140299"/>
                      <a:pt x="48833" y="146236"/>
                      <a:pt x="55683" y="150966"/>
                    </a:cubicBezTo>
                    <a:cubicBezTo>
                      <a:pt x="48866" y="153738"/>
                      <a:pt x="40384" y="162154"/>
                      <a:pt x="37742" y="166721"/>
                    </a:cubicBezTo>
                    <a:cubicBezTo>
                      <a:pt x="34154" y="172984"/>
                      <a:pt x="36274" y="180976"/>
                      <a:pt x="42537" y="184564"/>
                    </a:cubicBezTo>
                    <a:cubicBezTo>
                      <a:pt x="44588" y="185756"/>
                      <a:pt x="46830" y="186322"/>
                      <a:pt x="49043" y="186322"/>
                    </a:cubicBezTo>
                    <a:cubicBezTo>
                      <a:pt x="53552" y="186322"/>
                      <a:pt x="57941" y="183970"/>
                      <a:pt x="60348" y="179769"/>
                    </a:cubicBezTo>
                    <a:cubicBezTo>
                      <a:pt x="62990" y="175202"/>
                      <a:pt x="66024" y="163687"/>
                      <a:pt x="65045" y="156413"/>
                    </a:cubicBezTo>
                    <a:lnTo>
                      <a:pt x="65045" y="156413"/>
                    </a:lnTo>
                    <a:cubicBezTo>
                      <a:pt x="71667" y="159577"/>
                      <a:pt x="78778" y="161665"/>
                      <a:pt x="86052" y="162578"/>
                    </a:cubicBezTo>
                    <a:cubicBezTo>
                      <a:pt x="83312" y="166721"/>
                      <a:pt x="81551" y="172201"/>
                      <a:pt x="81551" y="176148"/>
                    </a:cubicBezTo>
                    <a:cubicBezTo>
                      <a:pt x="81551" y="183357"/>
                      <a:pt x="87390" y="189196"/>
                      <a:pt x="94599" y="189196"/>
                    </a:cubicBezTo>
                    <a:cubicBezTo>
                      <a:pt x="101808" y="189196"/>
                      <a:pt x="107647" y="183357"/>
                      <a:pt x="107647" y="176148"/>
                    </a:cubicBezTo>
                    <a:cubicBezTo>
                      <a:pt x="107647" y="172201"/>
                      <a:pt x="105885" y="166721"/>
                      <a:pt x="103145" y="162578"/>
                    </a:cubicBezTo>
                    <a:cubicBezTo>
                      <a:pt x="110484" y="161665"/>
                      <a:pt x="117628" y="159577"/>
                      <a:pt x="124283" y="156348"/>
                    </a:cubicBezTo>
                    <a:lnTo>
                      <a:pt x="124283" y="156348"/>
                    </a:lnTo>
                    <a:cubicBezTo>
                      <a:pt x="123271" y="163622"/>
                      <a:pt x="126338" y="175202"/>
                      <a:pt x="128980" y="179769"/>
                    </a:cubicBezTo>
                    <a:cubicBezTo>
                      <a:pt x="131386" y="183946"/>
                      <a:pt x="135771" y="186291"/>
                      <a:pt x="140278" y="186291"/>
                    </a:cubicBezTo>
                    <a:cubicBezTo>
                      <a:pt x="142493" y="186291"/>
                      <a:pt x="144737" y="185725"/>
                      <a:pt x="146790" y="184532"/>
                    </a:cubicBezTo>
                    <a:cubicBezTo>
                      <a:pt x="153021" y="180943"/>
                      <a:pt x="155174" y="172984"/>
                      <a:pt x="151553" y="166721"/>
                    </a:cubicBezTo>
                    <a:cubicBezTo>
                      <a:pt x="148911" y="162154"/>
                      <a:pt x="140397" y="153673"/>
                      <a:pt x="133579" y="150933"/>
                    </a:cubicBezTo>
                    <a:cubicBezTo>
                      <a:pt x="140429" y="146171"/>
                      <a:pt x="146366" y="140201"/>
                      <a:pt x="151096" y="133318"/>
                    </a:cubicBezTo>
                    <a:cubicBezTo>
                      <a:pt x="153869" y="140136"/>
                      <a:pt x="162285" y="148617"/>
                      <a:pt x="166852" y="151227"/>
                    </a:cubicBezTo>
                    <a:cubicBezTo>
                      <a:pt x="168922" y="152424"/>
                      <a:pt x="171181" y="152993"/>
                      <a:pt x="173408" y="152993"/>
                    </a:cubicBezTo>
                    <a:cubicBezTo>
                      <a:pt x="177917" y="152993"/>
                      <a:pt x="182293" y="150657"/>
                      <a:pt x="184695" y="146464"/>
                    </a:cubicBezTo>
                    <a:cubicBezTo>
                      <a:pt x="188315" y="140234"/>
                      <a:pt x="186163" y="132242"/>
                      <a:pt x="179900" y="128654"/>
                    </a:cubicBezTo>
                    <a:cubicBezTo>
                      <a:pt x="175944" y="126365"/>
                      <a:pt x="166752" y="123759"/>
                      <a:pt x="159636" y="123759"/>
                    </a:cubicBezTo>
                    <a:cubicBezTo>
                      <a:pt x="158536" y="123759"/>
                      <a:pt x="157485" y="123821"/>
                      <a:pt x="156511" y="123956"/>
                    </a:cubicBezTo>
                    <a:cubicBezTo>
                      <a:pt x="159643" y="117367"/>
                      <a:pt x="161665" y="110354"/>
                      <a:pt x="162578" y="103145"/>
                    </a:cubicBezTo>
                    <a:cubicBezTo>
                      <a:pt x="166721" y="105885"/>
                      <a:pt x="172201" y="107647"/>
                      <a:pt x="176148" y="107647"/>
                    </a:cubicBezTo>
                    <a:cubicBezTo>
                      <a:pt x="183357" y="107647"/>
                      <a:pt x="189196" y="101808"/>
                      <a:pt x="189196" y="94599"/>
                    </a:cubicBezTo>
                    <a:cubicBezTo>
                      <a:pt x="189196" y="87390"/>
                      <a:pt x="183357" y="81551"/>
                      <a:pt x="176148" y="81551"/>
                    </a:cubicBezTo>
                    <a:cubicBezTo>
                      <a:pt x="172201" y="81551"/>
                      <a:pt x="166721" y="83312"/>
                      <a:pt x="162578" y="86052"/>
                    </a:cubicBezTo>
                    <a:cubicBezTo>
                      <a:pt x="161698" y="78974"/>
                      <a:pt x="159708" y="72091"/>
                      <a:pt x="156707" y="65632"/>
                    </a:cubicBezTo>
                    <a:lnTo>
                      <a:pt x="156707" y="65632"/>
                    </a:lnTo>
                    <a:cubicBezTo>
                      <a:pt x="157637" y="65753"/>
                      <a:pt x="158635" y="65809"/>
                      <a:pt x="159678" y="65809"/>
                    </a:cubicBezTo>
                    <a:cubicBezTo>
                      <a:pt x="166788" y="65809"/>
                      <a:pt x="175974" y="63211"/>
                      <a:pt x="179900" y="60935"/>
                    </a:cubicBezTo>
                    <a:cubicBezTo>
                      <a:pt x="186163" y="57314"/>
                      <a:pt x="188315" y="49355"/>
                      <a:pt x="184695" y="43092"/>
                    </a:cubicBezTo>
                    <a:cubicBezTo>
                      <a:pt x="182289" y="38914"/>
                      <a:pt x="177903" y="36570"/>
                      <a:pt x="173386" y="36570"/>
                    </a:cubicBezTo>
                    <a:cubicBezTo>
                      <a:pt x="171167" y="36570"/>
                      <a:pt x="168915" y="37136"/>
                      <a:pt x="166852" y="38329"/>
                    </a:cubicBezTo>
                    <a:cubicBezTo>
                      <a:pt x="162350" y="40939"/>
                      <a:pt x="154065" y="49257"/>
                      <a:pt x="151194" y="56009"/>
                    </a:cubicBezTo>
                    <a:cubicBezTo>
                      <a:pt x="146529" y="49192"/>
                      <a:pt x="140690" y="43255"/>
                      <a:pt x="133906" y="38492"/>
                    </a:cubicBezTo>
                    <a:cubicBezTo>
                      <a:pt x="140658" y="35622"/>
                      <a:pt x="148976" y="27336"/>
                      <a:pt x="151553" y="22835"/>
                    </a:cubicBezTo>
                    <a:cubicBezTo>
                      <a:pt x="155174" y="16604"/>
                      <a:pt x="153021" y="8613"/>
                      <a:pt x="146790" y="5024"/>
                    </a:cubicBezTo>
                    <a:cubicBezTo>
                      <a:pt x="144738" y="3842"/>
                      <a:pt x="142493" y="3280"/>
                      <a:pt x="140279" y="3280"/>
                    </a:cubicBezTo>
                    <a:cubicBezTo>
                      <a:pt x="135772" y="3280"/>
                      <a:pt x="131386" y="5609"/>
                      <a:pt x="128980" y="9787"/>
                    </a:cubicBezTo>
                    <a:cubicBezTo>
                      <a:pt x="126370" y="14288"/>
                      <a:pt x="123369" y="25510"/>
                      <a:pt x="124217" y="32817"/>
                    </a:cubicBezTo>
                    <a:cubicBezTo>
                      <a:pt x="117563" y="29620"/>
                      <a:pt x="110452" y="27532"/>
                      <a:pt x="103145" y="26619"/>
                    </a:cubicBezTo>
                    <a:cubicBezTo>
                      <a:pt x="105885" y="22476"/>
                      <a:pt x="107647" y="16996"/>
                      <a:pt x="107647" y="13049"/>
                    </a:cubicBezTo>
                    <a:cubicBezTo>
                      <a:pt x="107647" y="5840"/>
                      <a:pt x="101808" y="1"/>
                      <a:pt x="945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7"/>
              <p:cNvSpPr/>
              <p:nvPr/>
            </p:nvSpPr>
            <p:spPr>
              <a:xfrm>
                <a:off x="5933621" y="2102024"/>
                <a:ext cx="220091" cy="218637"/>
              </a:xfrm>
              <a:custGeom>
                <a:avLst/>
                <a:gdLst/>
                <a:ahLst/>
                <a:cxnLst/>
                <a:rect l="l" t="t" r="r" b="b"/>
                <a:pathLst>
                  <a:path w="114930" h="114171" extrusionOk="0">
                    <a:moveTo>
                      <a:pt x="57225" y="1"/>
                    </a:moveTo>
                    <a:cubicBezTo>
                      <a:pt x="53636" y="1"/>
                      <a:pt x="50701" y="2937"/>
                      <a:pt x="50701" y="6525"/>
                    </a:cubicBezTo>
                    <a:cubicBezTo>
                      <a:pt x="50701" y="6655"/>
                      <a:pt x="50701" y="6818"/>
                      <a:pt x="50733" y="6949"/>
                    </a:cubicBezTo>
                    <a:cubicBezTo>
                      <a:pt x="41893" y="8123"/>
                      <a:pt x="33543" y="11711"/>
                      <a:pt x="26595" y="17289"/>
                    </a:cubicBezTo>
                    <a:cubicBezTo>
                      <a:pt x="25298" y="15630"/>
                      <a:pt x="23379" y="14786"/>
                      <a:pt x="21449" y="14786"/>
                    </a:cubicBezTo>
                    <a:cubicBezTo>
                      <a:pt x="19736" y="14786"/>
                      <a:pt x="18014" y="15450"/>
                      <a:pt x="16711" y="16800"/>
                    </a:cubicBezTo>
                    <a:cubicBezTo>
                      <a:pt x="13971" y="19671"/>
                      <a:pt x="14427" y="24335"/>
                      <a:pt x="17689" y="26651"/>
                    </a:cubicBezTo>
                    <a:cubicBezTo>
                      <a:pt x="12503" y="33730"/>
                      <a:pt x="9339" y="42080"/>
                      <a:pt x="8523" y="50823"/>
                    </a:cubicBezTo>
                    <a:cubicBezTo>
                      <a:pt x="7893" y="50635"/>
                      <a:pt x="7263" y="50547"/>
                      <a:pt x="6647" y="50547"/>
                    </a:cubicBezTo>
                    <a:cubicBezTo>
                      <a:pt x="3086" y="50547"/>
                      <a:pt x="1" y="53499"/>
                      <a:pt x="140" y="57281"/>
                    </a:cubicBezTo>
                    <a:cubicBezTo>
                      <a:pt x="247" y="60946"/>
                      <a:pt x="3271" y="63623"/>
                      <a:pt x="6658" y="63623"/>
                    </a:cubicBezTo>
                    <a:cubicBezTo>
                      <a:pt x="7402" y="63623"/>
                      <a:pt x="8163" y="63494"/>
                      <a:pt x="8915" y="63218"/>
                    </a:cubicBezTo>
                    <a:cubicBezTo>
                      <a:pt x="10285" y="71830"/>
                      <a:pt x="13938" y="79919"/>
                      <a:pt x="19516" y="86607"/>
                    </a:cubicBezTo>
                    <a:cubicBezTo>
                      <a:pt x="14786" y="88107"/>
                      <a:pt x="13383" y="94142"/>
                      <a:pt x="16972" y="97567"/>
                    </a:cubicBezTo>
                    <a:cubicBezTo>
                      <a:pt x="18258" y="98806"/>
                      <a:pt x="19860" y="99379"/>
                      <a:pt x="21441" y="99379"/>
                    </a:cubicBezTo>
                    <a:cubicBezTo>
                      <a:pt x="24231" y="99379"/>
                      <a:pt x="26957" y="97594"/>
                      <a:pt x="27769" y="94533"/>
                    </a:cubicBezTo>
                    <a:cubicBezTo>
                      <a:pt x="34749" y="99818"/>
                      <a:pt x="43068" y="103112"/>
                      <a:pt x="51777" y="104058"/>
                    </a:cubicBezTo>
                    <a:cubicBezTo>
                      <a:pt x="48939" y="108397"/>
                      <a:pt x="52038" y="114170"/>
                      <a:pt x="57225" y="114170"/>
                    </a:cubicBezTo>
                    <a:cubicBezTo>
                      <a:pt x="62411" y="114170"/>
                      <a:pt x="65510" y="108397"/>
                      <a:pt x="62672" y="104058"/>
                    </a:cubicBezTo>
                    <a:cubicBezTo>
                      <a:pt x="71382" y="103112"/>
                      <a:pt x="79700" y="99818"/>
                      <a:pt x="86680" y="94533"/>
                    </a:cubicBezTo>
                    <a:cubicBezTo>
                      <a:pt x="87492" y="97594"/>
                      <a:pt x="90218" y="99379"/>
                      <a:pt x="93008" y="99379"/>
                    </a:cubicBezTo>
                    <a:cubicBezTo>
                      <a:pt x="94590" y="99379"/>
                      <a:pt x="96191" y="98806"/>
                      <a:pt x="97477" y="97567"/>
                    </a:cubicBezTo>
                    <a:cubicBezTo>
                      <a:pt x="101066" y="94142"/>
                      <a:pt x="99663" y="88107"/>
                      <a:pt x="94933" y="86607"/>
                    </a:cubicBezTo>
                    <a:cubicBezTo>
                      <a:pt x="100511" y="79919"/>
                      <a:pt x="104165" y="71830"/>
                      <a:pt x="105535" y="63218"/>
                    </a:cubicBezTo>
                    <a:cubicBezTo>
                      <a:pt x="106272" y="63483"/>
                      <a:pt x="107023" y="63608"/>
                      <a:pt x="107758" y="63608"/>
                    </a:cubicBezTo>
                    <a:cubicBezTo>
                      <a:pt x="110825" y="63608"/>
                      <a:pt x="113633" y="61437"/>
                      <a:pt x="114211" y="58227"/>
                    </a:cubicBezTo>
                    <a:cubicBezTo>
                      <a:pt x="114929" y="54215"/>
                      <a:pt x="111830" y="50562"/>
                      <a:pt x="107785" y="50562"/>
                    </a:cubicBezTo>
                    <a:cubicBezTo>
                      <a:pt x="107166" y="50562"/>
                      <a:pt x="106546" y="50659"/>
                      <a:pt x="105926" y="50823"/>
                    </a:cubicBezTo>
                    <a:cubicBezTo>
                      <a:pt x="105111" y="42080"/>
                      <a:pt x="101946" y="33730"/>
                      <a:pt x="96760" y="26651"/>
                    </a:cubicBezTo>
                    <a:cubicBezTo>
                      <a:pt x="100022" y="24335"/>
                      <a:pt x="100479" y="19671"/>
                      <a:pt x="97706" y="16800"/>
                    </a:cubicBezTo>
                    <a:cubicBezTo>
                      <a:pt x="96418" y="15450"/>
                      <a:pt x="94704" y="14786"/>
                      <a:pt x="92996" y="14786"/>
                    </a:cubicBezTo>
                    <a:cubicBezTo>
                      <a:pt x="91070" y="14786"/>
                      <a:pt x="89151" y="15630"/>
                      <a:pt x="87855" y="17289"/>
                    </a:cubicBezTo>
                    <a:cubicBezTo>
                      <a:pt x="80907" y="11711"/>
                      <a:pt x="72556" y="8123"/>
                      <a:pt x="63716" y="6949"/>
                    </a:cubicBezTo>
                    <a:cubicBezTo>
                      <a:pt x="63749" y="6818"/>
                      <a:pt x="63749" y="6655"/>
                      <a:pt x="63749" y="6525"/>
                    </a:cubicBezTo>
                    <a:cubicBezTo>
                      <a:pt x="63749" y="2937"/>
                      <a:pt x="60813" y="1"/>
                      <a:pt x="57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7"/>
              <p:cNvSpPr/>
              <p:nvPr/>
            </p:nvSpPr>
            <p:spPr>
              <a:xfrm>
                <a:off x="5993221" y="2151990"/>
                <a:ext cx="31236" cy="31236"/>
              </a:xfrm>
              <a:custGeom>
                <a:avLst/>
                <a:gdLst/>
                <a:ahLst/>
                <a:cxnLst/>
                <a:rect l="l" t="t" r="r" b="b"/>
                <a:pathLst>
                  <a:path w="16311" h="16311" extrusionOk="0">
                    <a:moveTo>
                      <a:pt x="8156" y="1"/>
                    </a:moveTo>
                    <a:cubicBezTo>
                      <a:pt x="3654" y="1"/>
                      <a:pt x="1" y="3654"/>
                      <a:pt x="1" y="8156"/>
                    </a:cubicBezTo>
                    <a:cubicBezTo>
                      <a:pt x="1" y="12657"/>
                      <a:pt x="3654" y="16311"/>
                      <a:pt x="8156" y="16311"/>
                    </a:cubicBezTo>
                    <a:cubicBezTo>
                      <a:pt x="12657" y="16311"/>
                      <a:pt x="16311" y="12657"/>
                      <a:pt x="16311" y="8156"/>
                    </a:cubicBezTo>
                    <a:cubicBezTo>
                      <a:pt x="16311" y="3654"/>
                      <a:pt x="12657" y="1"/>
                      <a:pt x="8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7"/>
              <p:cNvSpPr/>
              <p:nvPr/>
            </p:nvSpPr>
            <p:spPr>
              <a:xfrm>
                <a:off x="6055678" y="2239430"/>
                <a:ext cx="31236" cy="31236"/>
              </a:xfrm>
              <a:custGeom>
                <a:avLst/>
                <a:gdLst/>
                <a:ahLst/>
                <a:cxnLst/>
                <a:rect l="l" t="t" r="r" b="b"/>
                <a:pathLst>
                  <a:path w="16311" h="16311" extrusionOk="0">
                    <a:moveTo>
                      <a:pt x="8156" y="0"/>
                    </a:moveTo>
                    <a:cubicBezTo>
                      <a:pt x="3654" y="0"/>
                      <a:pt x="1" y="3654"/>
                      <a:pt x="1" y="8155"/>
                    </a:cubicBezTo>
                    <a:cubicBezTo>
                      <a:pt x="1" y="12657"/>
                      <a:pt x="3654" y="16310"/>
                      <a:pt x="8156" y="16310"/>
                    </a:cubicBezTo>
                    <a:cubicBezTo>
                      <a:pt x="12657" y="16310"/>
                      <a:pt x="16310" y="12657"/>
                      <a:pt x="16310" y="8155"/>
                    </a:cubicBezTo>
                    <a:cubicBezTo>
                      <a:pt x="16310" y="3654"/>
                      <a:pt x="12657" y="0"/>
                      <a:pt x="81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7"/>
              <p:cNvSpPr/>
              <p:nvPr/>
            </p:nvSpPr>
            <p:spPr>
              <a:xfrm>
                <a:off x="6080661" y="2164482"/>
                <a:ext cx="24989" cy="24989"/>
              </a:xfrm>
              <a:custGeom>
                <a:avLst/>
                <a:gdLst/>
                <a:ahLst/>
                <a:cxnLst/>
                <a:rect l="l" t="t" r="r" b="b"/>
                <a:pathLst>
                  <a:path w="13049" h="13049" extrusionOk="0">
                    <a:moveTo>
                      <a:pt x="6524" y="1"/>
                    </a:moveTo>
                    <a:cubicBezTo>
                      <a:pt x="2936" y="1"/>
                      <a:pt x="0" y="2936"/>
                      <a:pt x="0" y="6525"/>
                    </a:cubicBezTo>
                    <a:cubicBezTo>
                      <a:pt x="0" y="10113"/>
                      <a:pt x="2936" y="13049"/>
                      <a:pt x="6524" y="13049"/>
                    </a:cubicBezTo>
                    <a:cubicBezTo>
                      <a:pt x="10113" y="13049"/>
                      <a:pt x="13048" y="10113"/>
                      <a:pt x="13048" y="6525"/>
                    </a:cubicBezTo>
                    <a:cubicBezTo>
                      <a:pt x="13048" y="2936"/>
                      <a:pt x="10113" y="1"/>
                      <a:pt x="6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7"/>
              <p:cNvSpPr/>
              <p:nvPr/>
            </p:nvSpPr>
            <p:spPr>
              <a:xfrm>
                <a:off x="5986975" y="2233184"/>
                <a:ext cx="24989" cy="24989"/>
              </a:xfrm>
              <a:custGeom>
                <a:avLst/>
                <a:gdLst/>
                <a:ahLst/>
                <a:cxnLst/>
                <a:rect l="l" t="t" r="r" b="b"/>
                <a:pathLst>
                  <a:path w="13049" h="13049" extrusionOk="0">
                    <a:moveTo>
                      <a:pt x="6525" y="1"/>
                    </a:moveTo>
                    <a:cubicBezTo>
                      <a:pt x="2936" y="1"/>
                      <a:pt x="1" y="2936"/>
                      <a:pt x="1" y="6524"/>
                    </a:cubicBezTo>
                    <a:cubicBezTo>
                      <a:pt x="1" y="10113"/>
                      <a:pt x="2936" y="13048"/>
                      <a:pt x="6525" y="13048"/>
                    </a:cubicBezTo>
                    <a:cubicBezTo>
                      <a:pt x="10113" y="13048"/>
                      <a:pt x="13049" y="10113"/>
                      <a:pt x="13049" y="6524"/>
                    </a:cubicBezTo>
                    <a:cubicBezTo>
                      <a:pt x="13049" y="2936"/>
                      <a:pt x="10113" y="1"/>
                      <a:pt x="6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7"/>
              <p:cNvSpPr/>
              <p:nvPr/>
            </p:nvSpPr>
            <p:spPr>
              <a:xfrm>
                <a:off x="6043187" y="2183219"/>
                <a:ext cx="12495" cy="12495"/>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7"/>
              <p:cNvSpPr/>
              <p:nvPr/>
            </p:nvSpPr>
            <p:spPr>
              <a:xfrm>
                <a:off x="6049432" y="2133253"/>
                <a:ext cx="12495" cy="12495"/>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7"/>
              <p:cNvSpPr/>
              <p:nvPr/>
            </p:nvSpPr>
            <p:spPr>
              <a:xfrm>
                <a:off x="6086907" y="2214447"/>
                <a:ext cx="12495" cy="12495"/>
              </a:xfrm>
              <a:custGeom>
                <a:avLst/>
                <a:gdLst/>
                <a:ahLst/>
                <a:cxnLst/>
                <a:rect l="l" t="t" r="r" b="b"/>
                <a:pathLst>
                  <a:path w="6525" h="6525" extrusionOk="0">
                    <a:moveTo>
                      <a:pt x="0" y="1"/>
                    </a:moveTo>
                    <a:lnTo>
                      <a:pt x="0" y="6525"/>
                    </a:lnTo>
                    <a:lnTo>
                      <a:pt x="6524" y="6525"/>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7"/>
              <p:cNvSpPr/>
              <p:nvPr/>
            </p:nvSpPr>
            <p:spPr>
              <a:xfrm>
                <a:off x="5968238" y="2195710"/>
                <a:ext cx="12495" cy="12495"/>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7"/>
              <p:cNvSpPr/>
              <p:nvPr/>
            </p:nvSpPr>
            <p:spPr>
              <a:xfrm>
                <a:off x="6018204" y="2270658"/>
                <a:ext cx="12495" cy="12495"/>
              </a:xfrm>
              <a:custGeom>
                <a:avLst/>
                <a:gdLst/>
                <a:ahLst/>
                <a:cxnLst/>
                <a:rect l="l" t="t" r="r" b="b"/>
                <a:pathLst>
                  <a:path w="6525" h="6525" extrusionOk="0">
                    <a:moveTo>
                      <a:pt x="1" y="0"/>
                    </a:moveTo>
                    <a:lnTo>
                      <a:pt x="1" y="6524"/>
                    </a:lnTo>
                    <a:lnTo>
                      <a:pt x="6525" y="6524"/>
                    </a:lnTo>
                    <a:lnTo>
                      <a:pt x="65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27"/>
            <p:cNvSpPr/>
            <p:nvPr/>
          </p:nvSpPr>
          <p:spPr>
            <a:xfrm rot="904737">
              <a:off x="6117436" y="1084933"/>
              <a:ext cx="240100" cy="240100"/>
            </a:xfrm>
            <a:custGeom>
              <a:avLst/>
              <a:gdLst/>
              <a:ahLst/>
              <a:cxnLst/>
              <a:rect l="l" t="t" r="r" b="b"/>
              <a:pathLst>
                <a:path w="506" h="506" extrusionOk="0">
                  <a:moveTo>
                    <a:pt x="253" y="0"/>
                  </a:moveTo>
                  <a:cubicBezTo>
                    <a:pt x="117" y="0"/>
                    <a:pt x="0" y="110"/>
                    <a:pt x="0" y="253"/>
                  </a:cubicBezTo>
                  <a:cubicBezTo>
                    <a:pt x="0" y="395"/>
                    <a:pt x="117" y="505"/>
                    <a:pt x="253" y="505"/>
                  </a:cubicBezTo>
                  <a:cubicBezTo>
                    <a:pt x="395" y="505"/>
                    <a:pt x="505" y="395"/>
                    <a:pt x="505" y="253"/>
                  </a:cubicBezTo>
                  <a:cubicBezTo>
                    <a:pt x="505" y="110"/>
                    <a:pt x="395" y="0"/>
                    <a:pt x="2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7"/>
            <p:cNvSpPr/>
            <p:nvPr/>
          </p:nvSpPr>
          <p:spPr>
            <a:xfrm rot="904734">
              <a:off x="5731470" y="895068"/>
              <a:ext cx="99113" cy="99129"/>
            </a:xfrm>
            <a:custGeom>
              <a:avLst/>
              <a:gdLst/>
              <a:ahLst/>
              <a:cxnLst/>
              <a:rect l="l" t="t" r="r" b="b"/>
              <a:pathLst>
                <a:path w="111" h="111" extrusionOk="0">
                  <a:moveTo>
                    <a:pt x="59" y="0"/>
                  </a:moveTo>
                  <a:cubicBezTo>
                    <a:pt x="27" y="0"/>
                    <a:pt x="1" y="26"/>
                    <a:pt x="1" y="52"/>
                  </a:cubicBezTo>
                  <a:cubicBezTo>
                    <a:pt x="1" y="85"/>
                    <a:pt x="27" y="111"/>
                    <a:pt x="59" y="111"/>
                  </a:cubicBezTo>
                  <a:cubicBezTo>
                    <a:pt x="85" y="111"/>
                    <a:pt x="111" y="85"/>
                    <a:pt x="111" y="52"/>
                  </a:cubicBezTo>
                  <a:cubicBezTo>
                    <a:pt x="111" y="26"/>
                    <a:pt x="85" y="0"/>
                    <a:pt x="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7"/>
            <p:cNvSpPr/>
            <p:nvPr/>
          </p:nvSpPr>
          <p:spPr>
            <a:xfrm rot="904735">
              <a:off x="7017042" y="4164816"/>
              <a:ext cx="240100" cy="233593"/>
            </a:xfrm>
            <a:custGeom>
              <a:avLst/>
              <a:gdLst/>
              <a:ahLst/>
              <a:cxnLst/>
              <a:rect l="l" t="t" r="r" b="b"/>
              <a:pathLst>
                <a:path w="221" h="215" extrusionOk="0">
                  <a:moveTo>
                    <a:pt x="111" y="1"/>
                  </a:moveTo>
                  <a:cubicBezTo>
                    <a:pt x="52" y="1"/>
                    <a:pt x="1" y="46"/>
                    <a:pt x="1" y="104"/>
                  </a:cubicBezTo>
                  <a:cubicBezTo>
                    <a:pt x="1" y="169"/>
                    <a:pt x="52" y="214"/>
                    <a:pt x="111" y="214"/>
                  </a:cubicBezTo>
                  <a:cubicBezTo>
                    <a:pt x="169" y="214"/>
                    <a:pt x="221" y="169"/>
                    <a:pt x="221" y="104"/>
                  </a:cubicBezTo>
                  <a:cubicBezTo>
                    <a:pt x="221" y="46"/>
                    <a:pt x="169" y="1"/>
                    <a:pt x="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7"/>
            <p:cNvSpPr/>
            <p:nvPr/>
          </p:nvSpPr>
          <p:spPr>
            <a:xfrm rot="904734">
              <a:off x="8124592" y="2643061"/>
              <a:ext cx="157152" cy="162535"/>
            </a:xfrm>
            <a:custGeom>
              <a:avLst/>
              <a:gdLst/>
              <a:ahLst/>
              <a:cxnLst/>
              <a:rect l="l" t="t" r="r" b="b"/>
              <a:pathLst>
                <a:path w="176" h="182" extrusionOk="0">
                  <a:moveTo>
                    <a:pt x="85" y="0"/>
                  </a:moveTo>
                  <a:cubicBezTo>
                    <a:pt x="40" y="0"/>
                    <a:pt x="1" y="39"/>
                    <a:pt x="1" y="91"/>
                  </a:cubicBezTo>
                  <a:cubicBezTo>
                    <a:pt x="1" y="142"/>
                    <a:pt x="40" y="181"/>
                    <a:pt x="85" y="181"/>
                  </a:cubicBezTo>
                  <a:cubicBezTo>
                    <a:pt x="137" y="181"/>
                    <a:pt x="176" y="142"/>
                    <a:pt x="176" y="91"/>
                  </a:cubicBezTo>
                  <a:cubicBezTo>
                    <a:pt x="176" y="39"/>
                    <a:pt x="137" y="0"/>
                    <a:pt x="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7"/>
            <p:cNvSpPr/>
            <p:nvPr/>
          </p:nvSpPr>
          <p:spPr>
            <a:xfrm rot="904718">
              <a:off x="7303966" y="3773115"/>
              <a:ext cx="81930" cy="82135"/>
            </a:xfrm>
            <a:custGeom>
              <a:avLst/>
              <a:gdLst/>
              <a:ahLst/>
              <a:cxnLst/>
              <a:rect l="l" t="t" r="r" b="b"/>
              <a:pathLst>
                <a:path w="434" h="435" extrusionOk="0">
                  <a:moveTo>
                    <a:pt x="220" y="1"/>
                  </a:moveTo>
                  <a:cubicBezTo>
                    <a:pt x="97" y="1"/>
                    <a:pt x="0" y="98"/>
                    <a:pt x="0" y="215"/>
                  </a:cubicBezTo>
                  <a:cubicBezTo>
                    <a:pt x="0" y="338"/>
                    <a:pt x="97" y="435"/>
                    <a:pt x="220" y="435"/>
                  </a:cubicBezTo>
                  <a:cubicBezTo>
                    <a:pt x="337" y="435"/>
                    <a:pt x="434" y="338"/>
                    <a:pt x="434" y="215"/>
                  </a:cubicBezTo>
                  <a:cubicBezTo>
                    <a:pt x="434" y="98"/>
                    <a:pt x="337"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7"/>
            <p:cNvSpPr/>
            <p:nvPr/>
          </p:nvSpPr>
          <p:spPr>
            <a:xfrm rot="904726">
              <a:off x="6400187" y="875873"/>
              <a:ext cx="101020" cy="101038"/>
            </a:xfrm>
            <a:custGeom>
              <a:avLst/>
              <a:gdLst/>
              <a:ahLst/>
              <a:cxnLst/>
              <a:rect l="l" t="t" r="r" b="b"/>
              <a:pathLst>
                <a:path w="266" h="266" extrusionOk="0">
                  <a:moveTo>
                    <a:pt x="136" y="0"/>
                  </a:moveTo>
                  <a:cubicBezTo>
                    <a:pt x="58" y="0"/>
                    <a:pt x="0" y="58"/>
                    <a:pt x="0" y="130"/>
                  </a:cubicBezTo>
                  <a:cubicBezTo>
                    <a:pt x="0" y="201"/>
                    <a:pt x="58" y="266"/>
                    <a:pt x="136" y="266"/>
                  </a:cubicBezTo>
                  <a:cubicBezTo>
                    <a:pt x="207" y="266"/>
                    <a:pt x="266" y="201"/>
                    <a:pt x="266" y="130"/>
                  </a:cubicBezTo>
                  <a:cubicBezTo>
                    <a:pt x="266" y="58"/>
                    <a:pt x="207" y="0"/>
                    <a:pt x="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文字方塊 55">
            <a:extLst>
              <a:ext uri="{FF2B5EF4-FFF2-40B4-BE49-F238E27FC236}">
                <a16:creationId xmlns:a16="http://schemas.microsoft.com/office/drawing/2014/main" id="{39C0DC4D-D272-4B11-999E-35121D5286A8}"/>
              </a:ext>
            </a:extLst>
          </p:cNvPr>
          <p:cNvSpPr txBox="1"/>
          <p:nvPr/>
        </p:nvSpPr>
        <p:spPr>
          <a:xfrm>
            <a:off x="473440" y="1821356"/>
            <a:ext cx="4698266" cy="1477328"/>
          </a:xfrm>
          <a:prstGeom prst="rect">
            <a:avLst/>
          </a:prstGeom>
          <a:noFill/>
        </p:spPr>
        <p:txBody>
          <a:bodyPr wrap="square" rtlCol="0">
            <a:spAutoFit/>
          </a:bodyPr>
          <a:lstStyle/>
          <a:p>
            <a:pPr>
              <a:spcAft>
                <a:spcPts val="800"/>
              </a:spcAft>
            </a:pPr>
            <a:r>
              <a:rPr lang="zh-TW" altLang="en-US" sz="4000" b="1" dirty="0">
                <a:solidFill>
                  <a:schemeClr val="dk1"/>
                </a:solidFill>
                <a:latin typeface="源泉圓體 R" panose="020B0500000000000000" pitchFamily="34" charset="-120"/>
                <a:ea typeface="源泉圓體 R" panose="020B0500000000000000" pitchFamily="34" charset="-120"/>
                <a:sym typeface="Fira Sans Extra Condensed SemiBold"/>
              </a:rPr>
              <a:t>如何處理</a:t>
            </a:r>
            <a:endParaRPr lang="en-US" altLang="zh-TW" sz="4000" b="1" dirty="0">
              <a:solidFill>
                <a:schemeClr val="dk1"/>
              </a:solidFill>
              <a:latin typeface="源泉圓體 R" panose="020B0500000000000000" pitchFamily="34" charset="-120"/>
              <a:ea typeface="源泉圓體 R" panose="020B0500000000000000" pitchFamily="34" charset="-120"/>
              <a:sym typeface="Fira Sans Extra Condensed SemiBold"/>
            </a:endParaRPr>
          </a:p>
          <a:p>
            <a:pPr>
              <a:spcAft>
                <a:spcPts val="2400"/>
              </a:spcAft>
            </a:pPr>
            <a:r>
              <a:rPr lang="zh-TW" altLang="en-US" sz="4000" b="1" dirty="0">
                <a:solidFill>
                  <a:srgbClr val="C00000"/>
                </a:solidFill>
                <a:latin typeface="源泉圓體 R" panose="020B0500000000000000" pitchFamily="34" charset="-120"/>
                <a:ea typeface="源泉圓體 R" panose="020B0500000000000000" pitchFamily="34" charset="-120"/>
                <a:sym typeface="Fira Sans Extra Condensed SemiBold"/>
              </a:rPr>
              <a:t>二元不平衡資料</a:t>
            </a:r>
            <a:endParaRPr lang="en-US" altLang="zh-TW" sz="4000" b="1" dirty="0">
              <a:solidFill>
                <a:srgbClr val="C00000"/>
              </a:solidFill>
              <a:latin typeface="源泉圓體 R" panose="020B0500000000000000" pitchFamily="34" charset="-120"/>
              <a:ea typeface="源泉圓體 R" panose="020B0500000000000000" pitchFamily="34" charset="-120"/>
              <a:sym typeface="Fira Sans Extra Condensed SemiBold"/>
            </a:endParaRPr>
          </a:p>
        </p:txBody>
      </p:sp>
      <p:sp>
        <p:nvSpPr>
          <p:cNvPr id="61" name="文字方塊 60">
            <a:extLst>
              <a:ext uri="{FF2B5EF4-FFF2-40B4-BE49-F238E27FC236}">
                <a16:creationId xmlns:a16="http://schemas.microsoft.com/office/drawing/2014/main" id="{DF9ED2CB-91B4-4CA3-B9EF-A4FCED688826}"/>
              </a:ext>
            </a:extLst>
          </p:cNvPr>
          <p:cNvSpPr txBox="1"/>
          <p:nvPr/>
        </p:nvSpPr>
        <p:spPr>
          <a:xfrm>
            <a:off x="459692" y="3710617"/>
            <a:ext cx="3621857" cy="400110"/>
          </a:xfrm>
          <a:prstGeom prst="rect">
            <a:avLst/>
          </a:prstGeom>
          <a:noFill/>
        </p:spPr>
        <p:txBody>
          <a:bodyPr wrap="square">
            <a:spAutoFit/>
          </a:bodyPr>
          <a:lstStyle/>
          <a:p>
            <a:pPr algn="dist">
              <a:spcAft>
                <a:spcPts val="3000"/>
              </a:spcAft>
            </a:pPr>
            <a:r>
              <a:rPr lang="zh-TW" altLang="en-US" sz="2000" dirty="0">
                <a:solidFill>
                  <a:schemeClr val="dk1"/>
                </a:solidFill>
                <a:latin typeface="源泉圓體 R" panose="020B0500000000000000" pitchFamily="34" charset="-120"/>
                <a:ea typeface="源泉圓體 R" panose="020B0500000000000000" pitchFamily="34" charset="-120"/>
                <a:sym typeface="Fira Sans Extra Condensed SemiBold"/>
              </a:rPr>
              <a:t>資料探勘與知識發現期中專案</a:t>
            </a:r>
          </a:p>
        </p:txBody>
      </p:sp>
      <p:cxnSp>
        <p:nvCxnSpPr>
          <p:cNvPr id="68" name="直線接點 67">
            <a:extLst>
              <a:ext uri="{FF2B5EF4-FFF2-40B4-BE49-F238E27FC236}">
                <a16:creationId xmlns:a16="http://schemas.microsoft.com/office/drawing/2014/main" id="{22B83BB3-7040-4282-9461-92F8AEADBB8B}"/>
              </a:ext>
            </a:extLst>
          </p:cNvPr>
          <p:cNvCxnSpPr>
            <a:cxnSpLocks/>
          </p:cNvCxnSpPr>
          <p:nvPr/>
        </p:nvCxnSpPr>
        <p:spPr>
          <a:xfrm>
            <a:off x="539750" y="3354928"/>
            <a:ext cx="4048967" cy="0"/>
          </a:xfrm>
          <a:prstGeom prst="line">
            <a:avLst/>
          </a:prstGeom>
          <a:ln w="3175" cap="rnd"/>
        </p:spPr>
        <p:style>
          <a:lnRef idx="1">
            <a:schemeClr val="dk1"/>
          </a:lnRef>
          <a:fillRef idx="0">
            <a:schemeClr val="dk1"/>
          </a:fillRef>
          <a:effectRef idx="0">
            <a:schemeClr val="dk1"/>
          </a:effectRef>
          <a:fontRef idx="minor">
            <a:schemeClr val="tx1"/>
          </a:fontRef>
        </p:style>
      </p:cxnSp>
      <p:pic>
        <p:nvPicPr>
          <p:cNvPr id="72" name="圖片 71">
            <a:extLst>
              <a:ext uri="{FF2B5EF4-FFF2-40B4-BE49-F238E27FC236}">
                <a16:creationId xmlns:a16="http://schemas.microsoft.com/office/drawing/2014/main" id="{000563F5-B622-4331-A562-465622A1C57A}"/>
              </a:ext>
            </a:extLst>
          </p:cNvPr>
          <p:cNvPicPr>
            <a:picLocks noChangeAspect="1"/>
          </p:cNvPicPr>
          <p:nvPr/>
        </p:nvPicPr>
        <p:blipFill>
          <a:blip r:embed="rId3"/>
          <a:stretch>
            <a:fillRect/>
          </a:stretch>
        </p:blipFill>
        <p:spPr>
          <a:xfrm>
            <a:off x="222538" y="906233"/>
            <a:ext cx="5072312" cy="1176630"/>
          </a:xfrm>
          <a:prstGeom prst="rect">
            <a:avLst/>
          </a:prstGeom>
        </p:spPr>
      </p:pic>
      <p:sp>
        <p:nvSpPr>
          <p:cNvPr id="57" name="文字方塊 56">
            <a:extLst>
              <a:ext uri="{FF2B5EF4-FFF2-40B4-BE49-F238E27FC236}">
                <a16:creationId xmlns:a16="http://schemas.microsoft.com/office/drawing/2014/main" id="{E6A2957C-EBB7-4467-B660-26D94B0D8B47}"/>
              </a:ext>
            </a:extLst>
          </p:cNvPr>
          <p:cNvSpPr txBox="1"/>
          <p:nvPr/>
        </p:nvSpPr>
        <p:spPr>
          <a:xfrm>
            <a:off x="4316133" y="3785912"/>
            <a:ext cx="765022" cy="307777"/>
          </a:xfrm>
          <a:prstGeom prst="rect">
            <a:avLst/>
          </a:prstGeom>
          <a:noFill/>
        </p:spPr>
        <p:txBody>
          <a:bodyPr wrap="square">
            <a:spAutoFit/>
          </a:bodyPr>
          <a:lstStyle/>
          <a:p>
            <a:r>
              <a:rPr lang="zh-TW" altLang="en-US" sz="1400" dirty="0">
                <a:solidFill>
                  <a:schemeClr val="dk1"/>
                </a:solidFill>
                <a:latin typeface="源泉圓體 R" panose="020B0500000000000000" pitchFamily="34" charset="-120"/>
                <a:ea typeface="源泉圓體 R" panose="020B0500000000000000" pitchFamily="34" charset="-120"/>
                <a:sym typeface="Fira Sans Extra Condensed SemiBold"/>
              </a:rPr>
              <a:t>第 </a:t>
            </a:r>
            <a:r>
              <a:rPr lang="en-US" altLang="zh-TW" sz="1400" dirty="0">
                <a:solidFill>
                  <a:schemeClr val="dk1"/>
                </a:solidFill>
                <a:latin typeface="源泉圓體 R" panose="020B0500000000000000" pitchFamily="34" charset="-120"/>
                <a:ea typeface="源泉圓體 R" panose="020B0500000000000000" pitchFamily="34" charset="-120"/>
                <a:sym typeface="Fira Sans Extra Condensed SemiBold"/>
              </a:rPr>
              <a:t>5</a:t>
            </a:r>
            <a:r>
              <a:rPr lang="zh-TW" altLang="en-US" sz="1400" dirty="0">
                <a:solidFill>
                  <a:schemeClr val="dk1"/>
                </a:solidFill>
                <a:latin typeface="源泉圓體 R" panose="020B0500000000000000" pitchFamily="34" charset="-120"/>
                <a:ea typeface="源泉圓體 R" panose="020B0500000000000000" pitchFamily="34" charset="-120"/>
                <a:sym typeface="Fira Sans Extra Condensed SemiBold"/>
              </a:rPr>
              <a:t> 組</a:t>
            </a:r>
            <a:endParaRPr lang="zh-TW"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63"/>
        <p:cNvGrpSpPr/>
        <p:nvPr/>
      </p:nvGrpSpPr>
      <p:grpSpPr>
        <a:xfrm>
          <a:off x="0" y="0"/>
          <a:ext cx="0" cy="0"/>
          <a:chOff x="0" y="0"/>
          <a:chExt cx="0" cy="0"/>
        </a:xfrm>
      </p:grpSpPr>
      <p:pic>
        <p:nvPicPr>
          <p:cNvPr id="126" name="圖片 125">
            <a:extLst>
              <a:ext uri="{FF2B5EF4-FFF2-40B4-BE49-F238E27FC236}">
                <a16:creationId xmlns:a16="http://schemas.microsoft.com/office/drawing/2014/main" id="{406F8A0C-3A6C-499C-A011-D8F6DA7CBC7F}"/>
              </a:ext>
            </a:extLst>
          </p:cNvPr>
          <p:cNvPicPr>
            <a:picLocks noChangeAspect="1"/>
          </p:cNvPicPr>
          <p:nvPr/>
        </p:nvPicPr>
        <p:blipFill>
          <a:blip r:embed="rId3"/>
          <a:stretch>
            <a:fillRect/>
          </a:stretch>
        </p:blipFill>
        <p:spPr>
          <a:xfrm rot="16200000">
            <a:off x="1998005" y="1325278"/>
            <a:ext cx="3286029" cy="3084843"/>
          </a:xfrm>
          <a:prstGeom prst="rect">
            <a:avLst/>
          </a:prstGeom>
        </p:spPr>
      </p:pic>
      <p:grpSp>
        <p:nvGrpSpPr>
          <p:cNvPr id="113" name="群組 112">
            <a:extLst>
              <a:ext uri="{FF2B5EF4-FFF2-40B4-BE49-F238E27FC236}">
                <a16:creationId xmlns:a16="http://schemas.microsoft.com/office/drawing/2014/main" id="{80669D13-AFD6-4D05-8F8A-5E90318718B7}"/>
              </a:ext>
            </a:extLst>
          </p:cNvPr>
          <p:cNvGrpSpPr/>
          <p:nvPr/>
        </p:nvGrpSpPr>
        <p:grpSpPr>
          <a:xfrm>
            <a:off x="543944" y="551486"/>
            <a:ext cx="3919285" cy="623271"/>
            <a:chOff x="543944" y="551486"/>
            <a:chExt cx="3919285" cy="623271"/>
          </a:xfrm>
        </p:grpSpPr>
        <p:sp>
          <p:nvSpPr>
            <p:cNvPr id="114" name="文字方塊 113">
              <a:extLst>
                <a:ext uri="{FF2B5EF4-FFF2-40B4-BE49-F238E27FC236}">
                  <a16:creationId xmlns:a16="http://schemas.microsoft.com/office/drawing/2014/main" id="{14F86DBB-2DEB-4B3A-81EC-99799658DF23}"/>
                </a:ext>
              </a:extLst>
            </p:cNvPr>
            <p:cNvSpPr txBox="1"/>
            <p:nvPr/>
          </p:nvSpPr>
          <p:spPr>
            <a:xfrm>
              <a:off x="951326" y="562760"/>
              <a:ext cx="3511903"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Data Processing</a:t>
              </a:r>
              <a:endParaRPr lang="zh-TW" altLang="en-US" sz="3200" b="1" dirty="0">
                <a:latin typeface="源泉圓體 R" panose="020B0500000000000000" pitchFamily="34" charset="-120"/>
                <a:ea typeface="源泉圓體 R" panose="020B0500000000000000" pitchFamily="34" charset="-120"/>
              </a:endParaRPr>
            </a:p>
          </p:txBody>
        </p:sp>
        <p:grpSp>
          <p:nvGrpSpPr>
            <p:cNvPr id="115" name="群組 114">
              <a:extLst>
                <a:ext uri="{FF2B5EF4-FFF2-40B4-BE49-F238E27FC236}">
                  <a16:creationId xmlns:a16="http://schemas.microsoft.com/office/drawing/2014/main" id="{EC4A3FEE-5F20-4E9A-840E-0A1464DD9650}"/>
                </a:ext>
              </a:extLst>
            </p:cNvPr>
            <p:cNvGrpSpPr/>
            <p:nvPr/>
          </p:nvGrpSpPr>
          <p:grpSpPr>
            <a:xfrm>
              <a:off x="543944" y="551486"/>
              <a:ext cx="307027" cy="623271"/>
              <a:chOff x="543944" y="551486"/>
              <a:chExt cx="307027" cy="623271"/>
            </a:xfrm>
          </p:grpSpPr>
          <p:sp>
            <p:nvSpPr>
              <p:cNvPr id="116" name="矩形: 圓角 115">
                <a:extLst>
                  <a:ext uri="{FF2B5EF4-FFF2-40B4-BE49-F238E27FC236}">
                    <a16:creationId xmlns:a16="http://schemas.microsoft.com/office/drawing/2014/main" id="{F9D0EF8F-7C78-420E-A075-7A04DD77C3C8}"/>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17" name="直線接點 116">
                <a:extLst>
                  <a:ext uri="{FF2B5EF4-FFF2-40B4-BE49-F238E27FC236}">
                    <a16:creationId xmlns:a16="http://schemas.microsoft.com/office/drawing/2014/main" id="{07082F83-0F11-4DD5-B9B3-E1B22A1E52B6}"/>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5" name="群組 4">
            <a:extLst>
              <a:ext uri="{FF2B5EF4-FFF2-40B4-BE49-F238E27FC236}">
                <a16:creationId xmlns:a16="http://schemas.microsoft.com/office/drawing/2014/main" id="{C0397C55-1328-4F8F-96B4-D11DBA2FD72E}"/>
              </a:ext>
            </a:extLst>
          </p:cNvPr>
          <p:cNvGrpSpPr/>
          <p:nvPr/>
        </p:nvGrpSpPr>
        <p:grpSpPr>
          <a:xfrm>
            <a:off x="517806" y="1915473"/>
            <a:ext cx="2335753" cy="2562235"/>
            <a:chOff x="517806" y="2093774"/>
            <a:chExt cx="2335753" cy="2562235"/>
          </a:xfrm>
        </p:grpSpPr>
        <p:cxnSp>
          <p:nvCxnSpPr>
            <p:cNvPr id="2576" name="Google Shape;2576;p53"/>
            <p:cNvCxnSpPr>
              <a:cxnSpLocks/>
            </p:cNvCxnSpPr>
            <p:nvPr/>
          </p:nvCxnSpPr>
          <p:spPr>
            <a:xfrm>
              <a:off x="1587299" y="2350375"/>
              <a:ext cx="1266260" cy="0"/>
            </a:xfrm>
            <a:prstGeom prst="straightConnector1">
              <a:avLst/>
            </a:prstGeom>
            <a:noFill/>
            <a:ln w="19050" cap="flat" cmpd="sng">
              <a:solidFill>
                <a:schemeClr val="accent5"/>
              </a:solidFill>
              <a:prstDash val="solid"/>
              <a:round/>
              <a:headEnd type="none" w="med" len="med"/>
              <a:tailEnd type="oval" w="med" len="med"/>
            </a:ln>
          </p:spPr>
        </p:cxnSp>
        <p:cxnSp>
          <p:nvCxnSpPr>
            <p:cNvPr id="2622" name="Google Shape;2622;p53"/>
            <p:cNvCxnSpPr>
              <a:cxnSpLocks/>
            </p:cNvCxnSpPr>
            <p:nvPr/>
          </p:nvCxnSpPr>
          <p:spPr>
            <a:xfrm>
              <a:off x="1511568" y="3672875"/>
              <a:ext cx="1341991" cy="0"/>
            </a:xfrm>
            <a:prstGeom prst="straightConnector1">
              <a:avLst/>
            </a:prstGeom>
            <a:noFill/>
            <a:ln w="19050" cap="flat" cmpd="sng">
              <a:solidFill>
                <a:schemeClr val="accent5"/>
              </a:solidFill>
              <a:prstDash val="solid"/>
              <a:round/>
              <a:headEnd type="none" w="med" len="med"/>
              <a:tailEnd type="oval" w="med" len="med"/>
            </a:ln>
          </p:spPr>
        </p:cxnSp>
        <p:sp>
          <p:nvSpPr>
            <p:cNvPr id="23" name="文字方塊 22">
              <a:extLst>
                <a:ext uri="{FF2B5EF4-FFF2-40B4-BE49-F238E27FC236}">
                  <a16:creationId xmlns:a16="http://schemas.microsoft.com/office/drawing/2014/main" id="{D2DD6EC1-3A6F-4BE7-8175-8E34ECC21403}"/>
                </a:ext>
              </a:extLst>
            </p:cNvPr>
            <p:cNvSpPr txBox="1"/>
            <p:nvPr/>
          </p:nvSpPr>
          <p:spPr>
            <a:xfrm>
              <a:off x="543944" y="2593387"/>
              <a:ext cx="1478510" cy="738664"/>
            </a:xfrm>
            <a:prstGeom prst="rect">
              <a:avLst/>
            </a:prstGeom>
            <a:noFill/>
          </p:spPr>
          <p:txBody>
            <a:bodyPr wrap="square" rtlCol="0">
              <a:spAutoFit/>
            </a:bodyPr>
            <a:lstStyle/>
            <a:p>
              <a:pPr>
                <a:spcAft>
                  <a:spcPts val="1000"/>
                </a:spcAft>
              </a:pPr>
              <a:r>
                <a:rPr lang="en-US" altLang="zh-TW" sz="2000" b="1" dirty="0">
                  <a:solidFill>
                    <a:schemeClr val="dk1"/>
                  </a:solidFill>
                  <a:latin typeface="源泉圓體 R" panose="020B0500000000000000" pitchFamily="34" charset="-120"/>
                  <a:ea typeface="源泉圓體 R" panose="020B0500000000000000" pitchFamily="34" charset="-120"/>
                  <a:cs typeface="Fira Sans Extra Condensed SemiBold"/>
                  <a:sym typeface="Fira Sans Extra Condensed SemiBold"/>
                </a:rPr>
                <a:t>Yes</a:t>
              </a:r>
            </a:p>
            <a:p>
              <a:r>
                <a:rPr lang="zh-TW" altLang="en-US" sz="1200" dirty="0">
                  <a:solidFill>
                    <a:schemeClr val="dk1"/>
                  </a:solidFill>
                  <a:latin typeface="源泉圓體 R" panose="020B0500000000000000" pitchFamily="34" charset="-120"/>
                  <a:ea typeface="源泉圓體 R" panose="020B0500000000000000" pitchFamily="34" charset="-120"/>
                  <a:cs typeface="Roboto"/>
                  <a:sym typeface="Roboto"/>
                </a:rPr>
                <a:t>罹患</a:t>
              </a:r>
              <a:r>
                <a:rPr lang="en-US" altLang="zh-TW" sz="1200" dirty="0">
                  <a:solidFill>
                    <a:schemeClr val="dk1"/>
                  </a:solidFill>
                  <a:latin typeface="源泉圓體 R" panose="020B0500000000000000" pitchFamily="34" charset="-120"/>
                  <a:ea typeface="源泉圓體 R" panose="020B0500000000000000" pitchFamily="34" charset="-120"/>
                  <a:cs typeface="Roboto"/>
                  <a:sym typeface="Roboto"/>
                </a:rPr>
                <a:t>COVID-19</a:t>
              </a:r>
              <a:endParaRPr lang="zh-TW" altLang="en-US" sz="2000" dirty="0"/>
            </a:p>
          </p:txBody>
        </p:sp>
        <p:sp>
          <p:nvSpPr>
            <p:cNvPr id="25" name="文字方塊 24">
              <a:extLst>
                <a:ext uri="{FF2B5EF4-FFF2-40B4-BE49-F238E27FC236}">
                  <a16:creationId xmlns:a16="http://schemas.microsoft.com/office/drawing/2014/main" id="{808D2632-B8B9-45E2-8DEB-052C5066035B}"/>
                </a:ext>
              </a:extLst>
            </p:cNvPr>
            <p:cNvSpPr txBox="1"/>
            <p:nvPr/>
          </p:nvSpPr>
          <p:spPr>
            <a:xfrm>
              <a:off x="517808" y="2093774"/>
              <a:ext cx="1478510" cy="523220"/>
            </a:xfrm>
            <a:prstGeom prst="rect">
              <a:avLst/>
            </a:prstGeom>
            <a:noFill/>
          </p:spPr>
          <p:txBody>
            <a:bodyPr wrap="square" rtlCol="0">
              <a:spAutoFit/>
            </a:bodyPr>
            <a:lstStyle/>
            <a:p>
              <a:pPr marL="0" lvl="0" indent="0" algn="l" rtl="0">
                <a:spcBef>
                  <a:spcPts val="0"/>
                </a:spcBef>
                <a:spcAft>
                  <a:spcPts val="0"/>
                </a:spcAft>
                <a:buClr>
                  <a:srgbClr val="000000"/>
                </a:buClr>
                <a:buSzPts val="1100"/>
                <a:buFont typeface="Arial"/>
                <a:buNone/>
              </a:pPr>
              <a:r>
                <a:rPr lang="en" altLang="zh-TW" sz="2800" b="1" dirty="0">
                  <a:solidFill>
                    <a:schemeClr val="accent1"/>
                  </a:solidFill>
                  <a:latin typeface="Fira Sans Extra Condensed"/>
                  <a:sym typeface="Fira Sans Extra Condensed"/>
                </a:rPr>
                <a:t>80.7%</a:t>
              </a:r>
            </a:p>
          </p:txBody>
        </p:sp>
        <p:sp>
          <p:nvSpPr>
            <p:cNvPr id="27" name="文字方塊 26">
              <a:extLst>
                <a:ext uri="{FF2B5EF4-FFF2-40B4-BE49-F238E27FC236}">
                  <a16:creationId xmlns:a16="http://schemas.microsoft.com/office/drawing/2014/main" id="{CB50ECE4-725E-48A4-A1F6-0271732DF11B}"/>
                </a:ext>
              </a:extLst>
            </p:cNvPr>
            <p:cNvSpPr txBox="1"/>
            <p:nvPr/>
          </p:nvSpPr>
          <p:spPr>
            <a:xfrm>
              <a:off x="543944" y="3917345"/>
              <a:ext cx="1478510" cy="738664"/>
            </a:xfrm>
            <a:prstGeom prst="rect">
              <a:avLst/>
            </a:prstGeom>
            <a:noFill/>
          </p:spPr>
          <p:txBody>
            <a:bodyPr wrap="square" rtlCol="0">
              <a:spAutoFit/>
            </a:bodyPr>
            <a:lstStyle/>
            <a:p>
              <a:pPr>
                <a:spcAft>
                  <a:spcPts val="1000"/>
                </a:spcAft>
              </a:pPr>
              <a:r>
                <a:rPr lang="en-US" altLang="zh-TW" sz="2000" b="1" dirty="0">
                  <a:solidFill>
                    <a:schemeClr val="dk1"/>
                  </a:solidFill>
                  <a:latin typeface="源泉圓體 R" panose="020B0500000000000000" pitchFamily="34" charset="-120"/>
                  <a:ea typeface="源泉圓體 R" panose="020B0500000000000000" pitchFamily="34" charset="-120"/>
                  <a:cs typeface="Fira Sans Extra Condensed SemiBold"/>
                  <a:sym typeface="Fira Sans Extra Condensed SemiBold"/>
                </a:rPr>
                <a:t>No</a:t>
              </a:r>
            </a:p>
            <a:p>
              <a:r>
                <a:rPr lang="zh-TW" altLang="en-US" sz="1200" dirty="0">
                  <a:solidFill>
                    <a:schemeClr val="dk1"/>
                  </a:solidFill>
                  <a:latin typeface="源泉圓體 R" panose="020B0500000000000000" pitchFamily="34" charset="-120"/>
                  <a:ea typeface="源泉圓體 R" panose="020B0500000000000000" pitchFamily="34" charset="-120"/>
                  <a:cs typeface="Roboto"/>
                  <a:sym typeface="Roboto"/>
                </a:rPr>
                <a:t>未罹患</a:t>
              </a:r>
              <a:r>
                <a:rPr lang="en-US" altLang="zh-TW" sz="1200" dirty="0">
                  <a:solidFill>
                    <a:schemeClr val="dk1"/>
                  </a:solidFill>
                  <a:latin typeface="源泉圓體 R" panose="020B0500000000000000" pitchFamily="34" charset="-120"/>
                  <a:ea typeface="源泉圓體 R" panose="020B0500000000000000" pitchFamily="34" charset="-120"/>
                  <a:cs typeface="Roboto"/>
                  <a:sym typeface="Roboto"/>
                </a:rPr>
                <a:t>COVID-19</a:t>
              </a:r>
              <a:endParaRPr lang="zh-TW" altLang="en-US" sz="2000" dirty="0"/>
            </a:p>
          </p:txBody>
        </p:sp>
        <p:sp>
          <p:nvSpPr>
            <p:cNvPr id="28" name="文字方塊 27">
              <a:extLst>
                <a:ext uri="{FF2B5EF4-FFF2-40B4-BE49-F238E27FC236}">
                  <a16:creationId xmlns:a16="http://schemas.microsoft.com/office/drawing/2014/main" id="{7E9B8F29-C603-4DFF-B28A-3A61766EAD34}"/>
                </a:ext>
              </a:extLst>
            </p:cNvPr>
            <p:cNvSpPr txBox="1"/>
            <p:nvPr/>
          </p:nvSpPr>
          <p:spPr>
            <a:xfrm>
              <a:off x="517806" y="3417732"/>
              <a:ext cx="1357145" cy="523220"/>
            </a:xfrm>
            <a:prstGeom prst="rect">
              <a:avLst/>
            </a:prstGeom>
            <a:noFill/>
          </p:spPr>
          <p:txBody>
            <a:bodyPr wrap="square" rtlCol="0">
              <a:spAutoFit/>
            </a:bodyPr>
            <a:lstStyle/>
            <a:p>
              <a:pPr marL="0" lvl="0" indent="0" rtl="0">
                <a:spcBef>
                  <a:spcPts val="0"/>
                </a:spcBef>
                <a:spcAft>
                  <a:spcPts val="0"/>
                </a:spcAft>
                <a:buClr>
                  <a:srgbClr val="000000"/>
                </a:buClr>
                <a:buSzPts val="1100"/>
                <a:buFont typeface="Arial"/>
                <a:buNone/>
              </a:pPr>
              <a:r>
                <a:rPr lang="en" altLang="zh-TW" sz="2800" b="1" dirty="0">
                  <a:solidFill>
                    <a:schemeClr val="accent2"/>
                  </a:solidFill>
                  <a:latin typeface="Fira Sans Extra Condensed"/>
                  <a:ea typeface="Fira Sans Extra Condensed"/>
                  <a:cs typeface="Fira Sans Extra Condensed"/>
                  <a:sym typeface="Fira Sans Extra Condensed"/>
                </a:rPr>
                <a:t>19.3%</a:t>
              </a:r>
            </a:p>
          </p:txBody>
        </p:sp>
      </p:grpSp>
      <p:grpSp>
        <p:nvGrpSpPr>
          <p:cNvPr id="4" name="群組 3">
            <a:extLst>
              <a:ext uri="{FF2B5EF4-FFF2-40B4-BE49-F238E27FC236}">
                <a16:creationId xmlns:a16="http://schemas.microsoft.com/office/drawing/2014/main" id="{AC50B91F-0F31-4655-A6F5-586AE2D45952}"/>
              </a:ext>
            </a:extLst>
          </p:cNvPr>
          <p:cNvGrpSpPr/>
          <p:nvPr/>
        </p:nvGrpSpPr>
        <p:grpSpPr>
          <a:xfrm>
            <a:off x="5425080" y="1961193"/>
            <a:ext cx="3368400" cy="2077492"/>
            <a:chOff x="5985595" y="1233809"/>
            <a:chExt cx="3368400" cy="2077492"/>
          </a:xfrm>
        </p:grpSpPr>
        <p:sp>
          <p:nvSpPr>
            <p:cNvPr id="128" name="文字方塊 127">
              <a:extLst>
                <a:ext uri="{FF2B5EF4-FFF2-40B4-BE49-F238E27FC236}">
                  <a16:creationId xmlns:a16="http://schemas.microsoft.com/office/drawing/2014/main" id="{FD7C27FE-7B42-4340-BD63-500D1762619B}"/>
                </a:ext>
              </a:extLst>
            </p:cNvPr>
            <p:cNvSpPr txBox="1"/>
            <p:nvPr/>
          </p:nvSpPr>
          <p:spPr>
            <a:xfrm>
              <a:off x="6424677" y="1233809"/>
              <a:ext cx="2929318" cy="2077492"/>
            </a:xfrm>
            <a:prstGeom prst="rect">
              <a:avLst/>
            </a:prstGeom>
            <a:noFill/>
          </p:spPr>
          <p:txBody>
            <a:bodyPr wrap="square" rtlCol="0">
              <a:spAutoFit/>
            </a:bodyPr>
            <a:lstStyle/>
            <a:p>
              <a:pPr>
                <a:spcAft>
                  <a:spcPts val="1200"/>
                </a:spcAft>
              </a:pPr>
              <a:r>
                <a:rPr lang="zh-TW" altLang="en-US" sz="2000" dirty="0">
                  <a:solidFill>
                    <a:schemeClr val="tx1"/>
                  </a:solidFill>
                  <a:latin typeface="源泉圓體 R" panose="020B0500000000000000" pitchFamily="34" charset="-120"/>
                  <a:ea typeface="源泉圓體 R" panose="020B0500000000000000" pitchFamily="34" charset="-120"/>
                </a:rPr>
                <a:t>資料不平衡問題</a:t>
              </a:r>
              <a:endParaRPr lang="en-US" altLang="zh-TW" sz="2000" dirty="0">
                <a:solidFill>
                  <a:schemeClr val="tx1"/>
                </a:solidFill>
                <a:latin typeface="源泉圓體 R" panose="020B0500000000000000" pitchFamily="34" charset="-120"/>
                <a:ea typeface="源泉圓體 R" panose="020B0500000000000000" pitchFamily="34" charset="-120"/>
              </a:endParaRPr>
            </a:p>
            <a:p>
              <a:pPr>
                <a:spcAft>
                  <a:spcPts val="600"/>
                </a:spcAft>
              </a:pPr>
              <a:r>
                <a:rPr lang="zh-TW" altLang="en-US" sz="1800" dirty="0">
                  <a:solidFill>
                    <a:schemeClr val="tx1"/>
                  </a:solidFill>
                  <a:latin typeface="源泉圓體 R" panose="020B0500000000000000" pitchFamily="34" charset="-120"/>
                  <a:ea typeface="源泉圓體 R" panose="020B0500000000000000" pitchFamily="34" charset="-120"/>
                </a:rPr>
                <a:t> </a:t>
              </a:r>
              <a:r>
                <a:rPr lang="en-US" altLang="zh-TW" sz="1800" dirty="0">
                  <a:solidFill>
                    <a:schemeClr val="tx1"/>
                  </a:solidFill>
                  <a:latin typeface="源泉圓體 R" panose="020B0500000000000000" pitchFamily="34" charset="-120"/>
                  <a:ea typeface="源泉圓體 R" panose="020B0500000000000000" pitchFamily="34" charset="-120"/>
                </a:rPr>
                <a:t>Yes : No  &gt;  4</a:t>
              </a:r>
              <a:r>
                <a:rPr lang="zh-TW" altLang="en-US" sz="1800" dirty="0">
                  <a:solidFill>
                    <a:schemeClr val="tx1"/>
                  </a:solidFill>
                  <a:latin typeface="源泉圓體 R" panose="020B0500000000000000" pitchFamily="34" charset="-120"/>
                  <a:ea typeface="源泉圓體 R" panose="020B0500000000000000" pitchFamily="34" charset="-120"/>
                </a:rPr>
                <a:t> </a:t>
              </a:r>
              <a:r>
                <a:rPr lang="en-US" altLang="zh-TW" sz="1800" dirty="0">
                  <a:solidFill>
                    <a:schemeClr val="tx1"/>
                  </a:solidFill>
                  <a:latin typeface="源泉圓體 R" panose="020B0500000000000000" pitchFamily="34" charset="-120"/>
                  <a:ea typeface="源泉圓體 R" panose="020B0500000000000000" pitchFamily="34" charset="-120"/>
                </a:rPr>
                <a:t>:</a:t>
              </a:r>
              <a:r>
                <a:rPr lang="zh-TW" altLang="en-US" sz="1800" dirty="0">
                  <a:solidFill>
                    <a:schemeClr val="tx1"/>
                  </a:solidFill>
                  <a:latin typeface="源泉圓體 R" panose="020B0500000000000000" pitchFamily="34" charset="-120"/>
                  <a:ea typeface="源泉圓體 R" panose="020B0500000000000000" pitchFamily="34" charset="-120"/>
                </a:rPr>
                <a:t> </a:t>
              </a:r>
              <a:r>
                <a:rPr lang="en-US" altLang="zh-TW" sz="1800" dirty="0">
                  <a:solidFill>
                    <a:schemeClr val="tx1"/>
                  </a:solidFill>
                  <a:latin typeface="源泉圓體 R" panose="020B0500000000000000" pitchFamily="34" charset="-120"/>
                  <a:ea typeface="源泉圓體 R" panose="020B0500000000000000" pitchFamily="34" charset="-120"/>
                </a:rPr>
                <a:t>1</a:t>
              </a:r>
            </a:p>
            <a:p>
              <a:pPr>
                <a:spcAft>
                  <a:spcPts val="600"/>
                </a:spcAft>
              </a:pPr>
              <a:endParaRPr lang="en-US" altLang="zh-TW" sz="3000" dirty="0">
                <a:solidFill>
                  <a:schemeClr val="tx1"/>
                </a:solidFill>
                <a:latin typeface="源泉圓體 R" panose="020B0500000000000000" pitchFamily="34" charset="-120"/>
                <a:ea typeface="源泉圓體 R" panose="020B0500000000000000" pitchFamily="34" charset="-120"/>
              </a:endParaRPr>
            </a:p>
            <a:p>
              <a:pPr>
                <a:spcAft>
                  <a:spcPts val="600"/>
                </a:spcAft>
              </a:pPr>
              <a:r>
                <a:rPr lang="zh-TW" altLang="en-US" sz="2000" dirty="0">
                  <a:solidFill>
                    <a:schemeClr val="tx1"/>
                  </a:solidFill>
                  <a:latin typeface="源泉圓體 R" panose="020B0500000000000000" pitchFamily="34" charset="-120"/>
                  <a:ea typeface="源泉圓體 R" panose="020B0500000000000000" pitchFamily="34" charset="-120"/>
                </a:rPr>
                <a:t>解決方法</a:t>
              </a:r>
              <a:endParaRPr lang="en-US" altLang="zh-TW" sz="2000" dirty="0">
                <a:solidFill>
                  <a:schemeClr val="tx1"/>
                </a:solidFill>
                <a:latin typeface="源泉圓體 R" panose="020B0500000000000000" pitchFamily="34" charset="-120"/>
                <a:ea typeface="源泉圓體 R" panose="020B0500000000000000" pitchFamily="34" charset="-120"/>
              </a:endParaRPr>
            </a:p>
            <a:p>
              <a:r>
                <a:rPr lang="en-US" altLang="zh-TW" sz="1600" dirty="0">
                  <a:latin typeface="源泉圓體 R" panose="020B0500000000000000" pitchFamily="34" charset="-120"/>
                  <a:ea typeface="源泉圓體 R" panose="020B0500000000000000" pitchFamily="34" charset="-120"/>
                </a:rPr>
                <a:t>SMOTE</a:t>
              </a:r>
              <a:r>
                <a:rPr lang="zh-TW" altLang="en-US" sz="1600" dirty="0">
                  <a:latin typeface="源泉圓體 R" panose="020B0500000000000000" pitchFamily="34" charset="-120"/>
                  <a:ea typeface="源泉圓體 R" panose="020B0500000000000000" pitchFamily="34" charset="-120"/>
                </a:rPr>
                <a:t> </a:t>
              </a:r>
              <a:r>
                <a:rPr lang="en-US" altLang="zh-TW" sz="1600" dirty="0">
                  <a:latin typeface="源泉圓體 R" panose="020B0500000000000000" pitchFamily="34" charset="-120"/>
                  <a:ea typeface="源泉圓體 R" panose="020B0500000000000000" pitchFamily="34" charset="-120"/>
                </a:rPr>
                <a:t>+</a:t>
              </a:r>
              <a:r>
                <a:rPr lang="zh-TW" altLang="en-US" sz="1600" dirty="0">
                  <a:latin typeface="源泉圓體 R" panose="020B0500000000000000" pitchFamily="34" charset="-120"/>
                  <a:ea typeface="源泉圓體 R" panose="020B0500000000000000" pitchFamily="34" charset="-120"/>
                </a:rPr>
                <a:t> </a:t>
              </a:r>
              <a:r>
                <a:rPr lang="en-US" altLang="zh-TW" sz="1600" dirty="0">
                  <a:latin typeface="源泉圓體 R" panose="020B0500000000000000" pitchFamily="34" charset="-120"/>
                  <a:ea typeface="源泉圓體 R" panose="020B0500000000000000" pitchFamily="34" charset="-120"/>
                </a:rPr>
                <a:t>Spread Subsample</a:t>
              </a:r>
              <a:endParaRPr lang="zh-TW" altLang="en-US" sz="1600" dirty="0">
                <a:latin typeface="源泉圓體 R" panose="020B0500000000000000" pitchFamily="34" charset="-120"/>
                <a:ea typeface="源泉圓體 R" panose="020B0500000000000000" pitchFamily="34" charset="-120"/>
              </a:endParaRPr>
            </a:p>
          </p:txBody>
        </p:sp>
        <p:grpSp>
          <p:nvGrpSpPr>
            <p:cNvPr id="6" name="群組 5">
              <a:extLst>
                <a:ext uri="{FF2B5EF4-FFF2-40B4-BE49-F238E27FC236}">
                  <a16:creationId xmlns:a16="http://schemas.microsoft.com/office/drawing/2014/main" id="{5343DB24-547B-4993-872D-03EDDBA853ED}"/>
                </a:ext>
              </a:extLst>
            </p:cNvPr>
            <p:cNvGrpSpPr/>
            <p:nvPr/>
          </p:nvGrpSpPr>
          <p:grpSpPr>
            <a:xfrm>
              <a:off x="5985595" y="1272184"/>
              <a:ext cx="368138" cy="368109"/>
              <a:chOff x="2029500" y="1995834"/>
              <a:chExt cx="416649" cy="416616"/>
            </a:xfrm>
          </p:grpSpPr>
          <p:sp>
            <p:nvSpPr>
              <p:cNvPr id="35" name="Google Shape;1061;p39">
                <a:extLst>
                  <a:ext uri="{FF2B5EF4-FFF2-40B4-BE49-F238E27FC236}">
                    <a16:creationId xmlns:a16="http://schemas.microsoft.com/office/drawing/2014/main" id="{8F931F04-8272-4C5B-BDF4-75DDF7C99304}"/>
                  </a:ext>
                </a:extLst>
              </p:cNvPr>
              <p:cNvSpPr/>
              <p:nvPr/>
            </p:nvSpPr>
            <p:spPr>
              <a:xfrm>
                <a:off x="2029500" y="1995834"/>
                <a:ext cx="416649" cy="416616"/>
              </a:xfrm>
              <a:custGeom>
                <a:avLst/>
                <a:gdLst/>
                <a:ahLst/>
                <a:cxnLst/>
                <a:rect l="l" t="t" r="r" b="b"/>
                <a:pathLst>
                  <a:path w="12441" h="12440" extrusionOk="0">
                    <a:moveTo>
                      <a:pt x="6209" y="0"/>
                    </a:moveTo>
                    <a:cubicBezTo>
                      <a:pt x="2785" y="0"/>
                      <a:pt x="0" y="2785"/>
                      <a:pt x="0" y="6209"/>
                    </a:cubicBezTo>
                    <a:cubicBezTo>
                      <a:pt x="0" y="9655"/>
                      <a:pt x="2785" y="12440"/>
                      <a:pt x="6209" y="12440"/>
                    </a:cubicBezTo>
                    <a:cubicBezTo>
                      <a:pt x="9655" y="12440"/>
                      <a:pt x="12440" y="9655"/>
                      <a:pt x="12440" y="6209"/>
                    </a:cubicBezTo>
                    <a:cubicBezTo>
                      <a:pt x="12440" y="2785"/>
                      <a:pt x="9655" y="0"/>
                      <a:pt x="62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1062;p39">
                <a:extLst>
                  <a:ext uri="{FF2B5EF4-FFF2-40B4-BE49-F238E27FC236}">
                    <a16:creationId xmlns:a16="http://schemas.microsoft.com/office/drawing/2014/main" id="{CBF0EA4F-E9E1-4E64-9FA0-2CC54CFEBB38}"/>
                  </a:ext>
                </a:extLst>
              </p:cNvPr>
              <p:cNvGrpSpPr/>
              <p:nvPr/>
            </p:nvGrpSpPr>
            <p:grpSpPr>
              <a:xfrm>
                <a:off x="2137268" y="2043847"/>
                <a:ext cx="197505" cy="315270"/>
                <a:chOff x="2345149" y="2763219"/>
                <a:chExt cx="126129" cy="201322"/>
              </a:xfrm>
            </p:grpSpPr>
            <p:sp>
              <p:nvSpPr>
                <p:cNvPr id="37" name="Google Shape;1063;p39">
                  <a:extLst>
                    <a:ext uri="{FF2B5EF4-FFF2-40B4-BE49-F238E27FC236}">
                      <a16:creationId xmlns:a16="http://schemas.microsoft.com/office/drawing/2014/main" id="{D2335BCA-842F-4161-AFA1-5F2CAE8F3DF3}"/>
                    </a:ext>
                  </a:extLst>
                </p:cNvPr>
                <p:cNvSpPr/>
                <p:nvPr/>
              </p:nvSpPr>
              <p:spPr>
                <a:xfrm>
                  <a:off x="2346278" y="2795658"/>
                  <a:ext cx="98873" cy="160964"/>
                </a:xfrm>
                <a:custGeom>
                  <a:avLst/>
                  <a:gdLst/>
                  <a:ahLst/>
                  <a:cxnLst/>
                  <a:rect l="l" t="t" r="r" b="b"/>
                  <a:pathLst>
                    <a:path w="5958" h="9701" extrusionOk="0">
                      <a:moveTo>
                        <a:pt x="663" y="0"/>
                      </a:moveTo>
                      <a:lnTo>
                        <a:pt x="1" y="388"/>
                      </a:lnTo>
                      <a:lnTo>
                        <a:pt x="5296" y="9701"/>
                      </a:lnTo>
                      <a:lnTo>
                        <a:pt x="5958" y="9313"/>
                      </a:lnTo>
                      <a:lnTo>
                        <a:pt x="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64;p39">
                  <a:extLst>
                    <a:ext uri="{FF2B5EF4-FFF2-40B4-BE49-F238E27FC236}">
                      <a16:creationId xmlns:a16="http://schemas.microsoft.com/office/drawing/2014/main" id="{4BF9E039-81CC-4144-9846-8AF6C8E882AA}"/>
                    </a:ext>
                  </a:extLst>
                </p:cNvPr>
                <p:cNvSpPr/>
                <p:nvPr/>
              </p:nvSpPr>
              <p:spPr>
                <a:xfrm>
                  <a:off x="2357262" y="2789585"/>
                  <a:ext cx="98873" cy="160599"/>
                </a:xfrm>
                <a:custGeom>
                  <a:avLst/>
                  <a:gdLst/>
                  <a:ahLst/>
                  <a:cxnLst/>
                  <a:rect l="l" t="t" r="r" b="b"/>
                  <a:pathLst>
                    <a:path w="5958" h="9679" extrusionOk="0">
                      <a:moveTo>
                        <a:pt x="662" y="1"/>
                      </a:moveTo>
                      <a:lnTo>
                        <a:pt x="1" y="366"/>
                      </a:lnTo>
                      <a:lnTo>
                        <a:pt x="5296" y="9679"/>
                      </a:lnTo>
                      <a:lnTo>
                        <a:pt x="5958" y="9314"/>
                      </a:lnTo>
                      <a:lnTo>
                        <a:pt x="6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65;p39">
                  <a:extLst>
                    <a:ext uri="{FF2B5EF4-FFF2-40B4-BE49-F238E27FC236}">
                      <a16:creationId xmlns:a16="http://schemas.microsoft.com/office/drawing/2014/main" id="{5B6F74A9-0510-443B-B233-3A08EEE01243}"/>
                    </a:ext>
                  </a:extLst>
                </p:cNvPr>
                <p:cNvSpPr/>
                <p:nvPr/>
              </p:nvSpPr>
              <p:spPr>
                <a:xfrm>
                  <a:off x="2368247" y="2783528"/>
                  <a:ext cx="98873" cy="160599"/>
                </a:xfrm>
                <a:custGeom>
                  <a:avLst/>
                  <a:gdLst/>
                  <a:ahLst/>
                  <a:cxnLst/>
                  <a:rect l="l" t="t" r="r" b="b"/>
                  <a:pathLst>
                    <a:path w="5958" h="9679" extrusionOk="0">
                      <a:moveTo>
                        <a:pt x="662" y="1"/>
                      </a:moveTo>
                      <a:lnTo>
                        <a:pt x="0" y="366"/>
                      </a:lnTo>
                      <a:lnTo>
                        <a:pt x="5296" y="9679"/>
                      </a:lnTo>
                      <a:lnTo>
                        <a:pt x="5958" y="9313"/>
                      </a:lnTo>
                      <a:lnTo>
                        <a:pt x="6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66;p39">
                  <a:extLst>
                    <a:ext uri="{FF2B5EF4-FFF2-40B4-BE49-F238E27FC236}">
                      <a16:creationId xmlns:a16="http://schemas.microsoft.com/office/drawing/2014/main" id="{B80D2540-79E8-4E9E-87FB-A007B93970C8}"/>
                    </a:ext>
                  </a:extLst>
                </p:cNvPr>
                <p:cNvSpPr/>
                <p:nvPr/>
              </p:nvSpPr>
              <p:spPr>
                <a:xfrm>
                  <a:off x="2434520" y="2938059"/>
                  <a:ext cx="36758" cy="26482"/>
                </a:xfrm>
                <a:custGeom>
                  <a:avLst/>
                  <a:gdLst/>
                  <a:ahLst/>
                  <a:cxnLst/>
                  <a:rect l="l" t="t" r="r" b="b"/>
                  <a:pathLst>
                    <a:path w="2215" h="1596" extrusionOk="0">
                      <a:moveTo>
                        <a:pt x="1941" y="0"/>
                      </a:moveTo>
                      <a:lnTo>
                        <a:pt x="1" y="1119"/>
                      </a:lnTo>
                      <a:cubicBezTo>
                        <a:pt x="168" y="1423"/>
                        <a:pt x="478" y="1596"/>
                        <a:pt x="801" y="1596"/>
                      </a:cubicBezTo>
                      <a:cubicBezTo>
                        <a:pt x="962" y="1596"/>
                        <a:pt x="1127" y="1553"/>
                        <a:pt x="1279" y="1461"/>
                      </a:cubicBezTo>
                      <a:lnTo>
                        <a:pt x="1599" y="1301"/>
                      </a:lnTo>
                      <a:cubicBezTo>
                        <a:pt x="2055" y="1028"/>
                        <a:pt x="2215" y="457"/>
                        <a:pt x="19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67;p39">
                  <a:extLst>
                    <a:ext uri="{FF2B5EF4-FFF2-40B4-BE49-F238E27FC236}">
                      <a16:creationId xmlns:a16="http://schemas.microsoft.com/office/drawing/2014/main" id="{8478B4AD-B8D8-4FD9-B11C-6B6662F4DEC6}"/>
                    </a:ext>
                  </a:extLst>
                </p:cNvPr>
                <p:cNvSpPr/>
                <p:nvPr/>
              </p:nvSpPr>
              <p:spPr>
                <a:xfrm>
                  <a:off x="2345149" y="2763219"/>
                  <a:ext cx="35613" cy="42079"/>
                </a:xfrm>
                <a:custGeom>
                  <a:avLst/>
                  <a:gdLst/>
                  <a:ahLst/>
                  <a:cxnLst/>
                  <a:rect l="l" t="t" r="r" b="b"/>
                  <a:pathLst>
                    <a:path w="2146" h="2536" extrusionOk="0">
                      <a:moveTo>
                        <a:pt x="144" y="0"/>
                      </a:moveTo>
                      <a:cubicBezTo>
                        <a:pt x="70" y="0"/>
                        <a:pt x="0" y="58"/>
                        <a:pt x="0" y="129"/>
                      </a:cubicBezTo>
                      <a:lnTo>
                        <a:pt x="69" y="2343"/>
                      </a:lnTo>
                      <a:cubicBezTo>
                        <a:pt x="145" y="2465"/>
                        <a:pt x="271" y="2536"/>
                        <a:pt x="402" y="2536"/>
                      </a:cubicBezTo>
                      <a:cubicBezTo>
                        <a:pt x="467" y="2536"/>
                        <a:pt x="533" y="2518"/>
                        <a:pt x="594" y="2480"/>
                      </a:cubicBezTo>
                      <a:cubicBezTo>
                        <a:pt x="731" y="2412"/>
                        <a:pt x="799" y="2252"/>
                        <a:pt x="776" y="2115"/>
                      </a:cubicBezTo>
                      <a:cubicBezTo>
                        <a:pt x="776" y="2099"/>
                        <a:pt x="799" y="2083"/>
                        <a:pt x="820" y="2083"/>
                      </a:cubicBezTo>
                      <a:cubicBezTo>
                        <a:pt x="829" y="2083"/>
                        <a:pt x="838" y="2085"/>
                        <a:pt x="845" y="2092"/>
                      </a:cubicBezTo>
                      <a:cubicBezTo>
                        <a:pt x="911" y="2132"/>
                        <a:pt x="993" y="2156"/>
                        <a:pt x="1076" y="2156"/>
                      </a:cubicBezTo>
                      <a:cubicBezTo>
                        <a:pt x="1137" y="2156"/>
                        <a:pt x="1198" y="2144"/>
                        <a:pt x="1256" y="2115"/>
                      </a:cubicBezTo>
                      <a:cubicBezTo>
                        <a:pt x="1392" y="2024"/>
                        <a:pt x="1461" y="1887"/>
                        <a:pt x="1438" y="1750"/>
                      </a:cubicBezTo>
                      <a:cubicBezTo>
                        <a:pt x="1438" y="1716"/>
                        <a:pt x="1450" y="1695"/>
                        <a:pt x="1475" y="1695"/>
                      </a:cubicBezTo>
                      <a:cubicBezTo>
                        <a:pt x="1484" y="1695"/>
                        <a:pt x="1494" y="1698"/>
                        <a:pt x="1507" y="1704"/>
                      </a:cubicBezTo>
                      <a:cubicBezTo>
                        <a:pt x="1571" y="1755"/>
                        <a:pt x="1649" y="1785"/>
                        <a:pt x="1730" y="1785"/>
                      </a:cubicBezTo>
                      <a:cubicBezTo>
                        <a:pt x="1793" y="1785"/>
                        <a:pt x="1857" y="1767"/>
                        <a:pt x="1917" y="1727"/>
                      </a:cubicBezTo>
                      <a:cubicBezTo>
                        <a:pt x="2100" y="1636"/>
                        <a:pt x="2146" y="1407"/>
                        <a:pt x="2054" y="1225"/>
                      </a:cubicBezTo>
                      <a:lnTo>
                        <a:pt x="206" y="15"/>
                      </a:lnTo>
                      <a:cubicBezTo>
                        <a:pt x="186" y="5"/>
                        <a:pt x="164" y="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68;p39">
                  <a:extLst>
                    <a:ext uri="{FF2B5EF4-FFF2-40B4-BE49-F238E27FC236}">
                      <a16:creationId xmlns:a16="http://schemas.microsoft.com/office/drawing/2014/main" id="{F277EFCB-FB3F-4080-99E1-3B263E25CC49}"/>
                    </a:ext>
                  </a:extLst>
                </p:cNvPr>
                <p:cNvSpPr/>
                <p:nvPr/>
              </p:nvSpPr>
              <p:spPr>
                <a:xfrm>
                  <a:off x="2345149" y="2763219"/>
                  <a:ext cx="17806" cy="19198"/>
                </a:xfrm>
                <a:custGeom>
                  <a:avLst/>
                  <a:gdLst/>
                  <a:ahLst/>
                  <a:cxnLst/>
                  <a:rect l="l" t="t" r="r" b="b"/>
                  <a:pathLst>
                    <a:path w="1073" h="1157" extrusionOk="0">
                      <a:moveTo>
                        <a:pt x="144" y="0"/>
                      </a:moveTo>
                      <a:cubicBezTo>
                        <a:pt x="70" y="0"/>
                        <a:pt x="0" y="58"/>
                        <a:pt x="0" y="129"/>
                      </a:cubicBezTo>
                      <a:lnTo>
                        <a:pt x="46" y="1156"/>
                      </a:lnTo>
                      <a:lnTo>
                        <a:pt x="1073" y="586"/>
                      </a:lnTo>
                      <a:lnTo>
                        <a:pt x="206" y="15"/>
                      </a:lnTo>
                      <a:cubicBezTo>
                        <a:pt x="186" y="5"/>
                        <a:pt x="164"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 name="群組 43">
              <a:extLst>
                <a:ext uri="{FF2B5EF4-FFF2-40B4-BE49-F238E27FC236}">
                  <a16:creationId xmlns:a16="http://schemas.microsoft.com/office/drawing/2014/main" id="{35E9855B-E343-46B6-AFD3-928C4E309344}"/>
                </a:ext>
              </a:extLst>
            </p:cNvPr>
            <p:cNvGrpSpPr/>
            <p:nvPr/>
          </p:nvGrpSpPr>
          <p:grpSpPr>
            <a:xfrm>
              <a:off x="5985595" y="2571750"/>
              <a:ext cx="368138" cy="368109"/>
              <a:chOff x="2029500" y="1995834"/>
              <a:chExt cx="416649" cy="416616"/>
            </a:xfrm>
          </p:grpSpPr>
          <p:sp>
            <p:nvSpPr>
              <p:cNvPr id="45" name="Google Shape;1061;p39">
                <a:extLst>
                  <a:ext uri="{FF2B5EF4-FFF2-40B4-BE49-F238E27FC236}">
                    <a16:creationId xmlns:a16="http://schemas.microsoft.com/office/drawing/2014/main" id="{E990A634-97F6-4273-9CF0-901C0916EA66}"/>
                  </a:ext>
                </a:extLst>
              </p:cNvPr>
              <p:cNvSpPr/>
              <p:nvPr/>
            </p:nvSpPr>
            <p:spPr>
              <a:xfrm>
                <a:off x="2029500" y="1995834"/>
                <a:ext cx="416649" cy="416616"/>
              </a:xfrm>
              <a:custGeom>
                <a:avLst/>
                <a:gdLst/>
                <a:ahLst/>
                <a:cxnLst/>
                <a:rect l="l" t="t" r="r" b="b"/>
                <a:pathLst>
                  <a:path w="12441" h="12440" extrusionOk="0">
                    <a:moveTo>
                      <a:pt x="6209" y="0"/>
                    </a:moveTo>
                    <a:cubicBezTo>
                      <a:pt x="2785" y="0"/>
                      <a:pt x="0" y="2785"/>
                      <a:pt x="0" y="6209"/>
                    </a:cubicBezTo>
                    <a:cubicBezTo>
                      <a:pt x="0" y="9655"/>
                      <a:pt x="2785" y="12440"/>
                      <a:pt x="6209" y="12440"/>
                    </a:cubicBezTo>
                    <a:cubicBezTo>
                      <a:pt x="9655" y="12440"/>
                      <a:pt x="12440" y="9655"/>
                      <a:pt x="12440" y="6209"/>
                    </a:cubicBezTo>
                    <a:cubicBezTo>
                      <a:pt x="12440" y="2785"/>
                      <a:pt x="9655" y="0"/>
                      <a:pt x="62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1062;p39">
                <a:extLst>
                  <a:ext uri="{FF2B5EF4-FFF2-40B4-BE49-F238E27FC236}">
                    <a16:creationId xmlns:a16="http://schemas.microsoft.com/office/drawing/2014/main" id="{A0AEF1E5-20B8-4F09-A17D-16B6D6778DDD}"/>
                  </a:ext>
                </a:extLst>
              </p:cNvPr>
              <p:cNvGrpSpPr/>
              <p:nvPr/>
            </p:nvGrpSpPr>
            <p:grpSpPr>
              <a:xfrm>
                <a:off x="2137268" y="2043847"/>
                <a:ext cx="197505" cy="315270"/>
                <a:chOff x="2345149" y="2763219"/>
                <a:chExt cx="126129" cy="201322"/>
              </a:xfrm>
            </p:grpSpPr>
            <p:sp>
              <p:nvSpPr>
                <p:cNvPr id="47" name="Google Shape;1063;p39">
                  <a:extLst>
                    <a:ext uri="{FF2B5EF4-FFF2-40B4-BE49-F238E27FC236}">
                      <a16:creationId xmlns:a16="http://schemas.microsoft.com/office/drawing/2014/main" id="{AB57D987-B5ED-46EB-8CA8-5E6333F21AD4}"/>
                    </a:ext>
                  </a:extLst>
                </p:cNvPr>
                <p:cNvSpPr/>
                <p:nvPr/>
              </p:nvSpPr>
              <p:spPr>
                <a:xfrm>
                  <a:off x="2346278" y="2795658"/>
                  <a:ext cx="98873" cy="160964"/>
                </a:xfrm>
                <a:custGeom>
                  <a:avLst/>
                  <a:gdLst/>
                  <a:ahLst/>
                  <a:cxnLst/>
                  <a:rect l="l" t="t" r="r" b="b"/>
                  <a:pathLst>
                    <a:path w="5958" h="9701" extrusionOk="0">
                      <a:moveTo>
                        <a:pt x="663" y="0"/>
                      </a:moveTo>
                      <a:lnTo>
                        <a:pt x="1" y="388"/>
                      </a:lnTo>
                      <a:lnTo>
                        <a:pt x="5296" y="9701"/>
                      </a:lnTo>
                      <a:lnTo>
                        <a:pt x="5958" y="9313"/>
                      </a:lnTo>
                      <a:lnTo>
                        <a:pt x="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64;p39">
                  <a:extLst>
                    <a:ext uri="{FF2B5EF4-FFF2-40B4-BE49-F238E27FC236}">
                      <a16:creationId xmlns:a16="http://schemas.microsoft.com/office/drawing/2014/main" id="{929CCBFF-101D-4795-9812-4BB2E4816F8F}"/>
                    </a:ext>
                  </a:extLst>
                </p:cNvPr>
                <p:cNvSpPr/>
                <p:nvPr/>
              </p:nvSpPr>
              <p:spPr>
                <a:xfrm>
                  <a:off x="2357262" y="2789585"/>
                  <a:ext cx="98873" cy="160599"/>
                </a:xfrm>
                <a:custGeom>
                  <a:avLst/>
                  <a:gdLst/>
                  <a:ahLst/>
                  <a:cxnLst/>
                  <a:rect l="l" t="t" r="r" b="b"/>
                  <a:pathLst>
                    <a:path w="5958" h="9679" extrusionOk="0">
                      <a:moveTo>
                        <a:pt x="662" y="1"/>
                      </a:moveTo>
                      <a:lnTo>
                        <a:pt x="1" y="366"/>
                      </a:lnTo>
                      <a:lnTo>
                        <a:pt x="5296" y="9679"/>
                      </a:lnTo>
                      <a:lnTo>
                        <a:pt x="5958" y="9314"/>
                      </a:lnTo>
                      <a:lnTo>
                        <a:pt x="6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65;p39">
                  <a:extLst>
                    <a:ext uri="{FF2B5EF4-FFF2-40B4-BE49-F238E27FC236}">
                      <a16:creationId xmlns:a16="http://schemas.microsoft.com/office/drawing/2014/main" id="{2DB5BD4C-D414-4189-BE25-26F43FBC16D3}"/>
                    </a:ext>
                  </a:extLst>
                </p:cNvPr>
                <p:cNvSpPr/>
                <p:nvPr/>
              </p:nvSpPr>
              <p:spPr>
                <a:xfrm>
                  <a:off x="2368247" y="2783528"/>
                  <a:ext cx="98873" cy="160599"/>
                </a:xfrm>
                <a:custGeom>
                  <a:avLst/>
                  <a:gdLst/>
                  <a:ahLst/>
                  <a:cxnLst/>
                  <a:rect l="l" t="t" r="r" b="b"/>
                  <a:pathLst>
                    <a:path w="5958" h="9679" extrusionOk="0">
                      <a:moveTo>
                        <a:pt x="662" y="1"/>
                      </a:moveTo>
                      <a:lnTo>
                        <a:pt x="0" y="366"/>
                      </a:lnTo>
                      <a:lnTo>
                        <a:pt x="5296" y="9679"/>
                      </a:lnTo>
                      <a:lnTo>
                        <a:pt x="5958" y="9313"/>
                      </a:lnTo>
                      <a:lnTo>
                        <a:pt x="6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66;p39">
                  <a:extLst>
                    <a:ext uri="{FF2B5EF4-FFF2-40B4-BE49-F238E27FC236}">
                      <a16:creationId xmlns:a16="http://schemas.microsoft.com/office/drawing/2014/main" id="{5E4AED6B-931F-4199-BAD3-5B0948AAB211}"/>
                    </a:ext>
                  </a:extLst>
                </p:cNvPr>
                <p:cNvSpPr/>
                <p:nvPr/>
              </p:nvSpPr>
              <p:spPr>
                <a:xfrm>
                  <a:off x="2434520" y="2938059"/>
                  <a:ext cx="36758" cy="26482"/>
                </a:xfrm>
                <a:custGeom>
                  <a:avLst/>
                  <a:gdLst/>
                  <a:ahLst/>
                  <a:cxnLst/>
                  <a:rect l="l" t="t" r="r" b="b"/>
                  <a:pathLst>
                    <a:path w="2215" h="1596" extrusionOk="0">
                      <a:moveTo>
                        <a:pt x="1941" y="0"/>
                      </a:moveTo>
                      <a:lnTo>
                        <a:pt x="1" y="1119"/>
                      </a:lnTo>
                      <a:cubicBezTo>
                        <a:pt x="168" y="1423"/>
                        <a:pt x="478" y="1596"/>
                        <a:pt x="801" y="1596"/>
                      </a:cubicBezTo>
                      <a:cubicBezTo>
                        <a:pt x="962" y="1596"/>
                        <a:pt x="1127" y="1553"/>
                        <a:pt x="1279" y="1461"/>
                      </a:cubicBezTo>
                      <a:lnTo>
                        <a:pt x="1599" y="1301"/>
                      </a:lnTo>
                      <a:cubicBezTo>
                        <a:pt x="2055" y="1028"/>
                        <a:pt x="2215" y="457"/>
                        <a:pt x="19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67;p39">
                  <a:extLst>
                    <a:ext uri="{FF2B5EF4-FFF2-40B4-BE49-F238E27FC236}">
                      <a16:creationId xmlns:a16="http://schemas.microsoft.com/office/drawing/2014/main" id="{184F21A3-B6DC-4C55-A46E-6A968C6399EC}"/>
                    </a:ext>
                  </a:extLst>
                </p:cNvPr>
                <p:cNvSpPr/>
                <p:nvPr/>
              </p:nvSpPr>
              <p:spPr>
                <a:xfrm>
                  <a:off x="2345149" y="2763219"/>
                  <a:ext cx="35613" cy="42079"/>
                </a:xfrm>
                <a:custGeom>
                  <a:avLst/>
                  <a:gdLst/>
                  <a:ahLst/>
                  <a:cxnLst/>
                  <a:rect l="l" t="t" r="r" b="b"/>
                  <a:pathLst>
                    <a:path w="2146" h="2536" extrusionOk="0">
                      <a:moveTo>
                        <a:pt x="144" y="0"/>
                      </a:moveTo>
                      <a:cubicBezTo>
                        <a:pt x="70" y="0"/>
                        <a:pt x="0" y="58"/>
                        <a:pt x="0" y="129"/>
                      </a:cubicBezTo>
                      <a:lnTo>
                        <a:pt x="69" y="2343"/>
                      </a:lnTo>
                      <a:cubicBezTo>
                        <a:pt x="145" y="2465"/>
                        <a:pt x="271" y="2536"/>
                        <a:pt x="402" y="2536"/>
                      </a:cubicBezTo>
                      <a:cubicBezTo>
                        <a:pt x="467" y="2536"/>
                        <a:pt x="533" y="2518"/>
                        <a:pt x="594" y="2480"/>
                      </a:cubicBezTo>
                      <a:cubicBezTo>
                        <a:pt x="731" y="2412"/>
                        <a:pt x="799" y="2252"/>
                        <a:pt x="776" y="2115"/>
                      </a:cubicBezTo>
                      <a:cubicBezTo>
                        <a:pt x="776" y="2099"/>
                        <a:pt x="799" y="2083"/>
                        <a:pt x="820" y="2083"/>
                      </a:cubicBezTo>
                      <a:cubicBezTo>
                        <a:pt x="829" y="2083"/>
                        <a:pt x="838" y="2085"/>
                        <a:pt x="845" y="2092"/>
                      </a:cubicBezTo>
                      <a:cubicBezTo>
                        <a:pt x="911" y="2132"/>
                        <a:pt x="993" y="2156"/>
                        <a:pt x="1076" y="2156"/>
                      </a:cubicBezTo>
                      <a:cubicBezTo>
                        <a:pt x="1137" y="2156"/>
                        <a:pt x="1198" y="2144"/>
                        <a:pt x="1256" y="2115"/>
                      </a:cubicBezTo>
                      <a:cubicBezTo>
                        <a:pt x="1392" y="2024"/>
                        <a:pt x="1461" y="1887"/>
                        <a:pt x="1438" y="1750"/>
                      </a:cubicBezTo>
                      <a:cubicBezTo>
                        <a:pt x="1438" y="1716"/>
                        <a:pt x="1450" y="1695"/>
                        <a:pt x="1475" y="1695"/>
                      </a:cubicBezTo>
                      <a:cubicBezTo>
                        <a:pt x="1484" y="1695"/>
                        <a:pt x="1494" y="1698"/>
                        <a:pt x="1507" y="1704"/>
                      </a:cubicBezTo>
                      <a:cubicBezTo>
                        <a:pt x="1571" y="1755"/>
                        <a:pt x="1649" y="1785"/>
                        <a:pt x="1730" y="1785"/>
                      </a:cubicBezTo>
                      <a:cubicBezTo>
                        <a:pt x="1793" y="1785"/>
                        <a:pt x="1857" y="1767"/>
                        <a:pt x="1917" y="1727"/>
                      </a:cubicBezTo>
                      <a:cubicBezTo>
                        <a:pt x="2100" y="1636"/>
                        <a:pt x="2146" y="1407"/>
                        <a:pt x="2054" y="1225"/>
                      </a:cubicBezTo>
                      <a:lnTo>
                        <a:pt x="206" y="15"/>
                      </a:lnTo>
                      <a:cubicBezTo>
                        <a:pt x="186" y="5"/>
                        <a:pt x="164" y="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68;p39">
                  <a:extLst>
                    <a:ext uri="{FF2B5EF4-FFF2-40B4-BE49-F238E27FC236}">
                      <a16:creationId xmlns:a16="http://schemas.microsoft.com/office/drawing/2014/main" id="{7B4C563D-6400-4842-877A-091B3E768B8A}"/>
                    </a:ext>
                  </a:extLst>
                </p:cNvPr>
                <p:cNvSpPr/>
                <p:nvPr/>
              </p:nvSpPr>
              <p:spPr>
                <a:xfrm>
                  <a:off x="2345149" y="2763219"/>
                  <a:ext cx="17806" cy="19198"/>
                </a:xfrm>
                <a:custGeom>
                  <a:avLst/>
                  <a:gdLst/>
                  <a:ahLst/>
                  <a:cxnLst/>
                  <a:rect l="l" t="t" r="r" b="b"/>
                  <a:pathLst>
                    <a:path w="1073" h="1157" extrusionOk="0">
                      <a:moveTo>
                        <a:pt x="144" y="0"/>
                      </a:moveTo>
                      <a:cubicBezTo>
                        <a:pt x="70" y="0"/>
                        <a:pt x="0" y="58"/>
                        <a:pt x="0" y="129"/>
                      </a:cubicBezTo>
                      <a:lnTo>
                        <a:pt x="46" y="1156"/>
                      </a:lnTo>
                      <a:lnTo>
                        <a:pt x="1073" y="586"/>
                      </a:lnTo>
                      <a:lnTo>
                        <a:pt x="206" y="15"/>
                      </a:lnTo>
                      <a:cubicBezTo>
                        <a:pt x="186" y="5"/>
                        <a:pt x="164"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 name="投影片編號版面配置區 1">
            <a:extLst>
              <a:ext uri="{FF2B5EF4-FFF2-40B4-BE49-F238E27FC236}">
                <a16:creationId xmlns:a16="http://schemas.microsoft.com/office/drawing/2014/main" id="{A58B7832-2B6A-450D-9E2E-AA3C6101FBBB}"/>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10</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4199492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D212C5F0-8569-4E27-9653-CD05AD94B886}"/>
              </a:ext>
            </a:extLst>
          </p:cNvPr>
          <p:cNvPicPr>
            <a:picLocks noChangeAspect="1"/>
          </p:cNvPicPr>
          <p:nvPr/>
        </p:nvPicPr>
        <p:blipFill rotWithShape="1">
          <a:blip r:embed="rId3"/>
          <a:srcRect t="23621" b="42915"/>
          <a:stretch/>
        </p:blipFill>
        <p:spPr>
          <a:xfrm>
            <a:off x="0" y="2287270"/>
            <a:ext cx="9144000" cy="1625601"/>
          </a:xfrm>
          <a:prstGeom prst="rect">
            <a:avLst/>
          </a:prstGeom>
        </p:spPr>
      </p:pic>
      <p:grpSp>
        <p:nvGrpSpPr>
          <p:cNvPr id="6" name="群組 5">
            <a:extLst>
              <a:ext uri="{FF2B5EF4-FFF2-40B4-BE49-F238E27FC236}">
                <a16:creationId xmlns:a16="http://schemas.microsoft.com/office/drawing/2014/main" id="{4C5CDB0F-0F25-4EC6-A10F-5F3A564D7255}"/>
              </a:ext>
            </a:extLst>
          </p:cNvPr>
          <p:cNvGrpSpPr/>
          <p:nvPr/>
        </p:nvGrpSpPr>
        <p:grpSpPr>
          <a:xfrm>
            <a:off x="543944" y="551486"/>
            <a:ext cx="3919285" cy="623271"/>
            <a:chOff x="543944" y="551486"/>
            <a:chExt cx="3919285" cy="623271"/>
          </a:xfrm>
        </p:grpSpPr>
        <p:sp>
          <p:nvSpPr>
            <p:cNvPr id="7" name="文字方塊 6">
              <a:extLst>
                <a:ext uri="{FF2B5EF4-FFF2-40B4-BE49-F238E27FC236}">
                  <a16:creationId xmlns:a16="http://schemas.microsoft.com/office/drawing/2014/main" id="{E2938580-623E-43B9-A0A7-596A831E8CAB}"/>
                </a:ext>
              </a:extLst>
            </p:cNvPr>
            <p:cNvSpPr txBox="1"/>
            <p:nvPr/>
          </p:nvSpPr>
          <p:spPr>
            <a:xfrm>
              <a:off x="951326" y="562760"/>
              <a:ext cx="3511903"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Data Processing</a:t>
              </a:r>
              <a:endParaRPr lang="zh-TW" altLang="en-US" sz="3200" b="1" dirty="0">
                <a:latin typeface="源泉圓體 R" panose="020B0500000000000000" pitchFamily="34" charset="-120"/>
                <a:ea typeface="源泉圓體 R" panose="020B0500000000000000" pitchFamily="34" charset="-120"/>
              </a:endParaRPr>
            </a:p>
          </p:txBody>
        </p:sp>
        <p:grpSp>
          <p:nvGrpSpPr>
            <p:cNvPr id="8" name="群組 7">
              <a:extLst>
                <a:ext uri="{FF2B5EF4-FFF2-40B4-BE49-F238E27FC236}">
                  <a16:creationId xmlns:a16="http://schemas.microsoft.com/office/drawing/2014/main" id="{7C98B562-5E7C-452E-9F44-B04D072AB6B0}"/>
                </a:ext>
              </a:extLst>
            </p:cNvPr>
            <p:cNvGrpSpPr/>
            <p:nvPr/>
          </p:nvGrpSpPr>
          <p:grpSpPr>
            <a:xfrm>
              <a:off x="543944" y="551486"/>
              <a:ext cx="307027" cy="623271"/>
              <a:chOff x="543944" y="551486"/>
              <a:chExt cx="307027" cy="623271"/>
            </a:xfrm>
          </p:grpSpPr>
          <p:sp>
            <p:nvSpPr>
              <p:cNvPr id="9" name="矩形: 圓角 8">
                <a:extLst>
                  <a:ext uri="{FF2B5EF4-FFF2-40B4-BE49-F238E27FC236}">
                    <a16:creationId xmlns:a16="http://schemas.microsoft.com/office/drawing/2014/main" id="{395BE480-A6B5-4232-8730-1612923B0D16}"/>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0" name="直線接點 9">
                <a:extLst>
                  <a:ext uri="{FF2B5EF4-FFF2-40B4-BE49-F238E27FC236}">
                    <a16:creationId xmlns:a16="http://schemas.microsoft.com/office/drawing/2014/main" id="{9804DA80-DB17-4EA0-9BF1-FC13BB119B2B}"/>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2" name="投影片編號版面配置區 1">
            <a:extLst>
              <a:ext uri="{FF2B5EF4-FFF2-40B4-BE49-F238E27FC236}">
                <a16:creationId xmlns:a16="http://schemas.microsoft.com/office/drawing/2014/main" id="{00444466-5C6C-4A50-98C2-FDB896356101}"/>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11</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34815337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3919285" cy="623271"/>
            <a:chOff x="543944" y="551486"/>
            <a:chExt cx="3919285"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6" y="562760"/>
              <a:ext cx="3511903"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Modelling</a:t>
              </a:r>
              <a:endParaRPr lang="zh-TW" altLang="en-US" sz="3200" b="1" dirty="0">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 name="Google Shape;256;p30">
            <a:extLst>
              <a:ext uri="{FF2B5EF4-FFF2-40B4-BE49-F238E27FC236}">
                <a16:creationId xmlns:a16="http://schemas.microsoft.com/office/drawing/2014/main" id="{3B06486F-70AB-4CBE-A7FC-28CAD66E6149}"/>
              </a:ext>
            </a:extLst>
          </p:cNvPr>
          <p:cNvSpPr/>
          <p:nvPr/>
        </p:nvSpPr>
        <p:spPr>
          <a:xfrm>
            <a:off x="951327" y="1419226"/>
            <a:ext cx="484281" cy="484262"/>
          </a:xfrm>
          <a:custGeom>
            <a:avLst/>
            <a:gdLst/>
            <a:ahLst/>
            <a:cxnLst/>
            <a:rect l="l" t="t" r="r" b="b"/>
            <a:pathLst>
              <a:path w="10213" h="10213" extrusionOk="0">
                <a:moveTo>
                  <a:pt x="5110" y="1"/>
                </a:moveTo>
                <a:cubicBezTo>
                  <a:pt x="2286" y="1"/>
                  <a:pt x="0" y="2287"/>
                  <a:pt x="0" y="5104"/>
                </a:cubicBezTo>
                <a:cubicBezTo>
                  <a:pt x="0" y="7927"/>
                  <a:pt x="2286" y="10213"/>
                  <a:pt x="5110" y="10213"/>
                </a:cubicBezTo>
                <a:cubicBezTo>
                  <a:pt x="7927" y="10213"/>
                  <a:pt x="10213" y="7927"/>
                  <a:pt x="10213" y="5104"/>
                </a:cubicBezTo>
                <a:cubicBezTo>
                  <a:pt x="10213" y="2287"/>
                  <a:pt x="7927" y="1"/>
                  <a:pt x="5110" y="1"/>
                </a:cubicBezTo>
                <a:close/>
              </a:path>
            </a:pathLst>
          </a:custGeom>
          <a:solidFill>
            <a:schemeClr val="accent5"/>
          </a:solidFill>
          <a:ln>
            <a:noFill/>
          </a:ln>
        </p:spPr>
        <p:txBody>
          <a:bodyPr spcFirstLastPara="1" wrap="square" lIns="91425" tIns="137150"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3000" b="1" dirty="0">
                <a:solidFill>
                  <a:schemeClr val="lt1"/>
                </a:solidFill>
                <a:latin typeface="Fira Sans Extra Condensed"/>
                <a:ea typeface="Fira Sans Extra Condensed"/>
                <a:cs typeface="Fira Sans Extra Condensed"/>
                <a:sym typeface="Fira Sans Extra Condensed"/>
              </a:rPr>
              <a:t>1</a:t>
            </a:r>
            <a:endParaRPr dirty="0">
              <a:solidFill>
                <a:schemeClr val="lt1"/>
              </a:solidFill>
            </a:endParaRPr>
          </a:p>
        </p:txBody>
      </p:sp>
      <p:sp>
        <p:nvSpPr>
          <p:cNvPr id="20" name="Google Shape;256;p30">
            <a:extLst>
              <a:ext uri="{FF2B5EF4-FFF2-40B4-BE49-F238E27FC236}">
                <a16:creationId xmlns:a16="http://schemas.microsoft.com/office/drawing/2014/main" id="{70F7284D-EDDA-44AB-98B6-1B9B35A74095}"/>
              </a:ext>
            </a:extLst>
          </p:cNvPr>
          <p:cNvSpPr/>
          <p:nvPr/>
        </p:nvSpPr>
        <p:spPr>
          <a:xfrm>
            <a:off x="951327" y="4175051"/>
            <a:ext cx="484281" cy="484262"/>
          </a:xfrm>
          <a:custGeom>
            <a:avLst/>
            <a:gdLst/>
            <a:ahLst/>
            <a:cxnLst/>
            <a:rect l="l" t="t" r="r" b="b"/>
            <a:pathLst>
              <a:path w="10213" h="10213" extrusionOk="0">
                <a:moveTo>
                  <a:pt x="5110" y="1"/>
                </a:moveTo>
                <a:cubicBezTo>
                  <a:pt x="2286" y="1"/>
                  <a:pt x="0" y="2287"/>
                  <a:pt x="0" y="5104"/>
                </a:cubicBezTo>
                <a:cubicBezTo>
                  <a:pt x="0" y="7927"/>
                  <a:pt x="2286" y="10213"/>
                  <a:pt x="5110" y="10213"/>
                </a:cubicBezTo>
                <a:cubicBezTo>
                  <a:pt x="7927" y="10213"/>
                  <a:pt x="10213" y="7927"/>
                  <a:pt x="10213" y="5104"/>
                </a:cubicBezTo>
                <a:cubicBezTo>
                  <a:pt x="10213" y="2287"/>
                  <a:pt x="7927" y="1"/>
                  <a:pt x="5110" y="1"/>
                </a:cubicBezTo>
                <a:close/>
              </a:path>
            </a:pathLst>
          </a:custGeom>
          <a:solidFill>
            <a:schemeClr val="accent5"/>
          </a:solidFill>
          <a:ln>
            <a:noFill/>
          </a:ln>
        </p:spPr>
        <p:txBody>
          <a:bodyPr spcFirstLastPara="1" wrap="square" lIns="91425" tIns="137150"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3000" b="1" dirty="0">
                <a:solidFill>
                  <a:schemeClr val="lt1"/>
                </a:solidFill>
                <a:latin typeface="Fira Sans Extra Condensed"/>
                <a:ea typeface="Fira Sans Extra Condensed"/>
                <a:cs typeface="Fira Sans Extra Condensed"/>
                <a:sym typeface="Fira Sans Extra Condensed"/>
              </a:rPr>
              <a:t>5</a:t>
            </a:r>
            <a:endParaRPr dirty="0">
              <a:solidFill>
                <a:schemeClr val="lt1"/>
              </a:solidFill>
            </a:endParaRPr>
          </a:p>
        </p:txBody>
      </p:sp>
      <p:sp>
        <p:nvSpPr>
          <p:cNvPr id="21" name="Google Shape;256;p30">
            <a:extLst>
              <a:ext uri="{FF2B5EF4-FFF2-40B4-BE49-F238E27FC236}">
                <a16:creationId xmlns:a16="http://schemas.microsoft.com/office/drawing/2014/main" id="{97E40407-1DA4-4583-8ADE-268B02D148B0}"/>
              </a:ext>
            </a:extLst>
          </p:cNvPr>
          <p:cNvSpPr/>
          <p:nvPr/>
        </p:nvSpPr>
        <p:spPr>
          <a:xfrm>
            <a:off x="951327" y="3486094"/>
            <a:ext cx="484281" cy="484262"/>
          </a:xfrm>
          <a:custGeom>
            <a:avLst/>
            <a:gdLst/>
            <a:ahLst/>
            <a:cxnLst/>
            <a:rect l="l" t="t" r="r" b="b"/>
            <a:pathLst>
              <a:path w="10213" h="10213" extrusionOk="0">
                <a:moveTo>
                  <a:pt x="5110" y="1"/>
                </a:moveTo>
                <a:cubicBezTo>
                  <a:pt x="2286" y="1"/>
                  <a:pt x="0" y="2287"/>
                  <a:pt x="0" y="5104"/>
                </a:cubicBezTo>
                <a:cubicBezTo>
                  <a:pt x="0" y="7927"/>
                  <a:pt x="2286" y="10213"/>
                  <a:pt x="5110" y="10213"/>
                </a:cubicBezTo>
                <a:cubicBezTo>
                  <a:pt x="7927" y="10213"/>
                  <a:pt x="10213" y="7927"/>
                  <a:pt x="10213" y="5104"/>
                </a:cubicBezTo>
                <a:cubicBezTo>
                  <a:pt x="10213" y="2287"/>
                  <a:pt x="7927" y="1"/>
                  <a:pt x="5110" y="1"/>
                </a:cubicBezTo>
                <a:close/>
              </a:path>
            </a:pathLst>
          </a:custGeom>
          <a:solidFill>
            <a:schemeClr val="tx2">
              <a:lumMod val="90000"/>
            </a:schemeClr>
          </a:solidFill>
          <a:ln>
            <a:noFill/>
          </a:ln>
        </p:spPr>
        <p:txBody>
          <a:bodyPr spcFirstLastPara="1" wrap="square" lIns="91425" tIns="137150"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3000" b="1" dirty="0">
                <a:solidFill>
                  <a:schemeClr val="lt1"/>
                </a:solidFill>
                <a:latin typeface="Fira Sans Extra Condensed"/>
                <a:ea typeface="Fira Sans Extra Condensed"/>
                <a:cs typeface="Fira Sans Extra Condensed"/>
                <a:sym typeface="Fira Sans Extra Condensed"/>
              </a:rPr>
              <a:t>4</a:t>
            </a:r>
            <a:endParaRPr dirty="0">
              <a:solidFill>
                <a:schemeClr val="lt1"/>
              </a:solidFill>
            </a:endParaRPr>
          </a:p>
        </p:txBody>
      </p:sp>
      <p:sp>
        <p:nvSpPr>
          <p:cNvPr id="22" name="Google Shape;256;p30">
            <a:extLst>
              <a:ext uri="{FF2B5EF4-FFF2-40B4-BE49-F238E27FC236}">
                <a16:creationId xmlns:a16="http://schemas.microsoft.com/office/drawing/2014/main" id="{BEC20CBC-8118-4E04-9CD4-F7202B1EF84B}"/>
              </a:ext>
            </a:extLst>
          </p:cNvPr>
          <p:cNvSpPr/>
          <p:nvPr/>
        </p:nvSpPr>
        <p:spPr>
          <a:xfrm>
            <a:off x="951327" y="2797138"/>
            <a:ext cx="484281" cy="484262"/>
          </a:xfrm>
          <a:custGeom>
            <a:avLst/>
            <a:gdLst/>
            <a:ahLst/>
            <a:cxnLst/>
            <a:rect l="l" t="t" r="r" b="b"/>
            <a:pathLst>
              <a:path w="10213" h="10213" extrusionOk="0">
                <a:moveTo>
                  <a:pt x="5110" y="1"/>
                </a:moveTo>
                <a:cubicBezTo>
                  <a:pt x="2286" y="1"/>
                  <a:pt x="0" y="2287"/>
                  <a:pt x="0" y="5104"/>
                </a:cubicBezTo>
                <a:cubicBezTo>
                  <a:pt x="0" y="7927"/>
                  <a:pt x="2286" y="10213"/>
                  <a:pt x="5110" y="10213"/>
                </a:cubicBezTo>
                <a:cubicBezTo>
                  <a:pt x="7927" y="10213"/>
                  <a:pt x="10213" y="7927"/>
                  <a:pt x="10213" y="5104"/>
                </a:cubicBezTo>
                <a:cubicBezTo>
                  <a:pt x="10213" y="2287"/>
                  <a:pt x="7927" y="1"/>
                  <a:pt x="5110" y="1"/>
                </a:cubicBezTo>
                <a:close/>
              </a:path>
            </a:pathLst>
          </a:custGeom>
          <a:solidFill>
            <a:schemeClr val="accent5"/>
          </a:solidFill>
          <a:ln>
            <a:noFill/>
          </a:ln>
        </p:spPr>
        <p:txBody>
          <a:bodyPr spcFirstLastPara="1" wrap="square" lIns="91425" tIns="137150"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3000" b="1" dirty="0">
                <a:solidFill>
                  <a:schemeClr val="lt1"/>
                </a:solidFill>
                <a:latin typeface="Fira Sans Extra Condensed"/>
                <a:ea typeface="Fira Sans Extra Condensed"/>
                <a:cs typeface="Fira Sans Extra Condensed"/>
                <a:sym typeface="Fira Sans Extra Condensed"/>
              </a:rPr>
              <a:t>3</a:t>
            </a:r>
            <a:endParaRPr dirty="0">
              <a:solidFill>
                <a:schemeClr val="lt1"/>
              </a:solidFill>
            </a:endParaRPr>
          </a:p>
        </p:txBody>
      </p:sp>
      <p:sp>
        <p:nvSpPr>
          <p:cNvPr id="23" name="Google Shape;256;p30">
            <a:extLst>
              <a:ext uri="{FF2B5EF4-FFF2-40B4-BE49-F238E27FC236}">
                <a16:creationId xmlns:a16="http://schemas.microsoft.com/office/drawing/2014/main" id="{B59550FB-8A20-4193-BBE4-7C111366D2ED}"/>
              </a:ext>
            </a:extLst>
          </p:cNvPr>
          <p:cNvSpPr/>
          <p:nvPr/>
        </p:nvSpPr>
        <p:spPr>
          <a:xfrm>
            <a:off x="951327" y="2108182"/>
            <a:ext cx="484281" cy="484262"/>
          </a:xfrm>
          <a:custGeom>
            <a:avLst/>
            <a:gdLst/>
            <a:ahLst/>
            <a:cxnLst/>
            <a:rect l="l" t="t" r="r" b="b"/>
            <a:pathLst>
              <a:path w="10213" h="10213" extrusionOk="0">
                <a:moveTo>
                  <a:pt x="5110" y="1"/>
                </a:moveTo>
                <a:cubicBezTo>
                  <a:pt x="2286" y="1"/>
                  <a:pt x="0" y="2287"/>
                  <a:pt x="0" y="5104"/>
                </a:cubicBezTo>
                <a:cubicBezTo>
                  <a:pt x="0" y="7927"/>
                  <a:pt x="2286" y="10213"/>
                  <a:pt x="5110" y="10213"/>
                </a:cubicBezTo>
                <a:cubicBezTo>
                  <a:pt x="7927" y="10213"/>
                  <a:pt x="10213" y="7927"/>
                  <a:pt x="10213" y="5104"/>
                </a:cubicBezTo>
                <a:cubicBezTo>
                  <a:pt x="10213" y="2287"/>
                  <a:pt x="7927" y="1"/>
                  <a:pt x="5110" y="1"/>
                </a:cubicBezTo>
                <a:close/>
              </a:path>
            </a:pathLst>
          </a:custGeom>
          <a:solidFill>
            <a:schemeClr val="tx2">
              <a:lumMod val="90000"/>
            </a:schemeClr>
          </a:solidFill>
          <a:ln>
            <a:noFill/>
          </a:ln>
        </p:spPr>
        <p:txBody>
          <a:bodyPr spcFirstLastPara="1" wrap="square" lIns="91425" tIns="137150"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3000" b="1" dirty="0">
                <a:solidFill>
                  <a:schemeClr val="lt1"/>
                </a:solidFill>
                <a:latin typeface="Fira Sans Extra Condensed"/>
                <a:ea typeface="Fira Sans Extra Condensed"/>
                <a:cs typeface="Fira Sans Extra Condensed"/>
                <a:sym typeface="Fira Sans Extra Condensed"/>
              </a:rPr>
              <a:t>2</a:t>
            </a:r>
            <a:endParaRPr dirty="0">
              <a:solidFill>
                <a:schemeClr val="lt1"/>
              </a:solidFill>
            </a:endParaRPr>
          </a:p>
        </p:txBody>
      </p:sp>
      <p:sp>
        <p:nvSpPr>
          <p:cNvPr id="24" name="文字方塊 23">
            <a:extLst>
              <a:ext uri="{FF2B5EF4-FFF2-40B4-BE49-F238E27FC236}">
                <a16:creationId xmlns:a16="http://schemas.microsoft.com/office/drawing/2014/main" id="{B74DF781-CDEB-48E1-8582-555190C680D4}"/>
              </a:ext>
            </a:extLst>
          </p:cNvPr>
          <p:cNvSpPr txBox="1"/>
          <p:nvPr/>
        </p:nvSpPr>
        <p:spPr>
          <a:xfrm>
            <a:off x="1669432" y="1476691"/>
            <a:ext cx="2902567" cy="369332"/>
          </a:xfrm>
          <a:prstGeom prst="rect">
            <a:avLst/>
          </a:prstGeom>
          <a:noFill/>
        </p:spPr>
        <p:txBody>
          <a:bodyPr wrap="square" rtlCol="0">
            <a:spAutoFit/>
          </a:bodyPr>
          <a:lstStyle/>
          <a:p>
            <a:r>
              <a:rPr lang="en-US" altLang="zh-TW" sz="1800" dirty="0">
                <a:latin typeface="源泉圓體 R" panose="020B0500000000000000" pitchFamily="34" charset="-120"/>
                <a:ea typeface="源泉圓體 R" panose="020B0500000000000000" pitchFamily="34" charset="-120"/>
              </a:rPr>
              <a:t>J48 Decision Tree</a:t>
            </a:r>
            <a:endParaRPr lang="zh-TW" altLang="en-US" sz="1800" dirty="0">
              <a:latin typeface="源泉圓體 R" panose="020B0500000000000000" pitchFamily="34" charset="-120"/>
              <a:ea typeface="源泉圓體 R" panose="020B0500000000000000" pitchFamily="34" charset="-120"/>
            </a:endParaRPr>
          </a:p>
        </p:txBody>
      </p:sp>
      <p:sp>
        <p:nvSpPr>
          <p:cNvPr id="25" name="文字方塊 24">
            <a:extLst>
              <a:ext uri="{FF2B5EF4-FFF2-40B4-BE49-F238E27FC236}">
                <a16:creationId xmlns:a16="http://schemas.microsoft.com/office/drawing/2014/main" id="{0904C89D-ECDB-499D-974C-16FBCED736FE}"/>
              </a:ext>
            </a:extLst>
          </p:cNvPr>
          <p:cNvSpPr txBox="1"/>
          <p:nvPr/>
        </p:nvSpPr>
        <p:spPr>
          <a:xfrm>
            <a:off x="1669432" y="4232516"/>
            <a:ext cx="2902567" cy="369332"/>
          </a:xfrm>
          <a:prstGeom prst="rect">
            <a:avLst/>
          </a:prstGeom>
          <a:noFill/>
        </p:spPr>
        <p:txBody>
          <a:bodyPr wrap="square" rtlCol="0">
            <a:spAutoFit/>
          </a:bodyPr>
          <a:lstStyle/>
          <a:p>
            <a:r>
              <a:rPr lang="en-US" altLang="zh-TW" sz="1800" dirty="0">
                <a:latin typeface="源泉圓體 R" panose="020B0500000000000000" pitchFamily="34" charset="-120"/>
                <a:ea typeface="源泉圓體 R" panose="020B0500000000000000" pitchFamily="34" charset="-120"/>
              </a:rPr>
              <a:t>Naïve Bayes</a:t>
            </a:r>
            <a:endParaRPr lang="zh-TW" altLang="en-US" sz="1800" dirty="0">
              <a:latin typeface="源泉圓體 R" panose="020B0500000000000000" pitchFamily="34" charset="-120"/>
              <a:ea typeface="源泉圓體 R" panose="020B0500000000000000" pitchFamily="34" charset="-120"/>
            </a:endParaRPr>
          </a:p>
        </p:txBody>
      </p:sp>
      <p:sp>
        <p:nvSpPr>
          <p:cNvPr id="26" name="文字方塊 25">
            <a:extLst>
              <a:ext uri="{FF2B5EF4-FFF2-40B4-BE49-F238E27FC236}">
                <a16:creationId xmlns:a16="http://schemas.microsoft.com/office/drawing/2014/main" id="{954A1B7A-6AB6-4AE1-9132-038CCC863F96}"/>
              </a:ext>
            </a:extLst>
          </p:cNvPr>
          <p:cNvSpPr txBox="1"/>
          <p:nvPr/>
        </p:nvSpPr>
        <p:spPr>
          <a:xfrm>
            <a:off x="1669432" y="3543559"/>
            <a:ext cx="2902567" cy="369332"/>
          </a:xfrm>
          <a:prstGeom prst="rect">
            <a:avLst/>
          </a:prstGeom>
          <a:noFill/>
        </p:spPr>
        <p:txBody>
          <a:bodyPr wrap="square" rtlCol="0">
            <a:spAutoFit/>
          </a:bodyPr>
          <a:lstStyle/>
          <a:p>
            <a:r>
              <a:rPr lang="en-US" altLang="zh-TW" sz="1800" dirty="0">
                <a:latin typeface="源泉圓體 R" panose="020B0500000000000000" pitchFamily="34" charset="-120"/>
                <a:ea typeface="源泉圓體 R" panose="020B0500000000000000" pitchFamily="34" charset="-120"/>
              </a:rPr>
              <a:t>K Nearest Neighbor</a:t>
            </a:r>
            <a:endParaRPr lang="zh-TW" altLang="en-US" sz="1800" dirty="0">
              <a:latin typeface="源泉圓體 R" panose="020B0500000000000000" pitchFamily="34" charset="-120"/>
              <a:ea typeface="源泉圓體 R" panose="020B0500000000000000" pitchFamily="34" charset="-120"/>
            </a:endParaRPr>
          </a:p>
        </p:txBody>
      </p:sp>
      <p:sp>
        <p:nvSpPr>
          <p:cNvPr id="27" name="文字方塊 26">
            <a:extLst>
              <a:ext uri="{FF2B5EF4-FFF2-40B4-BE49-F238E27FC236}">
                <a16:creationId xmlns:a16="http://schemas.microsoft.com/office/drawing/2014/main" id="{2AB94E95-3743-4F8B-A498-D12FCB38109F}"/>
              </a:ext>
            </a:extLst>
          </p:cNvPr>
          <p:cNvSpPr txBox="1"/>
          <p:nvPr/>
        </p:nvSpPr>
        <p:spPr>
          <a:xfrm>
            <a:off x="1669432" y="2854603"/>
            <a:ext cx="2902567" cy="369332"/>
          </a:xfrm>
          <a:prstGeom prst="rect">
            <a:avLst/>
          </a:prstGeom>
          <a:noFill/>
        </p:spPr>
        <p:txBody>
          <a:bodyPr wrap="square" rtlCol="0">
            <a:spAutoFit/>
          </a:bodyPr>
          <a:lstStyle/>
          <a:p>
            <a:r>
              <a:rPr lang="en-US" altLang="zh-TW" sz="1800" dirty="0">
                <a:latin typeface="源泉圓體 R" panose="020B0500000000000000" pitchFamily="34" charset="-120"/>
                <a:ea typeface="源泉圓體 R" panose="020B0500000000000000" pitchFamily="34" charset="-120"/>
              </a:rPr>
              <a:t>Support Vector Machine</a:t>
            </a:r>
            <a:endParaRPr lang="zh-TW" altLang="en-US" sz="1800" dirty="0">
              <a:latin typeface="源泉圓體 R" panose="020B0500000000000000" pitchFamily="34" charset="-120"/>
              <a:ea typeface="源泉圓體 R" panose="020B0500000000000000" pitchFamily="34" charset="-120"/>
            </a:endParaRPr>
          </a:p>
        </p:txBody>
      </p:sp>
      <p:sp>
        <p:nvSpPr>
          <p:cNvPr id="28" name="文字方塊 27">
            <a:extLst>
              <a:ext uri="{FF2B5EF4-FFF2-40B4-BE49-F238E27FC236}">
                <a16:creationId xmlns:a16="http://schemas.microsoft.com/office/drawing/2014/main" id="{E623446A-9024-4B36-8B80-993B2E976B13}"/>
              </a:ext>
            </a:extLst>
          </p:cNvPr>
          <p:cNvSpPr txBox="1"/>
          <p:nvPr/>
        </p:nvSpPr>
        <p:spPr>
          <a:xfrm>
            <a:off x="1669432" y="2165647"/>
            <a:ext cx="2902567" cy="369332"/>
          </a:xfrm>
          <a:prstGeom prst="rect">
            <a:avLst/>
          </a:prstGeom>
          <a:noFill/>
        </p:spPr>
        <p:txBody>
          <a:bodyPr wrap="square" rtlCol="0">
            <a:spAutoFit/>
          </a:bodyPr>
          <a:lstStyle/>
          <a:p>
            <a:r>
              <a:rPr lang="en-US" altLang="zh-TW" sz="1800" dirty="0">
                <a:latin typeface="源泉圓體 R" panose="020B0500000000000000" pitchFamily="34" charset="-120"/>
                <a:ea typeface="源泉圓體 R" panose="020B0500000000000000" pitchFamily="34" charset="-120"/>
              </a:rPr>
              <a:t>Random Forest</a:t>
            </a:r>
            <a:endParaRPr lang="zh-TW" altLang="en-US" sz="1800" dirty="0">
              <a:latin typeface="源泉圓體 R" panose="020B0500000000000000" pitchFamily="34" charset="-120"/>
              <a:ea typeface="源泉圓體 R" panose="020B0500000000000000" pitchFamily="34" charset="-120"/>
            </a:endParaRPr>
          </a:p>
        </p:txBody>
      </p:sp>
      <p:grpSp>
        <p:nvGrpSpPr>
          <p:cNvPr id="7" name="群組 6">
            <a:extLst>
              <a:ext uri="{FF2B5EF4-FFF2-40B4-BE49-F238E27FC236}">
                <a16:creationId xmlns:a16="http://schemas.microsoft.com/office/drawing/2014/main" id="{8FFCD3A9-683D-47E7-B6E4-C73D59B58870}"/>
              </a:ext>
            </a:extLst>
          </p:cNvPr>
          <p:cNvGrpSpPr/>
          <p:nvPr/>
        </p:nvGrpSpPr>
        <p:grpSpPr>
          <a:xfrm>
            <a:off x="4958080" y="1476691"/>
            <a:ext cx="3662363" cy="3116916"/>
            <a:chOff x="4958080" y="1476691"/>
            <a:chExt cx="3662363" cy="3116916"/>
          </a:xfrm>
        </p:grpSpPr>
        <p:sp>
          <p:nvSpPr>
            <p:cNvPr id="29" name="文字方塊 28">
              <a:extLst>
                <a:ext uri="{FF2B5EF4-FFF2-40B4-BE49-F238E27FC236}">
                  <a16:creationId xmlns:a16="http://schemas.microsoft.com/office/drawing/2014/main" id="{EE2657E4-1F5E-4C9D-A3DF-6DFBF4E7EC46}"/>
                </a:ext>
              </a:extLst>
            </p:cNvPr>
            <p:cNvSpPr txBox="1"/>
            <p:nvPr/>
          </p:nvSpPr>
          <p:spPr>
            <a:xfrm>
              <a:off x="4958080" y="2832505"/>
              <a:ext cx="3662363" cy="400110"/>
            </a:xfrm>
            <a:prstGeom prst="rect">
              <a:avLst/>
            </a:prstGeom>
            <a:noFill/>
          </p:spPr>
          <p:txBody>
            <a:bodyPr wrap="square" rtlCol="0">
              <a:spAutoFit/>
            </a:bodyPr>
            <a:lstStyle/>
            <a:p>
              <a:pPr algn="ctr"/>
              <a:r>
                <a:rPr lang="en-US" altLang="zh-TW" sz="2000" dirty="0">
                  <a:latin typeface="源泉圓體 R" panose="020B0500000000000000" pitchFamily="34" charset="-120"/>
                  <a:ea typeface="源泉圓體 R" panose="020B0500000000000000" pitchFamily="34" charset="-120"/>
                </a:rPr>
                <a:t>10-folds cross validation</a:t>
              </a:r>
              <a:endParaRPr lang="zh-TW" altLang="en-US" sz="2000" dirty="0">
                <a:latin typeface="源泉圓體 R" panose="020B0500000000000000" pitchFamily="34" charset="-120"/>
                <a:ea typeface="源泉圓體 R" panose="020B0500000000000000" pitchFamily="34" charset="-120"/>
              </a:endParaRPr>
            </a:p>
          </p:txBody>
        </p:sp>
        <p:grpSp>
          <p:nvGrpSpPr>
            <p:cNvPr id="32" name="群組 31">
              <a:extLst>
                <a:ext uri="{FF2B5EF4-FFF2-40B4-BE49-F238E27FC236}">
                  <a16:creationId xmlns:a16="http://schemas.microsoft.com/office/drawing/2014/main" id="{3BDD452A-C08A-42DF-BC24-531814C15FBF}"/>
                </a:ext>
              </a:extLst>
            </p:cNvPr>
            <p:cNvGrpSpPr/>
            <p:nvPr/>
          </p:nvGrpSpPr>
          <p:grpSpPr>
            <a:xfrm>
              <a:off x="5743448" y="1476691"/>
              <a:ext cx="996696" cy="3116916"/>
              <a:chOff x="4818888" y="1476691"/>
              <a:chExt cx="996696" cy="3116916"/>
            </a:xfrm>
          </p:grpSpPr>
          <p:sp>
            <p:nvSpPr>
              <p:cNvPr id="30" name="弧形 29">
                <a:extLst>
                  <a:ext uri="{FF2B5EF4-FFF2-40B4-BE49-F238E27FC236}">
                    <a16:creationId xmlns:a16="http://schemas.microsoft.com/office/drawing/2014/main" id="{3F677534-6126-4849-8850-CF454BDEB219}"/>
                  </a:ext>
                </a:extLst>
              </p:cNvPr>
              <p:cNvSpPr/>
              <p:nvPr/>
            </p:nvSpPr>
            <p:spPr>
              <a:xfrm>
                <a:off x="4818888" y="1476691"/>
                <a:ext cx="996696" cy="2493665"/>
              </a:xfrm>
              <a:prstGeom prst="arc">
                <a:avLst>
                  <a:gd name="adj1" fmla="val 16223980"/>
                  <a:gd name="adj2" fmla="val 0"/>
                </a:avLst>
              </a:prstGeom>
              <a:ln w="25400" cap="rn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31" name="弧形 30">
                <a:extLst>
                  <a:ext uri="{FF2B5EF4-FFF2-40B4-BE49-F238E27FC236}">
                    <a16:creationId xmlns:a16="http://schemas.microsoft.com/office/drawing/2014/main" id="{B5228B18-FC1E-4F15-B3BB-254802AD1088}"/>
                  </a:ext>
                </a:extLst>
              </p:cNvPr>
              <p:cNvSpPr/>
              <p:nvPr/>
            </p:nvSpPr>
            <p:spPr>
              <a:xfrm flipV="1">
                <a:off x="4818888" y="2099942"/>
                <a:ext cx="996696" cy="2493665"/>
              </a:xfrm>
              <a:prstGeom prst="arc">
                <a:avLst>
                  <a:gd name="adj1" fmla="val 16223980"/>
                  <a:gd name="adj2" fmla="val 0"/>
                </a:avLst>
              </a:prstGeom>
              <a:ln w="25400" cap="rn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grpSp>
      </p:grpSp>
      <p:sp>
        <p:nvSpPr>
          <p:cNvPr id="34" name="投影片編號版面配置區 1">
            <a:extLst>
              <a:ext uri="{FF2B5EF4-FFF2-40B4-BE49-F238E27FC236}">
                <a16:creationId xmlns:a16="http://schemas.microsoft.com/office/drawing/2014/main" id="{6A394BCB-C793-43BD-A7DF-8BA10FEC833F}"/>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12</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2439929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圓角 11">
            <a:extLst>
              <a:ext uri="{FF2B5EF4-FFF2-40B4-BE49-F238E27FC236}">
                <a16:creationId xmlns:a16="http://schemas.microsoft.com/office/drawing/2014/main" id="{6EF81F6A-8F6D-46B4-8565-3620B46C3D3C}"/>
              </a:ext>
            </a:extLst>
          </p:cNvPr>
          <p:cNvSpPr/>
          <p:nvPr/>
        </p:nvSpPr>
        <p:spPr>
          <a:xfrm>
            <a:off x="6319520" y="610931"/>
            <a:ext cx="2321243" cy="56382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Modelling</a:t>
              </a:r>
              <a:r>
                <a:rPr lang="zh-TW" altLang="en-US" sz="3200" b="1" dirty="0">
                  <a:latin typeface="源泉圓體 R" panose="020B0500000000000000" pitchFamily="34" charset="-120"/>
                  <a:ea typeface="源泉圓體 R" panose="020B0500000000000000" pitchFamily="34" charset="-120"/>
                </a:rPr>
                <a:t>                                      </a:t>
              </a:r>
              <a:r>
                <a:rPr lang="en-US" altLang="zh-TW" sz="2000" b="1" dirty="0">
                  <a:solidFill>
                    <a:schemeClr val="bg1"/>
                  </a:solidFill>
                  <a:latin typeface="源泉圓體 R" panose="020B0500000000000000" pitchFamily="34" charset="-120"/>
                  <a:ea typeface="源泉圓體 R" panose="020B0500000000000000" pitchFamily="34" charset="-120"/>
                </a:rPr>
                <a:t>J48 Decision Tree</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9" name="圖片 8">
            <a:extLst>
              <a:ext uri="{FF2B5EF4-FFF2-40B4-BE49-F238E27FC236}">
                <a16:creationId xmlns:a16="http://schemas.microsoft.com/office/drawing/2014/main" id="{37CC158D-9F59-4602-AC0B-86E42785F107}"/>
              </a:ext>
            </a:extLst>
          </p:cNvPr>
          <p:cNvPicPr>
            <a:picLocks noChangeAspect="1"/>
          </p:cNvPicPr>
          <p:nvPr/>
        </p:nvPicPr>
        <p:blipFill rotWithShape="1">
          <a:blip r:embed="rId3"/>
          <a:srcRect l="9306" t="51647" r="7667" b="12588"/>
          <a:stretch/>
        </p:blipFill>
        <p:spPr>
          <a:xfrm>
            <a:off x="87845" y="2053590"/>
            <a:ext cx="8968311" cy="2052321"/>
          </a:xfrm>
          <a:prstGeom prst="rect">
            <a:avLst/>
          </a:prstGeom>
        </p:spPr>
      </p:pic>
      <p:sp>
        <p:nvSpPr>
          <p:cNvPr id="13" name="矩形: 圓角 12">
            <a:extLst>
              <a:ext uri="{FF2B5EF4-FFF2-40B4-BE49-F238E27FC236}">
                <a16:creationId xmlns:a16="http://schemas.microsoft.com/office/drawing/2014/main" id="{710E19B2-5406-4FD6-B3BF-1838A82736EF}"/>
              </a:ext>
            </a:extLst>
          </p:cNvPr>
          <p:cNvSpPr/>
          <p:nvPr/>
        </p:nvSpPr>
        <p:spPr>
          <a:xfrm>
            <a:off x="254524" y="2498103"/>
            <a:ext cx="8653806" cy="272371"/>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文字方塊 10">
            <a:extLst>
              <a:ext uri="{FF2B5EF4-FFF2-40B4-BE49-F238E27FC236}">
                <a16:creationId xmlns:a16="http://schemas.microsoft.com/office/drawing/2014/main" id="{E467CC4C-322D-4A6C-86EA-9BC12EBAF216}"/>
              </a:ext>
            </a:extLst>
          </p:cNvPr>
          <p:cNvSpPr txBox="1"/>
          <p:nvPr/>
        </p:nvSpPr>
        <p:spPr>
          <a:xfrm>
            <a:off x="472440" y="1679478"/>
            <a:ext cx="4572000" cy="307777"/>
          </a:xfrm>
          <a:prstGeom prst="rect">
            <a:avLst/>
          </a:prstGeom>
          <a:noFill/>
        </p:spPr>
        <p:txBody>
          <a:bodyPr wrap="square">
            <a:spAutoFit/>
          </a:bodyPr>
          <a:lstStyle/>
          <a:p>
            <a:r>
              <a:rPr lang="zh-TW" altLang="en-US" sz="1400" i="0" u="none" strike="noStrike" dirty="0">
                <a:solidFill>
                  <a:srgbClr val="222222"/>
                </a:solidFill>
                <a:effectLst/>
                <a:latin typeface="源泉圓體 R" panose="020B0500000000000000" pitchFamily="34" charset="-120"/>
                <a:ea typeface="源泉圓體 R" panose="020B0500000000000000" pitchFamily="34" charset="-120"/>
              </a:rPr>
              <a:t>預設 </a:t>
            </a:r>
            <a:r>
              <a:rPr lang="en-US" altLang="zh-TW" sz="1400" i="0" u="none" strike="noStrike" dirty="0" err="1">
                <a:solidFill>
                  <a:srgbClr val="222222"/>
                </a:solidFill>
                <a:effectLst/>
                <a:latin typeface="源泉圓體 R" panose="020B0500000000000000" pitchFamily="34" charset="-120"/>
                <a:ea typeface="源泉圓體 R" panose="020B0500000000000000" pitchFamily="34" charset="-120"/>
              </a:rPr>
              <a:t>MinNumObj</a:t>
            </a:r>
            <a:r>
              <a:rPr lang="en-US" altLang="zh-TW" sz="1400" i="0" u="none" strike="noStrike" dirty="0">
                <a:solidFill>
                  <a:srgbClr val="222222"/>
                </a:solidFill>
                <a:effectLst/>
                <a:latin typeface="源泉圓體 R" panose="020B0500000000000000" pitchFamily="34" charset="-120"/>
                <a:ea typeface="源泉圓體 R" panose="020B0500000000000000" pitchFamily="34" charset="-120"/>
              </a:rPr>
              <a:t> = 2</a:t>
            </a:r>
            <a:endParaRPr lang="zh-TW" altLang="en-US" dirty="0">
              <a:latin typeface="源泉圓體 R" panose="020B0500000000000000" pitchFamily="34" charset="-120"/>
              <a:ea typeface="源泉圓體 R" panose="020B0500000000000000" pitchFamily="34" charset="-120"/>
            </a:endParaRPr>
          </a:p>
        </p:txBody>
      </p:sp>
      <p:sp>
        <p:nvSpPr>
          <p:cNvPr id="14" name="文字方塊 13">
            <a:extLst>
              <a:ext uri="{FF2B5EF4-FFF2-40B4-BE49-F238E27FC236}">
                <a16:creationId xmlns:a16="http://schemas.microsoft.com/office/drawing/2014/main" id="{1F7CCC14-25F9-4698-8BF6-4E5A1826D5ED}"/>
              </a:ext>
            </a:extLst>
          </p:cNvPr>
          <p:cNvSpPr txBox="1"/>
          <p:nvPr/>
        </p:nvSpPr>
        <p:spPr>
          <a:xfrm>
            <a:off x="472440" y="4181092"/>
            <a:ext cx="8168320" cy="738664"/>
          </a:xfrm>
          <a:prstGeom prst="rect">
            <a:avLst/>
          </a:prstGeom>
          <a:noFill/>
        </p:spPr>
        <p:txBody>
          <a:bodyPr wrap="square">
            <a:spAutoFit/>
          </a:bodyPr>
          <a:lstStyle/>
          <a:p>
            <a:r>
              <a:rPr lang="en-US" altLang="zh-TW" dirty="0" err="1">
                <a:latin typeface="源泉圓體 R" panose="020B0500000000000000" pitchFamily="34" charset="-120"/>
                <a:ea typeface="源泉圓體 R" panose="020B0500000000000000" pitchFamily="34" charset="-120"/>
              </a:rPr>
              <a:t>minNumObj</a:t>
            </a:r>
            <a:r>
              <a:rPr lang="en-US" altLang="zh-TW" dirty="0">
                <a:latin typeface="源泉圓體 R" panose="020B0500000000000000" pitchFamily="34" charset="-120"/>
                <a:ea typeface="源泉圓體 R" panose="020B0500000000000000" pitchFamily="34" charset="-120"/>
              </a:rPr>
              <a:t> -- The minimum number of instances per leaf.</a:t>
            </a:r>
          </a:p>
          <a:p>
            <a:r>
              <a:rPr lang="zh-TW" altLang="en-US" dirty="0">
                <a:latin typeface="源泉圓體 R" panose="020B0500000000000000" pitchFamily="34" charset="-120"/>
                <a:ea typeface="源泉圓體 R" panose="020B0500000000000000" pitchFamily="34" charset="-120"/>
              </a:rPr>
              <a:t>unpruned -- Whether pruning is performed.</a:t>
            </a:r>
            <a:endParaRPr lang="en-US" altLang="zh-TW" dirty="0">
              <a:latin typeface="源泉圓體 R" panose="020B0500000000000000" pitchFamily="34" charset="-120"/>
              <a:ea typeface="源泉圓體 R" panose="020B0500000000000000" pitchFamily="34" charset="-120"/>
            </a:endParaRPr>
          </a:p>
          <a:p>
            <a:r>
              <a:rPr lang="en-US" altLang="zh-TW" dirty="0" err="1">
                <a:latin typeface="源泉圓體 R" panose="020B0500000000000000" pitchFamily="34" charset="-120"/>
                <a:ea typeface="源泉圓體 R" panose="020B0500000000000000" pitchFamily="34" charset="-120"/>
              </a:rPr>
              <a:t>confidenceFactor</a:t>
            </a:r>
            <a:r>
              <a:rPr lang="en-US" altLang="zh-TW" dirty="0">
                <a:latin typeface="源泉圓體 R" panose="020B0500000000000000" pitchFamily="34" charset="-120"/>
                <a:ea typeface="源泉圓體 R" panose="020B0500000000000000" pitchFamily="34" charset="-120"/>
              </a:rPr>
              <a:t> -- The confidence factor used for pruning (smaller values incur more pruning).</a:t>
            </a:r>
            <a:endParaRPr lang="zh-TW" altLang="en-US" dirty="0">
              <a:latin typeface="源泉圓體 R" panose="020B0500000000000000" pitchFamily="34" charset="-120"/>
              <a:ea typeface="源泉圓體 R" panose="020B0500000000000000" pitchFamily="34" charset="-120"/>
            </a:endParaRPr>
          </a:p>
        </p:txBody>
      </p:sp>
      <p:grpSp>
        <p:nvGrpSpPr>
          <p:cNvPr id="7" name="群組 6">
            <a:extLst>
              <a:ext uri="{FF2B5EF4-FFF2-40B4-BE49-F238E27FC236}">
                <a16:creationId xmlns:a16="http://schemas.microsoft.com/office/drawing/2014/main" id="{0CCB415F-C591-4B7B-AAE5-1E623699CF7E}"/>
              </a:ext>
            </a:extLst>
          </p:cNvPr>
          <p:cNvGrpSpPr/>
          <p:nvPr/>
        </p:nvGrpSpPr>
        <p:grpSpPr>
          <a:xfrm>
            <a:off x="8194681" y="2607165"/>
            <a:ext cx="861474" cy="527077"/>
            <a:chOff x="8194681" y="2619842"/>
            <a:chExt cx="861474" cy="527077"/>
          </a:xfrm>
        </p:grpSpPr>
        <p:sp>
          <p:nvSpPr>
            <p:cNvPr id="16" name="文字方塊 15">
              <a:extLst>
                <a:ext uri="{FF2B5EF4-FFF2-40B4-BE49-F238E27FC236}">
                  <a16:creationId xmlns:a16="http://schemas.microsoft.com/office/drawing/2014/main" id="{D29AD871-DE04-48AF-8773-1F96DE740F57}"/>
                </a:ext>
              </a:extLst>
            </p:cNvPr>
            <p:cNvSpPr txBox="1"/>
            <p:nvPr/>
          </p:nvSpPr>
          <p:spPr>
            <a:xfrm>
              <a:off x="8194682" y="2722844"/>
              <a:ext cx="861473" cy="307777"/>
            </a:xfrm>
            <a:prstGeom prst="rect">
              <a:avLst/>
            </a:prstGeom>
            <a:noFill/>
          </p:spPr>
          <p:txBody>
            <a:bodyPr wrap="square" rtlCol="0">
              <a:spAutoFit/>
            </a:bodyPr>
            <a:lstStyle/>
            <a:p>
              <a:r>
                <a:rPr lang="en-US" altLang="zh-TW" dirty="0">
                  <a:solidFill>
                    <a:schemeClr val="tx1"/>
                  </a:solidFill>
                  <a:latin typeface="源泉圓體 R" panose="020B0500000000000000" pitchFamily="34" charset="-120"/>
                  <a:ea typeface="源泉圓體 R" panose="020B0500000000000000" pitchFamily="34" charset="-120"/>
                </a:rPr>
                <a:t>acc</a:t>
              </a:r>
              <a:r>
                <a:rPr lang="zh-TW" altLang="en-US" dirty="0">
                  <a:solidFill>
                    <a:schemeClr val="tx1"/>
                  </a:solidFill>
                  <a:latin typeface="源泉圓體 R" panose="020B0500000000000000" pitchFamily="34" charset="-120"/>
                  <a:ea typeface="源泉圓體 R" panose="020B0500000000000000" pitchFamily="34" charset="-120"/>
                </a:rPr>
                <a:t>一致</a:t>
              </a:r>
            </a:p>
          </p:txBody>
        </p:sp>
        <p:sp>
          <p:nvSpPr>
            <p:cNvPr id="17" name="弧形 16">
              <a:extLst>
                <a:ext uri="{FF2B5EF4-FFF2-40B4-BE49-F238E27FC236}">
                  <a16:creationId xmlns:a16="http://schemas.microsoft.com/office/drawing/2014/main" id="{4E897C3C-0F0D-4311-83B3-5C1CC463E2E5}"/>
                </a:ext>
              </a:extLst>
            </p:cNvPr>
            <p:cNvSpPr/>
            <p:nvPr/>
          </p:nvSpPr>
          <p:spPr>
            <a:xfrm>
              <a:off x="8194681" y="2619842"/>
              <a:ext cx="233680" cy="301264"/>
            </a:xfrm>
            <a:prstGeom prst="arc">
              <a:avLst>
                <a:gd name="adj1" fmla="val 16223980"/>
                <a:gd name="adj2" fmla="val 0"/>
              </a:avLst>
            </a:prstGeom>
            <a:ln w="2540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18" name="弧形 17">
              <a:extLst>
                <a:ext uri="{FF2B5EF4-FFF2-40B4-BE49-F238E27FC236}">
                  <a16:creationId xmlns:a16="http://schemas.microsoft.com/office/drawing/2014/main" id="{DC5A3AEC-5237-45CC-8F2D-102A4095AC5D}"/>
                </a:ext>
              </a:extLst>
            </p:cNvPr>
            <p:cNvSpPr/>
            <p:nvPr/>
          </p:nvSpPr>
          <p:spPr>
            <a:xfrm flipV="1">
              <a:off x="8194681" y="2845655"/>
              <a:ext cx="233680" cy="301264"/>
            </a:xfrm>
            <a:prstGeom prst="arc">
              <a:avLst>
                <a:gd name="adj1" fmla="val 16223980"/>
                <a:gd name="adj2" fmla="val 0"/>
              </a:avLst>
            </a:prstGeom>
            <a:ln w="2540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grpSp>
      <p:sp>
        <p:nvSpPr>
          <p:cNvPr id="19" name="文字方塊 18">
            <a:extLst>
              <a:ext uri="{FF2B5EF4-FFF2-40B4-BE49-F238E27FC236}">
                <a16:creationId xmlns:a16="http://schemas.microsoft.com/office/drawing/2014/main" id="{73DEF14C-D099-46C5-A7F4-F3967554F713}"/>
              </a:ext>
            </a:extLst>
          </p:cNvPr>
          <p:cNvSpPr txBox="1"/>
          <p:nvPr/>
        </p:nvSpPr>
        <p:spPr>
          <a:xfrm>
            <a:off x="8158429" y="3352333"/>
            <a:ext cx="933977" cy="523220"/>
          </a:xfrm>
          <a:prstGeom prst="rect">
            <a:avLst/>
          </a:prstGeom>
          <a:noFill/>
        </p:spPr>
        <p:txBody>
          <a:bodyPr wrap="square" rtlCol="0">
            <a:spAutoFit/>
          </a:bodyPr>
          <a:lstStyle/>
          <a:p>
            <a:pPr algn="ctr"/>
            <a:r>
              <a:rPr lang="en-US" altLang="zh-TW" dirty="0">
                <a:solidFill>
                  <a:schemeClr val="tx1"/>
                </a:solidFill>
                <a:latin typeface="源泉圓體 R" panose="020B0500000000000000" pitchFamily="34" charset="-120"/>
                <a:ea typeface="源泉圓體 R" panose="020B0500000000000000" pitchFamily="34" charset="-120"/>
              </a:rPr>
              <a:t>CF</a:t>
            </a:r>
            <a:r>
              <a:rPr lang="zh-TW" altLang="en-US" dirty="0">
                <a:solidFill>
                  <a:schemeClr val="tx1"/>
                </a:solidFill>
                <a:latin typeface="源泉圓體 R" panose="020B0500000000000000" pitchFamily="34" charset="-120"/>
                <a:ea typeface="源泉圓體 R" panose="020B0500000000000000" pitchFamily="34" charset="-120"/>
              </a:rPr>
              <a:t> 愈大</a:t>
            </a:r>
            <a:endParaRPr lang="en-US" altLang="zh-TW" dirty="0">
              <a:solidFill>
                <a:schemeClr val="tx1"/>
              </a:solidFill>
              <a:latin typeface="源泉圓體 R" panose="020B0500000000000000" pitchFamily="34" charset="-120"/>
              <a:ea typeface="源泉圓體 R" panose="020B0500000000000000" pitchFamily="34" charset="-120"/>
            </a:endParaRPr>
          </a:p>
          <a:p>
            <a:pPr algn="ctr"/>
            <a:r>
              <a:rPr lang="en-US" altLang="zh-TW" dirty="0">
                <a:solidFill>
                  <a:schemeClr val="tx1"/>
                </a:solidFill>
                <a:latin typeface="源泉圓體 R" panose="020B0500000000000000" pitchFamily="34" charset="-120"/>
                <a:ea typeface="源泉圓體 R" panose="020B0500000000000000" pitchFamily="34" charset="-120"/>
              </a:rPr>
              <a:t>acc</a:t>
            </a:r>
            <a:r>
              <a:rPr lang="zh-TW" altLang="en-US" dirty="0">
                <a:solidFill>
                  <a:schemeClr val="tx1"/>
                </a:solidFill>
                <a:latin typeface="源泉圓體 R" panose="020B0500000000000000" pitchFamily="34" charset="-120"/>
                <a:ea typeface="源泉圓體 R" panose="020B0500000000000000" pitchFamily="34" charset="-120"/>
              </a:rPr>
              <a:t> 愈高</a:t>
            </a:r>
          </a:p>
        </p:txBody>
      </p:sp>
      <p:sp>
        <p:nvSpPr>
          <p:cNvPr id="21" name="投影片編號版面配置區 1">
            <a:extLst>
              <a:ext uri="{FF2B5EF4-FFF2-40B4-BE49-F238E27FC236}">
                <a16:creationId xmlns:a16="http://schemas.microsoft.com/office/drawing/2014/main" id="{9BC58B27-EAF7-4718-8321-A243C6E40D0E}"/>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13</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3150823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圓角 9">
            <a:extLst>
              <a:ext uri="{FF2B5EF4-FFF2-40B4-BE49-F238E27FC236}">
                <a16:creationId xmlns:a16="http://schemas.microsoft.com/office/drawing/2014/main" id="{27014E27-8C4A-433F-8101-0968C564159D}"/>
              </a:ext>
            </a:extLst>
          </p:cNvPr>
          <p:cNvSpPr/>
          <p:nvPr/>
        </p:nvSpPr>
        <p:spPr>
          <a:xfrm>
            <a:off x="6573521" y="610931"/>
            <a:ext cx="2067243" cy="56382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Modelling</a:t>
              </a:r>
              <a:r>
                <a:rPr lang="zh-TW" altLang="en-US" sz="3200" b="1" dirty="0">
                  <a:latin typeface="源泉圓體 R" panose="020B0500000000000000" pitchFamily="34" charset="-120"/>
                  <a:ea typeface="源泉圓體 R" panose="020B0500000000000000" pitchFamily="34" charset="-120"/>
                </a:rPr>
                <a:t>                                      </a:t>
              </a:r>
              <a:r>
                <a:rPr lang="en-US" altLang="zh-TW" sz="2000" b="1" dirty="0">
                  <a:latin typeface="源泉圓體 R" panose="020B0500000000000000" pitchFamily="34" charset="-120"/>
                  <a:ea typeface="源泉圓體 R" panose="020B0500000000000000" pitchFamily="34" charset="-120"/>
                </a:rPr>
                <a:t>     </a:t>
              </a:r>
              <a:r>
                <a:rPr lang="en-US" altLang="zh-TW" sz="2000" b="1" dirty="0">
                  <a:solidFill>
                    <a:schemeClr val="bg1"/>
                  </a:solidFill>
                  <a:latin typeface="源泉圓體 R" panose="020B0500000000000000" pitchFamily="34" charset="-120"/>
                  <a:ea typeface="源泉圓體 R" panose="020B0500000000000000" pitchFamily="34" charset="-120"/>
                </a:rPr>
                <a:t>Random Forest</a:t>
              </a: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8" name="圖片 7">
            <a:extLst>
              <a:ext uri="{FF2B5EF4-FFF2-40B4-BE49-F238E27FC236}">
                <a16:creationId xmlns:a16="http://schemas.microsoft.com/office/drawing/2014/main" id="{C82F09B3-9108-441C-AD8F-A81315007D56}"/>
              </a:ext>
            </a:extLst>
          </p:cNvPr>
          <p:cNvPicPr>
            <a:picLocks noChangeAspect="1"/>
          </p:cNvPicPr>
          <p:nvPr/>
        </p:nvPicPr>
        <p:blipFill rotWithShape="1">
          <a:blip r:embed="rId3"/>
          <a:srcRect l="21112" t="41360" r="7889" b="37477"/>
          <a:stretch/>
        </p:blipFill>
        <p:spPr>
          <a:xfrm>
            <a:off x="287419" y="2401294"/>
            <a:ext cx="8569162" cy="1356912"/>
          </a:xfrm>
          <a:prstGeom prst="rect">
            <a:avLst/>
          </a:prstGeom>
        </p:spPr>
      </p:pic>
      <p:sp>
        <p:nvSpPr>
          <p:cNvPr id="11" name="矩形: 圓角 10">
            <a:extLst>
              <a:ext uri="{FF2B5EF4-FFF2-40B4-BE49-F238E27FC236}">
                <a16:creationId xmlns:a16="http://schemas.microsoft.com/office/drawing/2014/main" id="{33DC4996-1E6A-4D29-9746-1E3F496C905B}"/>
              </a:ext>
            </a:extLst>
          </p:cNvPr>
          <p:cNvSpPr/>
          <p:nvPr/>
        </p:nvSpPr>
        <p:spPr>
          <a:xfrm>
            <a:off x="254524" y="2875176"/>
            <a:ext cx="8653806" cy="272371"/>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文字方塊 11">
            <a:extLst>
              <a:ext uri="{FF2B5EF4-FFF2-40B4-BE49-F238E27FC236}">
                <a16:creationId xmlns:a16="http://schemas.microsoft.com/office/drawing/2014/main" id="{75C1FC23-B5D2-44B7-BFBB-2F81F0D3E856}"/>
              </a:ext>
            </a:extLst>
          </p:cNvPr>
          <p:cNvSpPr txBox="1"/>
          <p:nvPr/>
        </p:nvSpPr>
        <p:spPr>
          <a:xfrm>
            <a:off x="472440" y="3840004"/>
            <a:ext cx="8168320" cy="738664"/>
          </a:xfrm>
          <a:prstGeom prst="rect">
            <a:avLst/>
          </a:prstGeom>
          <a:noFill/>
        </p:spPr>
        <p:txBody>
          <a:bodyPr wrap="square">
            <a:spAutoFit/>
          </a:bodyPr>
          <a:lstStyle/>
          <a:p>
            <a:r>
              <a:rPr lang="en-US" altLang="zh-TW" dirty="0" err="1">
                <a:latin typeface="源泉圓體 R" panose="020B0500000000000000" pitchFamily="34" charset="-120"/>
                <a:ea typeface="源泉圓體 R" panose="020B0500000000000000" pitchFamily="34" charset="-120"/>
              </a:rPr>
              <a:t>numIterations</a:t>
            </a:r>
            <a:r>
              <a:rPr lang="en-US" altLang="zh-TW" dirty="0">
                <a:latin typeface="源泉圓體 R" panose="020B0500000000000000" pitchFamily="34" charset="-120"/>
                <a:ea typeface="源泉圓體 R" panose="020B0500000000000000" pitchFamily="34" charset="-120"/>
              </a:rPr>
              <a:t> -- The number of trees in the random forest.</a:t>
            </a:r>
          </a:p>
          <a:p>
            <a:r>
              <a:rPr lang="en-US" altLang="zh-TW" dirty="0" err="1">
                <a:latin typeface="源泉圓體 R" panose="020B0500000000000000" pitchFamily="34" charset="-120"/>
                <a:ea typeface="源泉圓體 R" panose="020B0500000000000000" pitchFamily="34" charset="-120"/>
              </a:rPr>
              <a:t>maxDepth</a:t>
            </a:r>
            <a:r>
              <a:rPr lang="en-US" altLang="zh-TW" dirty="0">
                <a:latin typeface="源泉圓體 R" panose="020B0500000000000000" pitchFamily="34" charset="-120"/>
                <a:ea typeface="源泉圓體 R" panose="020B0500000000000000" pitchFamily="34" charset="-120"/>
              </a:rPr>
              <a:t> -- The maximum depth of the tree, 0 for unlimited.</a:t>
            </a:r>
          </a:p>
          <a:p>
            <a:r>
              <a:rPr lang="en-US" altLang="zh-TW" dirty="0" err="1">
                <a:latin typeface="源泉圓體 R" panose="020B0500000000000000" pitchFamily="34" charset="-120"/>
                <a:ea typeface="源泉圓體 R" panose="020B0500000000000000" pitchFamily="34" charset="-120"/>
              </a:rPr>
              <a:t>bagSizePercent</a:t>
            </a:r>
            <a:r>
              <a:rPr lang="en-US" altLang="zh-TW" dirty="0">
                <a:latin typeface="源泉圓體 R" panose="020B0500000000000000" pitchFamily="34" charset="-120"/>
                <a:ea typeface="源泉圓體 R" panose="020B0500000000000000" pitchFamily="34" charset="-120"/>
              </a:rPr>
              <a:t> -- Size of each bag, as a percentage of the training set size.</a:t>
            </a:r>
          </a:p>
        </p:txBody>
      </p:sp>
      <p:sp>
        <p:nvSpPr>
          <p:cNvPr id="13" name="文字方塊 12">
            <a:extLst>
              <a:ext uri="{FF2B5EF4-FFF2-40B4-BE49-F238E27FC236}">
                <a16:creationId xmlns:a16="http://schemas.microsoft.com/office/drawing/2014/main" id="{15D446B0-9649-4CC5-8532-E399C1FFF870}"/>
              </a:ext>
            </a:extLst>
          </p:cNvPr>
          <p:cNvSpPr txBox="1"/>
          <p:nvPr/>
        </p:nvSpPr>
        <p:spPr>
          <a:xfrm>
            <a:off x="472440" y="2029904"/>
            <a:ext cx="4572000" cy="307777"/>
          </a:xfrm>
          <a:prstGeom prst="rect">
            <a:avLst/>
          </a:prstGeom>
          <a:noFill/>
        </p:spPr>
        <p:txBody>
          <a:bodyPr wrap="square">
            <a:spAutoFit/>
          </a:bodyPr>
          <a:lstStyle/>
          <a:p>
            <a:r>
              <a:rPr lang="zh-TW" altLang="en-US" sz="1400" i="0" u="none" strike="noStrike" dirty="0">
                <a:solidFill>
                  <a:srgbClr val="222222"/>
                </a:solidFill>
                <a:effectLst/>
                <a:latin typeface="源泉圓體 R" panose="020B0500000000000000" pitchFamily="34" charset="-120"/>
                <a:ea typeface="源泉圓體 R" panose="020B0500000000000000" pitchFamily="34" charset="-120"/>
              </a:rPr>
              <a:t>預設 </a:t>
            </a:r>
            <a:r>
              <a:rPr lang="en-US" altLang="zh-TW" dirty="0" err="1">
                <a:latin typeface="源泉圓體 R" panose="020B0500000000000000" pitchFamily="34" charset="-120"/>
                <a:ea typeface="源泉圓體 R" panose="020B0500000000000000" pitchFamily="34" charset="-120"/>
              </a:rPr>
              <a:t>numIterations</a:t>
            </a:r>
            <a:r>
              <a:rPr lang="en-US" altLang="zh-TW" sz="1400" i="0" u="none" strike="noStrike" dirty="0">
                <a:solidFill>
                  <a:srgbClr val="222222"/>
                </a:solidFill>
                <a:effectLst/>
                <a:latin typeface="源泉圓體 R" panose="020B0500000000000000" pitchFamily="34" charset="-120"/>
                <a:ea typeface="源泉圓體 R" panose="020B0500000000000000" pitchFamily="34" charset="-120"/>
              </a:rPr>
              <a:t> = 100  ;  </a:t>
            </a:r>
            <a:r>
              <a:rPr lang="en-US" altLang="zh-TW" dirty="0" err="1">
                <a:latin typeface="源泉圓體 R" panose="020B0500000000000000" pitchFamily="34" charset="-120"/>
                <a:ea typeface="源泉圓體 R" panose="020B0500000000000000" pitchFamily="34" charset="-120"/>
              </a:rPr>
              <a:t>maxDepth</a:t>
            </a:r>
            <a:r>
              <a:rPr lang="en-US" altLang="zh-TW" dirty="0">
                <a:latin typeface="源泉圓體 R" panose="020B0500000000000000" pitchFamily="34" charset="-120"/>
                <a:ea typeface="源泉圓體 R" panose="020B0500000000000000" pitchFamily="34" charset="-120"/>
              </a:rPr>
              <a:t> </a:t>
            </a:r>
            <a:r>
              <a:rPr lang="en-US" altLang="zh-TW" sz="1400" i="0" u="none" strike="noStrike" dirty="0">
                <a:solidFill>
                  <a:srgbClr val="222222"/>
                </a:solidFill>
                <a:effectLst/>
                <a:latin typeface="源泉圓體 R" panose="020B0500000000000000" pitchFamily="34" charset="-120"/>
                <a:ea typeface="源泉圓體 R" panose="020B0500000000000000" pitchFamily="34" charset="-120"/>
              </a:rPr>
              <a:t>= 0</a:t>
            </a:r>
            <a:endParaRPr lang="zh-TW" altLang="en-US" dirty="0">
              <a:latin typeface="源泉圓體 R" panose="020B0500000000000000" pitchFamily="34" charset="-120"/>
              <a:ea typeface="源泉圓體 R" panose="020B0500000000000000" pitchFamily="34" charset="-120"/>
            </a:endParaRPr>
          </a:p>
        </p:txBody>
      </p:sp>
      <p:grpSp>
        <p:nvGrpSpPr>
          <p:cNvPr id="7" name="群組 6">
            <a:extLst>
              <a:ext uri="{FF2B5EF4-FFF2-40B4-BE49-F238E27FC236}">
                <a16:creationId xmlns:a16="http://schemas.microsoft.com/office/drawing/2014/main" id="{DF0005CB-65C2-4C44-9247-7FDE00E0F185}"/>
              </a:ext>
            </a:extLst>
          </p:cNvPr>
          <p:cNvGrpSpPr/>
          <p:nvPr/>
        </p:nvGrpSpPr>
        <p:grpSpPr>
          <a:xfrm>
            <a:off x="7689385" y="2936581"/>
            <a:ext cx="1104095" cy="375373"/>
            <a:chOff x="7689385" y="2936581"/>
            <a:chExt cx="1104095" cy="375373"/>
          </a:xfrm>
        </p:grpSpPr>
        <p:sp>
          <p:nvSpPr>
            <p:cNvPr id="15" name="文字方塊 14">
              <a:extLst>
                <a:ext uri="{FF2B5EF4-FFF2-40B4-BE49-F238E27FC236}">
                  <a16:creationId xmlns:a16="http://schemas.microsoft.com/office/drawing/2014/main" id="{EEB171F8-937B-4405-B549-C5DF87A655F1}"/>
                </a:ext>
              </a:extLst>
            </p:cNvPr>
            <p:cNvSpPr txBox="1"/>
            <p:nvPr/>
          </p:nvSpPr>
          <p:spPr>
            <a:xfrm>
              <a:off x="7832627" y="2981836"/>
              <a:ext cx="960853" cy="307777"/>
            </a:xfrm>
            <a:prstGeom prst="rect">
              <a:avLst/>
            </a:prstGeom>
            <a:noFill/>
          </p:spPr>
          <p:txBody>
            <a:bodyPr wrap="square" rtlCol="0">
              <a:spAutoFit/>
            </a:bodyPr>
            <a:lstStyle/>
            <a:p>
              <a:r>
                <a:rPr lang="en-US" altLang="zh-TW" dirty="0">
                  <a:solidFill>
                    <a:schemeClr val="tx1"/>
                  </a:solidFill>
                  <a:latin typeface="源泉圓體 R" panose="020B0500000000000000" pitchFamily="34" charset="-120"/>
                  <a:ea typeface="源泉圓體 R" panose="020B0500000000000000" pitchFamily="34" charset="-120"/>
                </a:rPr>
                <a:t>acc</a:t>
              </a:r>
              <a:r>
                <a:rPr lang="zh-TW" altLang="en-US" dirty="0">
                  <a:solidFill>
                    <a:schemeClr val="tx1"/>
                  </a:solidFill>
                  <a:latin typeface="源泉圓體 R" panose="020B0500000000000000" pitchFamily="34" charset="-120"/>
                  <a:ea typeface="源泉圓體 R" panose="020B0500000000000000" pitchFamily="34" charset="-120"/>
                </a:rPr>
                <a:t> 一致</a:t>
              </a:r>
            </a:p>
          </p:txBody>
        </p:sp>
        <p:sp>
          <p:nvSpPr>
            <p:cNvPr id="16" name="弧形 15">
              <a:extLst>
                <a:ext uri="{FF2B5EF4-FFF2-40B4-BE49-F238E27FC236}">
                  <a16:creationId xmlns:a16="http://schemas.microsoft.com/office/drawing/2014/main" id="{9A7E475B-152C-4D42-A11F-227F46F74E59}"/>
                </a:ext>
              </a:extLst>
            </p:cNvPr>
            <p:cNvSpPr/>
            <p:nvPr/>
          </p:nvSpPr>
          <p:spPr>
            <a:xfrm>
              <a:off x="7689385" y="2936581"/>
              <a:ext cx="179804" cy="149560"/>
            </a:xfrm>
            <a:prstGeom prst="arc">
              <a:avLst>
                <a:gd name="adj1" fmla="val 16223980"/>
                <a:gd name="adj2" fmla="val 0"/>
              </a:avLst>
            </a:prstGeom>
            <a:ln w="2540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17" name="弧形 16">
              <a:extLst>
                <a:ext uri="{FF2B5EF4-FFF2-40B4-BE49-F238E27FC236}">
                  <a16:creationId xmlns:a16="http://schemas.microsoft.com/office/drawing/2014/main" id="{111475C8-03EC-4EEF-99EB-6156C03A468F}"/>
                </a:ext>
              </a:extLst>
            </p:cNvPr>
            <p:cNvSpPr/>
            <p:nvPr/>
          </p:nvSpPr>
          <p:spPr>
            <a:xfrm flipV="1">
              <a:off x="7689385" y="3162394"/>
              <a:ext cx="179804" cy="149560"/>
            </a:xfrm>
            <a:prstGeom prst="arc">
              <a:avLst>
                <a:gd name="adj1" fmla="val 16223980"/>
                <a:gd name="adj2" fmla="val 0"/>
              </a:avLst>
            </a:prstGeom>
            <a:ln w="2540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grpSp>
      <p:sp>
        <p:nvSpPr>
          <p:cNvPr id="19" name="投影片編號版面配置區 1">
            <a:extLst>
              <a:ext uri="{FF2B5EF4-FFF2-40B4-BE49-F238E27FC236}">
                <a16:creationId xmlns:a16="http://schemas.microsoft.com/office/drawing/2014/main" id="{7E1B8EEB-5703-471F-A92D-C127F90AA8FA}"/>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14</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9472671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圓角 7">
            <a:extLst>
              <a:ext uri="{FF2B5EF4-FFF2-40B4-BE49-F238E27FC236}">
                <a16:creationId xmlns:a16="http://schemas.microsoft.com/office/drawing/2014/main" id="{0922A3BC-3110-422E-9D4D-358C6A9FD862}"/>
              </a:ext>
            </a:extLst>
          </p:cNvPr>
          <p:cNvSpPr/>
          <p:nvPr/>
        </p:nvSpPr>
        <p:spPr>
          <a:xfrm>
            <a:off x="5522976" y="610931"/>
            <a:ext cx="3117787" cy="56382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Modelling</a:t>
              </a:r>
              <a:r>
                <a:rPr lang="zh-TW" altLang="en-US" sz="3200" b="1" dirty="0">
                  <a:latin typeface="源泉圓體 R" panose="020B0500000000000000" pitchFamily="34" charset="-120"/>
                  <a:ea typeface="源泉圓體 R" panose="020B0500000000000000" pitchFamily="34" charset="-120"/>
                </a:rPr>
                <a:t>                              </a:t>
              </a:r>
              <a:r>
                <a:rPr lang="en-US" altLang="zh-TW" sz="2000" b="1" dirty="0">
                  <a:solidFill>
                    <a:schemeClr val="bg1"/>
                  </a:solidFill>
                  <a:latin typeface="源泉圓體 R" panose="020B0500000000000000" pitchFamily="34" charset="-120"/>
                  <a:ea typeface="源泉圓體 R" panose="020B0500000000000000" pitchFamily="34" charset="-120"/>
                </a:rPr>
                <a:t>Support Vector Machine</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11" name="圖片 10">
            <a:extLst>
              <a:ext uri="{FF2B5EF4-FFF2-40B4-BE49-F238E27FC236}">
                <a16:creationId xmlns:a16="http://schemas.microsoft.com/office/drawing/2014/main" id="{A5A979FB-4FAB-4156-B534-D2F25351EF67}"/>
              </a:ext>
            </a:extLst>
          </p:cNvPr>
          <p:cNvPicPr>
            <a:picLocks noChangeAspect="1"/>
          </p:cNvPicPr>
          <p:nvPr/>
        </p:nvPicPr>
        <p:blipFill rotWithShape="1">
          <a:blip r:embed="rId3"/>
          <a:srcRect l="20300" t="37906" r="7800" b="18419"/>
          <a:stretch/>
        </p:blipFill>
        <p:spPr>
          <a:xfrm>
            <a:off x="127812" y="1441488"/>
            <a:ext cx="8888376" cy="2868360"/>
          </a:xfrm>
          <a:prstGeom prst="rect">
            <a:avLst/>
          </a:prstGeom>
        </p:spPr>
      </p:pic>
      <p:sp>
        <p:nvSpPr>
          <p:cNvPr id="12" name="矩形: 圓角 11">
            <a:extLst>
              <a:ext uri="{FF2B5EF4-FFF2-40B4-BE49-F238E27FC236}">
                <a16:creationId xmlns:a16="http://schemas.microsoft.com/office/drawing/2014/main" id="{D52AA945-726A-4BEA-9181-34F9D674C15E}"/>
              </a:ext>
            </a:extLst>
          </p:cNvPr>
          <p:cNvSpPr/>
          <p:nvPr/>
        </p:nvSpPr>
        <p:spPr>
          <a:xfrm>
            <a:off x="254524" y="3397174"/>
            <a:ext cx="8653806" cy="272371"/>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文字方塊 13">
            <a:extLst>
              <a:ext uri="{FF2B5EF4-FFF2-40B4-BE49-F238E27FC236}">
                <a16:creationId xmlns:a16="http://schemas.microsoft.com/office/drawing/2014/main" id="{B77811AE-1CE8-432B-AE95-B23965899D07}"/>
              </a:ext>
            </a:extLst>
          </p:cNvPr>
          <p:cNvSpPr txBox="1"/>
          <p:nvPr/>
        </p:nvSpPr>
        <p:spPr>
          <a:xfrm>
            <a:off x="472440" y="4413424"/>
            <a:ext cx="8168320" cy="523220"/>
          </a:xfrm>
          <a:prstGeom prst="rect">
            <a:avLst/>
          </a:prstGeom>
          <a:noFill/>
        </p:spPr>
        <p:txBody>
          <a:bodyPr wrap="square">
            <a:spAutoFit/>
          </a:bodyPr>
          <a:lstStyle/>
          <a:p>
            <a:r>
              <a:rPr lang="en-US" altLang="zh-TW" dirty="0">
                <a:latin typeface="源泉圓體 R" panose="020B0500000000000000" pitchFamily="34" charset="-120"/>
                <a:ea typeface="源泉圓體 R" panose="020B0500000000000000" pitchFamily="34" charset="-120"/>
              </a:rPr>
              <a:t>c -- The complexity parameter C.</a:t>
            </a:r>
          </a:p>
          <a:p>
            <a:r>
              <a:rPr lang="en-US" altLang="zh-TW" dirty="0">
                <a:latin typeface="源泉圓體 R" panose="020B0500000000000000" pitchFamily="34" charset="-120"/>
                <a:ea typeface="源泉圓體 R" panose="020B0500000000000000" pitchFamily="34" charset="-120"/>
              </a:rPr>
              <a:t>kernel -- The kernel to use.</a:t>
            </a:r>
          </a:p>
        </p:txBody>
      </p:sp>
      <p:grpSp>
        <p:nvGrpSpPr>
          <p:cNvPr id="13" name="群組 12">
            <a:extLst>
              <a:ext uri="{FF2B5EF4-FFF2-40B4-BE49-F238E27FC236}">
                <a16:creationId xmlns:a16="http://schemas.microsoft.com/office/drawing/2014/main" id="{B26AEFD3-80C6-4E93-A614-E59C2655BA11}"/>
              </a:ext>
            </a:extLst>
          </p:cNvPr>
          <p:cNvGrpSpPr/>
          <p:nvPr/>
        </p:nvGrpSpPr>
        <p:grpSpPr>
          <a:xfrm>
            <a:off x="8194681" y="3507654"/>
            <a:ext cx="861474" cy="527077"/>
            <a:chOff x="8194681" y="2619842"/>
            <a:chExt cx="861474" cy="527077"/>
          </a:xfrm>
        </p:grpSpPr>
        <p:sp>
          <p:nvSpPr>
            <p:cNvPr id="15" name="文字方塊 14">
              <a:extLst>
                <a:ext uri="{FF2B5EF4-FFF2-40B4-BE49-F238E27FC236}">
                  <a16:creationId xmlns:a16="http://schemas.microsoft.com/office/drawing/2014/main" id="{251C2583-AA93-4B8C-B684-9FC4EF581575}"/>
                </a:ext>
              </a:extLst>
            </p:cNvPr>
            <p:cNvSpPr txBox="1"/>
            <p:nvPr/>
          </p:nvSpPr>
          <p:spPr>
            <a:xfrm>
              <a:off x="8194682" y="2722844"/>
              <a:ext cx="861473" cy="307777"/>
            </a:xfrm>
            <a:prstGeom prst="rect">
              <a:avLst/>
            </a:prstGeom>
            <a:noFill/>
          </p:spPr>
          <p:txBody>
            <a:bodyPr wrap="square" rtlCol="0">
              <a:spAutoFit/>
            </a:bodyPr>
            <a:lstStyle/>
            <a:p>
              <a:r>
                <a:rPr lang="en-US" altLang="zh-TW" dirty="0">
                  <a:solidFill>
                    <a:schemeClr val="tx1"/>
                  </a:solidFill>
                  <a:latin typeface="源泉圓體 R" panose="020B0500000000000000" pitchFamily="34" charset="-120"/>
                  <a:ea typeface="源泉圓體 R" panose="020B0500000000000000" pitchFamily="34" charset="-120"/>
                </a:rPr>
                <a:t>acc</a:t>
              </a:r>
              <a:r>
                <a:rPr lang="zh-TW" altLang="en-US" dirty="0">
                  <a:solidFill>
                    <a:schemeClr val="tx1"/>
                  </a:solidFill>
                  <a:latin typeface="源泉圓體 R" panose="020B0500000000000000" pitchFamily="34" charset="-120"/>
                  <a:ea typeface="源泉圓體 R" panose="020B0500000000000000" pitchFamily="34" charset="-120"/>
                </a:rPr>
                <a:t>一致</a:t>
              </a:r>
            </a:p>
          </p:txBody>
        </p:sp>
        <p:sp>
          <p:nvSpPr>
            <p:cNvPr id="16" name="弧形 15">
              <a:extLst>
                <a:ext uri="{FF2B5EF4-FFF2-40B4-BE49-F238E27FC236}">
                  <a16:creationId xmlns:a16="http://schemas.microsoft.com/office/drawing/2014/main" id="{F9E7ED1C-99C5-412E-B8D5-09275B9898BA}"/>
                </a:ext>
              </a:extLst>
            </p:cNvPr>
            <p:cNvSpPr/>
            <p:nvPr/>
          </p:nvSpPr>
          <p:spPr>
            <a:xfrm>
              <a:off x="8194681" y="2619842"/>
              <a:ext cx="233680" cy="301264"/>
            </a:xfrm>
            <a:prstGeom prst="arc">
              <a:avLst>
                <a:gd name="adj1" fmla="val 16223980"/>
                <a:gd name="adj2" fmla="val 0"/>
              </a:avLst>
            </a:prstGeom>
            <a:ln w="2540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17" name="弧形 16">
              <a:extLst>
                <a:ext uri="{FF2B5EF4-FFF2-40B4-BE49-F238E27FC236}">
                  <a16:creationId xmlns:a16="http://schemas.microsoft.com/office/drawing/2014/main" id="{56BF79EC-43CE-46ED-ADD8-264791374E83}"/>
                </a:ext>
              </a:extLst>
            </p:cNvPr>
            <p:cNvSpPr/>
            <p:nvPr/>
          </p:nvSpPr>
          <p:spPr>
            <a:xfrm flipV="1">
              <a:off x="8194681" y="2845655"/>
              <a:ext cx="233680" cy="301264"/>
            </a:xfrm>
            <a:prstGeom prst="arc">
              <a:avLst>
                <a:gd name="adj1" fmla="val 16223980"/>
                <a:gd name="adj2" fmla="val 0"/>
              </a:avLst>
            </a:prstGeom>
            <a:ln w="2540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grpSp>
      <p:sp>
        <p:nvSpPr>
          <p:cNvPr id="19" name="投影片編號版面配置區 1">
            <a:extLst>
              <a:ext uri="{FF2B5EF4-FFF2-40B4-BE49-F238E27FC236}">
                <a16:creationId xmlns:a16="http://schemas.microsoft.com/office/drawing/2014/main" id="{EB749590-4023-4DFA-90CD-A20130C23F30}"/>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15</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3230254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圓角 7">
            <a:extLst>
              <a:ext uri="{FF2B5EF4-FFF2-40B4-BE49-F238E27FC236}">
                <a16:creationId xmlns:a16="http://schemas.microsoft.com/office/drawing/2014/main" id="{D0692389-B787-4181-BD12-BE290D513C2C}"/>
              </a:ext>
            </a:extLst>
          </p:cNvPr>
          <p:cNvSpPr/>
          <p:nvPr/>
        </p:nvSpPr>
        <p:spPr>
          <a:xfrm>
            <a:off x="6144772" y="610931"/>
            <a:ext cx="2495992" cy="56382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Modelling</a:t>
              </a:r>
              <a:r>
                <a:rPr lang="zh-TW" altLang="en-US" sz="3200" b="1" dirty="0">
                  <a:latin typeface="源泉圓體 R" panose="020B0500000000000000" pitchFamily="34" charset="-120"/>
                  <a:ea typeface="源泉圓體 R" panose="020B0500000000000000" pitchFamily="34" charset="-120"/>
                </a:rPr>
                <a:t>                                    </a:t>
              </a:r>
              <a:r>
                <a:rPr lang="en-US" altLang="zh-TW" sz="2000" b="1" dirty="0">
                  <a:solidFill>
                    <a:schemeClr val="bg1"/>
                  </a:solidFill>
                  <a:latin typeface="源泉圓體 R" panose="020B0500000000000000" pitchFamily="34" charset="-120"/>
                  <a:ea typeface="源泉圓體 R" panose="020B0500000000000000" pitchFamily="34" charset="-120"/>
                </a:rPr>
                <a:t>K Nearest Neighbor</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12" name="圖片 11">
            <a:extLst>
              <a:ext uri="{FF2B5EF4-FFF2-40B4-BE49-F238E27FC236}">
                <a16:creationId xmlns:a16="http://schemas.microsoft.com/office/drawing/2014/main" id="{A82E82A1-7440-400B-82C2-9627BB9D1DDF}"/>
              </a:ext>
            </a:extLst>
          </p:cNvPr>
          <p:cNvPicPr>
            <a:picLocks noChangeAspect="1"/>
          </p:cNvPicPr>
          <p:nvPr/>
        </p:nvPicPr>
        <p:blipFill rotWithShape="1">
          <a:blip r:embed="rId3"/>
          <a:srcRect l="20499" t="45059" r="7200" b="23317"/>
          <a:stretch/>
        </p:blipFill>
        <p:spPr>
          <a:xfrm>
            <a:off x="155842" y="2053590"/>
            <a:ext cx="8832316" cy="2052321"/>
          </a:xfrm>
          <a:prstGeom prst="rect">
            <a:avLst/>
          </a:prstGeom>
        </p:spPr>
      </p:pic>
      <p:sp>
        <p:nvSpPr>
          <p:cNvPr id="14" name="文字方塊 13">
            <a:extLst>
              <a:ext uri="{FF2B5EF4-FFF2-40B4-BE49-F238E27FC236}">
                <a16:creationId xmlns:a16="http://schemas.microsoft.com/office/drawing/2014/main" id="{9966AF75-162B-4801-82BC-AC78298A38C4}"/>
              </a:ext>
            </a:extLst>
          </p:cNvPr>
          <p:cNvSpPr txBox="1"/>
          <p:nvPr/>
        </p:nvSpPr>
        <p:spPr>
          <a:xfrm>
            <a:off x="155842" y="4211408"/>
            <a:ext cx="8752488" cy="738664"/>
          </a:xfrm>
          <a:prstGeom prst="rect">
            <a:avLst/>
          </a:prstGeom>
          <a:noFill/>
        </p:spPr>
        <p:txBody>
          <a:bodyPr wrap="square">
            <a:spAutoFit/>
          </a:bodyPr>
          <a:lstStyle/>
          <a:p>
            <a:r>
              <a:rPr lang="en-US" altLang="zh-TW" dirty="0">
                <a:latin typeface="源泉圓體 R" panose="020B0500000000000000" pitchFamily="34" charset="-120"/>
                <a:ea typeface="源泉圓體 R" panose="020B0500000000000000" pitchFamily="34" charset="-120"/>
              </a:rPr>
              <a:t>KNN -- The number of </a:t>
            </a:r>
            <a:r>
              <a:rPr lang="en-US" altLang="zh-TW" dirty="0" err="1">
                <a:latin typeface="源泉圓體 R" panose="020B0500000000000000" pitchFamily="34" charset="-120"/>
                <a:ea typeface="源泉圓體 R" panose="020B0500000000000000" pitchFamily="34" charset="-120"/>
              </a:rPr>
              <a:t>neighbours</a:t>
            </a:r>
            <a:r>
              <a:rPr lang="en-US" altLang="zh-TW" dirty="0">
                <a:latin typeface="源泉圓體 R" panose="020B0500000000000000" pitchFamily="34" charset="-120"/>
                <a:ea typeface="源泉圓體 R" panose="020B0500000000000000" pitchFamily="34" charset="-120"/>
              </a:rPr>
              <a:t> to use.</a:t>
            </a:r>
          </a:p>
          <a:p>
            <a:r>
              <a:rPr lang="en-US" altLang="zh-TW" dirty="0" err="1">
                <a:latin typeface="源泉圓體 R" panose="020B0500000000000000" pitchFamily="34" charset="-120"/>
                <a:ea typeface="源泉圓體 R" panose="020B0500000000000000" pitchFamily="34" charset="-120"/>
              </a:rPr>
              <a:t>crossValidate</a:t>
            </a:r>
            <a:r>
              <a:rPr lang="en-US" altLang="zh-TW" dirty="0">
                <a:latin typeface="源泉圓體 R" panose="020B0500000000000000" pitchFamily="34" charset="-120"/>
                <a:ea typeface="源泉圓體 R" panose="020B0500000000000000" pitchFamily="34" charset="-120"/>
              </a:rPr>
              <a:t> -- Whether hold-one-out cross-validation will be used to select the best k value between 1 and the value specified as the KNN parameter.</a:t>
            </a:r>
          </a:p>
        </p:txBody>
      </p:sp>
      <p:sp>
        <p:nvSpPr>
          <p:cNvPr id="11" name="矩形: 圓角 10">
            <a:extLst>
              <a:ext uri="{FF2B5EF4-FFF2-40B4-BE49-F238E27FC236}">
                <a16:creationId xmlns:a16="http://schemas.microsoft.com/office/drawing/2014/main" id="{FFA665F2-B59C-413D-9AD5-7C445B021D71}"/>
              </a:ext>
            </a:extLst>
          </p:cNvPr>
          <p:cNvSpPr/>
          <p:nvPr/>
        </p:nvSpPr>
        <p:spPr>
          <a:xfrm>
            <a:off x="254524" y="2506146"/>
            <a:ext cx="8653806" cy="272371"/>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3" name="群組 12">
            <a:extLst>
              <a:ext uri="{FF2B5EF4-FFF2-40B4-BE49-F238E27FC236}">
                <a16:creationId xmlns:a16="http://schemas.microsoft.com/office/drawing/2014/main" id="{43368BC7-337F-4512-A778-4607CD68B7B6}"/>
              </a:ext>
            </a:extLst>
          </p:cNvPr>
          <p:cNvGrpSpPr/>
          <p:nvPr/>
        </p:nvGrpSpPr>
        <p:grpSpPr>
          <a:xfrm>
            <a:off x="8194681" y="2651598"/>
            <a:ext cx="861474" cy="527077"/>
            <a:chOff x="8194681" y="2619842"/>
            <a:chExt cx="861474" cy="527077"/>
          </a:xfrm>
        </p:grpSpPr>
        <p:sp>
          <p:nvSpPr>
            <p:cNvPr id="15" name="文字方塊 14">
              <a:extLst>
                <a:ext uri="{FF2B5EF4-FFF2-40B4-BE49-F238E27FC236}">
                  <a16:creationId xmlns:a16="http://schemas.microsoft.com/office/drawing/2014/main" id="{D7B1AF50-68F5-449B-A08A-6A16E1218FA8}"/>
                </a:ext>
              </a:extLst>
            </p:cNvPr>
            <p:cNvSpPr txBox="1"/>
            <p:nvPr/>
          </p:nvSpPr>
          <p:spPr>
            <a:xfrm>
              <a:off x="8194682" y="2722844"/>
              <a:ext cx="861473" cy="307777"/>
            </a:xfrm>
            <a:prstGeom prst="rect">
              <a:avLst/>
            </a:prstGeom>
            <a:noFill/>
          </p:spPr>
          <p:txBody>
            <a:bodyPr wrap="square" rtlCol="0">
              <a:spAutoFit/>
            </a:bodyPr>
            <a:lstStyle/>
            <a:p>
              <a:r>
                <a:rPr lang="en-US" altLang="zh-TW" dirty="0">
                  <a:solidFill>
                    <a:schemeClr val="tx1"/>
                  </a:solidFill>
                  <a:latin typeface="源泉圓體 R" panose="020B0500000000000000" pitchFamily="34" charset="-120"/>
                  <a:ea typeface="源泉圓體 R" panose="020B0500000000000000" pitchFamily="34" charset="-120"/>
                </a:rPr>
                <a:t>acc</a:t>
              </a:r>
              <a:r>
                <a:rPr lang="zh-TW" altLang="en-US" dirty="0">
                  <a:solidFill>
                    <a:schemeClr val="tx1"/>
                  </a:solidFill>
                  <a:latin typeface="源泉圓體 R" panose="020B0500000000000000" pitchFamily="34" charset="-120"/>
                  <a:ea typeface="源泉圓體 R" panose="020B0500000000000000" pitchFamily="34" charset="-120"/>
                </a:rPr>
                <a:t>一致</a:t>
              </a:r>
            </a:p>
          </p:txBody>
        </p:sp>
        <p:sp>
          <p:nvSpPr>
            <p:cNvPr id="16" name="弧形 15">
              <a:extLst>
                <a:ext uri="{FF2B5EF4-FFF2-40B4-BE49-F238E27FC236}">
                  <a16:creationId xmlns:a16="http://schemas.microsoft.com/office/drawing/2014/main" id="{CC84CB21-E6D7-4909-B6FC-1CD269FFDB72}"/>
                </a:ext>
              </a:extLst>
            </p:cNvPr>
            <p:cNvSpPr/>
            <p:nvPr/>
          </p:nvSpPr>
          <p:spPr>
            <a:xfrm>
              <a:off x="8194681" y="2619842"/>
              <a:ext cx="233680" cy="301264"/>
            </a:xfrm>
            <a:prstGeom prst="arc">
              <a:avLst>
                <a:gd name="adj1" fmla="val 16223980"/>
                <a:gd name="adj2" fmla="val 0"/>
              </a:avLst>
            </a:prstGeom>
            <a:ln w="2540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17" name="弧形 16">
              <a:extLst>
                <a:ext uri="{FF2B5EF4-FFF2-40B4-BE49-F238E27FC236}">
                  <a16:creationId xmlns:a16="http://schemas.microsoft.com/office/drawing/2014/main" id="{6014813B-1EA1-4B17-9681-C51E63D9B085}"/>
                </a:ext>
              </a:extLst>
            </p:cNvPr>
            <p:cNvSpPr/>
            <p:nvPr/>
          </p:nvSpPr>
          <p:spPr>
            <a:xfrm flipV="1">
              <a:off x="8194681" y="2845655"/>
              <a:ext cx="233680" cy="301264"/>
            </a:xfrm>
            <a:prstGeom prst="arc">
              <a:avLst>
                <a:gd name="adj1" fmla="val 16223980"/>
                <a:gd name="adj2" fmla="val 0"/>
              </a:avLst>
            </a:prstGeom>
            <a:ln w="2540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grpSp>
      <p:sp>
        <p:nvSpPr>
          <p:cNvPr id="19" name="投影片編號版面配置區 1">
            <a:extLst>
              <a:ext uri="{FF2B5EF4-FFF2-40B4-BE49-F238E27FC236}">
                <a16:creationId xmlns:a16="http://schemas.microsoft.com/office/drawing/2014/main" id="{61FDC7AC-2335-4DAA-A852-4F8BBD55E282}"/>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16</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39052891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圓角 7">
            <a:extLst>
              <a:ext uri="{FF2B5EF4-FFF2-40B4-BE49-F238E27FC236}">
                <a16:creationId xmlns:a16="http://schemas.microsoft.com/office/drawing/2014/main" id="{D2B63350-BA87-4C6C-B273-D4302977E72E}"/>
              </a:ext>
            </a:extLst>
          </p:cNvPr>
          <p:cNvSpPr/>
          <p:nvPr/>
        </p:nvSpPr>
        <p:spPr>
          <a:xfrm>
            <a:off x="6976874" y="610931"/>
            <a:ext cx="1663889" cy="56382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Modelling</a:t>
              </a:r>
              <a:r>
                <a:rPr lang="zh-TW" altLang="en-US" sz="3200" b="1" dirty="0">
                  <a:latin typeface="源泉圓體 R" panose="020B0500000000000000" pitchFamily="34" charset="-120"/>
                  <a:ea typeface="源泉圓體 R" panose="020B0500000000000000" pitchFamily="34" charset="-120"/>
                </a:rPr>
                <a:t>                                      </a:t>
              </a:r>
              <a:r>
                <a:rPr lang="en-US" altLang="zh-TW" sz="2000" b="1" dirty="0">
                  <a:latin typeface="源泉圓體 R" panose="020B0500000000000000" pitchFamily="34" charset="-120"/>
                  <a:ea typeface="源泉圓體 R" panose="020B0500000000000000" pitchFamily="34" charset="-120"/>
                </a:rPr>
                <a:t>            </a:t>
              </a:r>
              <a:r>
                <a:rPr lang="en-US" altLang="zh-TW" sz="2000" b="1" dirty="0">
                  <a:solidFill>
                    <a:schemeClr val="bg1"/>
                  </a:solidFill>
                  <a:latin typeface="源泉圓體 R" panose="020B0500000000000000" pitchFamily="34" charset="-120"/>
                  <a:ea typeface="源泉圓體 R" panose="020B0500000000000000" pitchFamily="34" charset="-120"/>
                </a:rPr>
                <a:t>Naïve Bayes</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11" name="圖片 10">
            <a:extLst>
              <a:ext uri="{FF2B5EF4-FFF2-40B4-BE49-F238E27FC236}">
                <a16:creationId xmlns:a16="http://schemas.microsoft.com/office/drawing/2014/main" id="{180E8D8E-0FF5-4ADF-B58F-D6DE13F0088D}"/>
              </a:ext>
            </a:extLst>
          </p:cNvPr>
          <p:cNvPicPr>
            <a:picLocks noChangeAspect="1"/>
          </p:cNvPicPr>
          <p:nvPr/>
        </p:nvPicPr>
        <p:blipFill rotWithShape="1">
          <a:blip r:embed="rId3"/>
          <a:srcRect l="20500" t="30188" r="7700" b="45529"/>
          <a:stretch/>
        </p:blipFill>
        <p:spPr>
          <a:xfrm>
            <a:off x="164678" y="2287904"/>
            <a:ext cx="8814643" cy="1583691"/>
          </a:xfrm>
          <a:prstGeom prst="rect">
            <a:avLst/>
          </a:prstGeom>
        </p:spPr>
      </p:pic>
      <p:sp>
        <p:nvSpPr>
          <p:cNvPr id="12" name="矩形: 圓角 11">
            <a:extLst>
              <a:ext uri="{FF2B5EF4-FFF2-40B4-BE49-F238E27FC236}">
                <a16:creationId xmlns:a16="http://schemas.microsoft.com/office/drawing/2014/main" id="{C20BE92D-5DB4-4EFB-A367-FBD90C828DC7}"/>
              </a:ext>
            </a:extLst>
          </p:cNvPr>
          <p:cNvSpPr/>
          <p:nvPr/>
        </p:nvSpPr>
        <p:spPr>
          <a:xfrm>
            <a:off x="254524" y="2969442"/>
            <a:ext cx="8653806" cy="272371"/>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文字方塊 13">
            <a:extLst>
              <a:ext uri="{FF2B5EF4-FFF2-40B4-BE49-F238E27FC236}">
                <a16:creationId xmlns:a16="http://schemas.microsoft.com/office/drawing/2014/main" id="{F0297D38-F2E8-4264-89C3-4C7DC94FF839}"/>
              </a:ext>
            </a:extLst>
          </p:cNvPr>
          <p:cNvSpPr txBox="1"/>
          <p:nvPr/>
        </p:nvSpPr>
        <p:spPr>
          <a:xfrm>
            <a:off x="164678" y="3982808"/>
            <a:ext cx="8814642" cy="507831"/>
          </a:xfrm>
          <a:prstGeom prst="rect">
            <a:avLst/>
          </a:prstGeom>
          <a:noFill/>
        </p:spPr>
        <p:txBody>
          <a:bodyPr wrap="square">
            <a:spAutoFit/>
          </a:bodyPr>
          <a:lstStyle/>
          <a:p>
            <a:r>
              <a:rPr lang="en-US" altLang="zh-TW" sz="1350" dirty="0" err="1">
                <a:latin typeface="源泉圓體 R" panose="020B0500000000000000" pitchFamily="34" charset="-120"/>
                <a:ea typeface="源泉圓體 R" panose="020B0500000000000000" pitchFamily="34" charset="-120"/>
              </a:rPr>
              <a:t>useKernelEstimator</a:t>
            </a:r>
            <a:r>
              <a:rPr lang="en-US" altLang="zh-TW" sz="1350" dirty="0">
                <a:latin typeface="源泉圓體 R" panose="020B0500000000000000" pitchFamily="34" charset="-120"/>
                <a:ea typeface="源泉圓體 R" panose="020B0500000000000000" pitchFamily="34" charset="-120"/>
              </a:rPr>
              <a:t> -- Use a kernel estimator for </a:t>
            </a:r>
            <a:r>
              <a:rPr lang="en-US" altLang="zh-TW" sz="1350" u="sng" dirty="0">
                <a:latin typeface="源泉圓體 R" panose="020B0500000000000000" pitchFamily="34" charset="-120"/>
                <a:ea typeface="源泉圓體 R" panose="020B0500000000000000" pitchFamily="34" charset="-120"/>
              </a:rPr>
              <a:t>numeric attributes </a:t>
            </a:r>
            <a:r>
              <a:rPr lang="en-US" altLang="zh-TW" sz="1350" dirty="0">
                <a:latin typeface="源泉圓體 R" panose="020B0500000000000000" pitchFamily="34" charset="-120"/>
                <a:ea typeface="源泉圓體 R" panose="020B0500000000000000" pitchFamily="34" charset="-120"/>
              </a:rPr>
              <a:t>rather than a normal distribution.</a:t>
            </a:r>
          </a:p>
          <a:p>
            <a:r>
              <a:rPr lang="en-US" altLang="zh-TW" sz="1350" dirty="0" err="1">
                <a:latin typeface="源泉圓體 R" panose="020B0500000000000000" pitchFamily="34" charset="-120"/>
                <a:ea typeface="源泉圓體 R" panose="020B0500000000000000" pitchFamily="34" charset="-120"/>
              </a:rPr>
              <a:t>useSupervisedDiscretization</a:t>
            </a:r>
            <a:r>
              <a:rPr lang="en-US" altLang="zh-TW" sz="1350" dirty="0">
                <a:latin typeface="源泉圓體 R" panose="020B0500000000000000" pitchFamily="34" charset="-120"/>
                <a:ea typeface="源泉圓體 R" panose="020B0500000000000000" pitchFamily="34" charset="-120"/>
              </a:rPr>
              <a:t> -- Use supervised discretization to convert </a:t>
            </a:r>
            <a:r>
              <a:rPr lang="en-US" altLang="zh-TW" sz="1350" u="sng" dirty="0">
                <a:latin typeface="源泉圓體 R" panose="020B0500000000000000" pitchFamily="34" charset="-120"/>
                <a:ea typeface="源泉圓體 R" panose="020B0500000000000000" pitchFamily="34" charset="-120"/>
              </a:rPr>
              <a:t>numeric attributes </a:t>
            </a:r>
            <a:r>
              <a:rPr lang="en-US" altLang="zh-TW" sz="1350" dirty="0">
                <a:latin typeface="源泉圓體 R" panose="020B0500000000000000" pitchFamily="34" charset="-120"/>
                <a:ea typeface="源泉圓體 R" panose="020B0500000000000000" pitchFamily="34" charset="-120"/>
              </a:rPr>
              <a:t>to nominal ones.</a:t>
            </a:r>
          </a:p>
        </p:txBody>
      </p:sp>
      <p:grpSp>
        <p:nvGrpSpPr>
          <p:cNvPr id="13" name="群組 12">
            <a:extLst>
              <a:ext uri="{FF2B5EF4-FFF2-40B4-BE49-F238E27FC236}">
                <a16:creationId xmlns:a16="http://schemas.microsoft.com/office/drawing/2014/main" id="{29B3BFB9-0D06-4E43-982A-63B269A064E1}"/>
              </a:ext>
            </a:extLst>
          </p:cNvPr>
          <p:cNvGrpSpPr/>
          <p:nvPr/>
        </p:nvGrpSpPr>
        <p:grpSpPr>
          <a:xfrm>
            <a:off x="8194681" y="3105627"/>
            <a:ext cx="861474" cy="527077"/>
            <a:chOff x="8194681" y="2619842"/>
            <a:chExt cx="861474" cy="527077"/>
          </a:xfrm>
        </p:grpSpPr>
        <p:sp>
          <p:nvSpPr>
            <p:cNvPr id="15" name="文字方塊 14">
              <a:extLst>
                <a:ext uri="{FF2B5EF4-FFF2-40B4-BE49-F238E27FC236}">
                  <a16:creationId xmlns:a16="http://schemas.microsoft.com/office/drawing/2014/main" id="{02C3D90F-6B93-4330-972F-25192916FD32}"/>
                </a:ext>
              </a:extLst>
            </p:cNvPr>
            <p:cNvSpPr txBox="1"/>
            <p:nvPr/>
          </p:nvSpPr>
          <p:spPr>
            <a:xfrm>
              <a:off x="8194682" y="2722844"/>
              <a:ext cx="861473" cy="307777"/>
            </a:xfrm>
            <a:prstGeom prst="rect">
              <a:avLst/>
            </a:prstGeom>
            <a:noFill/>
          </p:spPr>
          <p:txBody>
            <a:bodyPr wrap="square" rtlCol="0">
              <a:spAutoFit/>
            </a:bodyPr>
            <a:lstStyle/>
            <a:p>
              <a:r>
                <a:rPr lang="en-US" altLang="zh-TW" dirty="0">
                  <a:solidFill>
                    <a:schemeClr val="tx1"/>
                  </a:solidFill>
                  <a:latin typeface="源泉圓體 R" panose="020B0500000000000000" pitchFamily="34" charset="-120"/>
                  <a:ea typeface="源泉圓體 R" panose="020B0500000000000000" pitchFamily="34" charset="-120"/>
                </a:rPr>
                <a:t>acc</a:t>
              </a:r>
              <a:r>
                <a:rPr lang="zh-TW" altLang="en-US" dirty="0">
                  <a:solidFill>
                    <a:schemeClr val="tx1"/>
                  </a:solidFill>
                  <a:latin typeface="源泉圓體 R" panose="020B0500000000000000" pitchFamily="34" charset="-120"/>
                  <a:ea typeface="源泉圓體 R" panose="020B0500000000000000" pitchFamily="34" charset="-120"/>
                </a:rPr>
                <a:t>一致</a:t>
              </a:r>
            </a:p>
          </p:txBody>
        </p:sp>
        <p:sp>
          <p:nvSpPr>
            <p:cNvPr id="16" name="弧形 15">
              <a:extLst>
                <a:ext uri="{FF2B5EF4-FFF2-40B4-BE49-F238E27FC236}">
                  <a16:creationId xmlns:a16="http://schemas.microsoft.com/office/drawing/2014/main" id="{0F7C7A2C-46F4-48BB-B50B-AC2E8F96021E}"/>
                </a:ext>
              </a:extLst>
            </p:cNvPr>
            <p:cNvSpPr/>
            <p:nvPr/>
          </p:nvSpPr>
          <p:spPr>
            <a:xfrm>
              <a:off x="8194681" y="2619842"/>
              <a:ext cx="233680" cy="301264"/>
            </a:xfrm>
            <a:prstGeom prst="arc">
              <a:avLst>
                <a:gd name="adj1" fmla="val 16223980"/>
                <a:gd name="adj2" fmla="val 0"/>
              </a:avLst>
            </a:prstGeom>
            <a:ln w="2540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17" name="弧形 16">
              <a:extLst>
                <a:ext uri="{FF2B5EF4-FFF2-40B4-BE49-F238E27FC236}">
                  <a16:creationId xmlns:a16="http://schemas.microsoft.com/office/drawing/2014/main" id="{3466349C-2B7D-4D9B-8D7B-6A10E1512CA8}"/>
                </a:ext>
              </a:extLst>
            </p:cNvPr>
            <p:cNvSpPr/>
            <p:nvPr/>
          </p:nvSpPr>
          <p:spPr>
            <a:xfrm flipV="1">
              <a:off x="8194681" y="2845655"/>
              <a:ext cx="233680" cy="301264"/>
            </a:xfrm>
            <a:prstGeom prst="arc">
              <a:avLst>
                <a:gd name="adj1" fmla="val 16223980"/>
                <a:gd name="adj2" fmla="val 0"/>
              </a:avLst>
            </a:prstGeom>
            <a:ln w="25400" cap="rnd">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grpSp>
      <p:sp>
        <p:nvSpPr>
          <p:cNvPr id="19" name="投影片編號版面配置區 1">
            <a:extLst>
              <a:ext uri="{FF2B5EF4-FFF2-40B4-BE49-F238E27FC236}">
                <a16:creationId xmlns:a16="http://schemas.microsoft.com/office/drawing/2014/main" id="{6DAB52A3-6303-436D-B414-E97528B620A0}"/>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17</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6699663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Comparative Analysis</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12" name="圖片 11">
            <a:extLst>
              <a:ext uri="{FF2B5EF4-FFF2-40B4-BE49-F238E27FC236}">
                <a16:creationId xmlns:a16="http://schemas.microsoft.com/office/drawing/2014/main" id="{CC2E009C-7E2E-480C-95A2-CF243A7C1F86}"/>
              </a:ext>
            </a:extLst>
          </p:cNvPr>
          <p:cNvPicPr>
            <a:picLocks noChangeAspect="1"/>
          </p:cNvPicPr>
          <p:nvPr/>
        </p:nvPicPr>
        <p:blipFill rotWithShape="1">
          <a:blip r:embed="rId3"/>
          <a:srcRect l="20600" t="48635" r="7100" b="23242"/>
          <a:stretch/>
        </p:blipFill>
        <p:spPr>
          <a:xfrm>
            <a:off x="173525" y="2169921"/>
            <a:ext cx="8805796" cy="1819656"/>
          </a:xfrm>
          <a:prstGeom prst="rect">
            <a:avLst/>
          </a:prstGeom>
        </p:spPr>
      </p:pic>
      <p:sp>
        <p:nvSpPr>
          <p:cNvPr id="13" name="矩形: 圓角 12">
            <a:extLst>
              <a:ext uri="{FF2B5EF4-FFF2-40B4-BE49-F238E27FC236}">
                <a16:creationId xmlns:a16="http://schemas.microsoft.com/office/drawing/2014/main" id="{6A1604F2-5640-4485-9E14-51A7C7C12DD6}"/>
              </a:ext>
            </a:extLst>
          </p:cNvPr>
          <p:cNvSpPr/>
          <p:nvPr/>
        </p:nvSpPr>
        <p:spPr>
          <a:xfrm>
            <a:off x="254524" y="2875177"/>
            <a:ext cx="8653806" cy="509046"/>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投影片編號版面配置區 1">
            <a:extLst>
              <a:ext uri="{FF2B5EF4-FFF2-40B4-BE49-F238E27FC236}">
                <a16:creationId xmlns:a16="http://schemas.microsoft.com/office/drawing/2014/main" id="{1D8C9004-ED54-49BA-8198-84CFEAFC878E}"/>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18</a:t>
            </a:fld>
            <a:endParaRPr lang="en" dirty="0">
              <a:latin typeface="源泉圓體 TTF Heavy" panose="020B0A00000000000000" pitchFamily="34" charset="-120"/>
              <a:ea typeface="源泉圓體 TTF Heavy" panose="020B0A00000000000000" pitchFamily="34" charset="-120"/>
            </a:endParaRPr>
          </a:p>
        </p:txBody>
      </p:sp>
      <p:sp>
        <p:nvSpPr>
          <p:cNvPr id="11" name="文字方塊 10">
            <a:extLst>
              <a:ext uri="{FF2B5EF4-FFF2-40B4-BE49-F238E27FC236}">
                <a16:creationId xmlns:a16="http://schemas.microsoft.com/office/drawing/2014/main" id="{C5C1CEE0-4028-44E3-AF25-0A334351C348}"/>
              </a:ext>
            </a:extLst>
          </p:cNvPr>
          <p:cNvSpPr txBox="1"/>
          <p:nvPr/>
        </p:nvSpPr>
        <p:spPr>
          <a:xfrm>
            <a:off x="543944" y="1726124"/>
            <a:ext cx="4572000" cy="307777"/>
          </a:xfrm>
          <a:prstGeom prst="rect">
            <a:avLst/>
          </a:prstGeom>
          <a:noFill/>
        </p:spPr>
        <p:txBody>
          <a:bodyPr wrap="square">
            <a:spAutoFit/>
          </a:bodyPr>
          <a:lstStyle/>
          <a:p>
            <a:r>
              <a:rPr lang="zh-TW" altLang="en-US" dirty="0">
                <a:latin typeface="源泉圓體 R" panose="020B0500000000000000" pitchFamily="34" charset="-120"/>
                <a:ea typeface="源泉圓體 R" panose="020B0500000000000000" pitchFamily="34" charset="-120"/>
              </a:rPr>
              <a:t>針對上述每個演算法最好的參數組合進行比較</a:t>
            </a:r>
          </a:p>
        </p:txBody>
      </p:sp>
    </p:spTree>
    <p:extLst>
      <p:ext uri="{BB962C8B-B14F-4D97-AF65-F5344CB8AC3E}">
        <p14:creationId xmlns:p14="http://schemas.microsoft.com/office/powerpoint/2010/main" val="1622449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Comparative Analysis</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10" name="圖片 9">
            <a:extLst>
              <a:ext uri="{FF2B5EF4-FFF2-40B4-BE49-F238E27FC236}">
                <a16:creationId xmlns:a16="http://schemas.microsoft.com/office/drawing/2014/main" id="{72E09069-8F9F-4B29-A855-C93C68916BBA}"/>
              </a:ext>
            </a:extLst>
          </p:cNvPr>
          <p:cNvPicPr>
            <a:picLocks noChangeAspect="1"/>
          </p:cNvPicPr>
          <p:nvPr/>
        </p:nvPicPr>
        <p:blipFill rotWithShape="1">
          <a:blip r:embed="rId3"/>
          <a:srcRect l="20400" t="43755" r="7300" b="20813"/>
          <a:stretch/>
        </p:blipFill>
        <p:spPr>
          <a:xfrm>
            <a:off x="173525" y="1937081"/>
            <a:ext cx="8777943" cy="2285336"/>
          </a:xfrm>
          <a:prstGeom prst="rect">
            <a:avLst/>
          </a:prstGeom>
        </p:spPr>
      </p:pic>
      <p:sp>
        <p:nvSpPr>
          <p:cNvPr id="11" name="矩形: 圓角 10">
            <a:extLst>
              <a:ext uri="{FF2B5EF4-FFF2-40B4-BE49-F238E27FC236}">
                <a16:creationId xmlns:a16="http://schemas.microsoft.com/office/drawing/2014/main" id="{1C3C7F63-4376-4236-8906-FDDDA3F1C435}"/>
              </a:ext>
            </a:extLst>
          </p:cNvPr>
          <p:cNvSpPr/>
          <p:nvPr/>
        </p:nvSpPr>
        <p:spPr>
          <a:xfrm>
            <a:off x="254524" y="3374797"/>
            <a:ext cx="8653806" cy="272371"/>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投影片編號版面配置區 1">
            <a:extLst>
              <a:ext uri="{FF2B5EF4-FFF2-40B4-BE49-F238E27FC236}">
                <a16:creationId xmlns:a16="http://schemas.microsoft.com/office/drawing/2014/main" id="{F419AA0F-5991-4976-B493-D23C2F5DF168}"/>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19</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367122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grpSp>
        <p:nvGrpSpPr>
          <p:cNvPr id="10" name="群組 9">
            <a:extLst>
              <a:ext uri="{FF2B5EF4-FFF2-40B4-BE49-F238E27FC236}">
                <a16:creationId xmlns:a16="http://schemas.microsoft.com/office/drawing/2014/main" id="{C164DF7F-95EA-4B39-AD02-8F71469818E2}"/>
              </a:ext>
            </a:extLst>
          </p:cNvPr>
          <p:cNvGrpSpPr/>
          <p:nvPr/>
        </p:nvGrpSpPr>
        <p:grpSpPr>
          <a:xfrm>
            <a:off x="715026" y="1005374"/>
            <a:ext cx="2704704" cy="3278437"/>
            <a:chOff x="702730" y="683138"/>
            <a:chExt cx="2704704" cy="3278437"/>
          </a:xfrm>
        </p:grpSpPr>
        <p:grpSp>
          <p:nvGrpSpPr>
            <p:cNvPr id="6" name="群組 5">
              <a:extLst>
                <a:ext uri="{FF2B5EF4-FFF2-40B4-BE49-F238E27FC236}">
                  <a16:creationId xmlns:a16="http://schemas.microsoft.com/office/drawing/2014/main" id="{165A34AC-95BE-4623-9399-C38FCD073A92}"/>
                </a:ext>
              </a:extLst>
            </p:cNvPr>
            <p:cNvGrpSpPr/>
            <p:nvPr/>
          </p:nvGrpSpPr>
          <p:grpSpPr>
            <a:xfrm>
              <a:off x="702730" y="683138"/>
              <a:ext cx="2704704" cy="2927834"/>
              <a:chOff x="3445930" y="1670942"/>
              <a:chExt cx="2238801" cy="2423495"/>
            </a:xfrm>
          </p:grpSpPr>
          <p:sp>
            <p:nvSpPr>
              <p:cNvPr id="31" name="Google Shape;888;p39">
                <a:extLst>
                  <a:ext uri="{FF2B5EF4-FFF2-40B4-BE49-F238E27FC236}">
                    <a16:creationId xmlns:a16="http://schemas.microsoft.com/office/drawing/2014/main" id="{31AED752-90E7-4035-9BA6-57B700D9F34F}"/>
                  </a:ext>
                </a:extLst>
              </p:cNvPr>
              <p:cNvSpPr/>
              <p:nvPr/>
            </p:nvSpPr>
            <p:spPr>
              <a:xfrm>
                <a:off x="3445930" y="1855636"/>
                <a:ext cx="2238801" cy="2238801"/>
              </a:xfrm>
              <a:custGeom>
                <a:avLst/>
                <a:gdLst/>
                <a:ahLst/>
                <a:cxnLst/>
                <a:rect l="l" t="t" r="r" b="b"/>
                <a:pathLst>
                  <a:path w="104678" h="104678" extrusionOk="0">
                    <a:moveTo>
                      <a:pt x="52339" y="0"/>
                    </a:moveTo>
                    <a:cubicBezTo>
                      <a:pt x="23442" y="0"/>
                      <a:pt x="1" y="23419"/>
                      <a:pt x="1" y="52339"/>
                    </a:cubicBezTo>
                    <a:cubicBezTo>
                      <a:pt x="1" y="81236"/>
                      <a:pt x="23442" y="104677"/>
                      <a:pt x="52339" y="104677"/>
                    </a:cubicBezTo>
                    <a:cubicBezTo>
                      <a:pt x="81236" y="104677"/>
                      <a:pt x="104678" y="81236"/>
                      <a:pt x="104678" y="52339"/>
                    </a:cubicBezTo>
                    <a:cubicBezTo>
                      <a:pt x="104678" y="23419"/>
                      <a:pt x="81236" y="0"/>
                      <a:pt x="52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1069;p39">
                <a:extLst>
                  <a:ext uri="{FF2B5EF4-FFF2-40B4-BE49-F238E27FC236}">
                    <a16:creationId xmlns:a16="http://schemas.microsoft.com/office/drawing/2014/main" id="{B4DF3AFC-81F0-454F-8063-2F000B12DBC2}"/>
                  </a:ext>
                </a:extLst>
              </p:cNvPr>
              <p:cNvGrpSpPr/>
              <p:nvPr/>
            </p:nvGrpSpPr>
            <p:grpSpPr>
              <a:xfrm>
                <a:off x="3846714" y="1670942"/>
                <a:ext cx="1437219" cy="2423438"/>
                <a:chOff x="3846714" y="1670942"/>
                <a:chExt cx="1437219" cy="2423438"/>
              </a:xfrm>
            </p:grpSpPr>
            <p:sp>
              <p:nvSpPr>
                <p:cNvPr id="33" name="Google Shape;1070;p39">
                  <a:extLst>
                    <a:ext uri="{FF2B5EF4-FFF2-40B4-BE49-F238E27FC236}">
                      <a16:creationId xmlns:a16="http://schemas.microsoft.com/office/drawing/2014/main" id="{42262F1A-348F-4032-A8B5-F4FD71C18FFF}"/>
                    </a:ext>
                  </a:extLst>
                </p:cNvPr>
                <p:cNvSpPr/>
                <p:nvPr/>
              </p:nvSpPr>
              <p:spPr>
                <a:xfrm>
                  <a:off x="3911152" y="1670942"/>
                  <a:ext cx="1308338" cy="1742675"/>
                </a:xfrm>
                <a:custGeom>
                  <a:avLst/>
                  <a:gdLst/>
                  <a:ahLst/>
                  <a:cxnLst/>
                  <a:rect l="l" t="t" r="r" b="b"/>
                  <a:pathLst>
                    <a:path w="61173" h="81481" extrusionOk="0">
                      <a:moveTo>
                        <a:pt x="28313" y="1"/>
                      </a:moveTo>
                      <a:cubicBezTo>
                        <a:pt x="20018" y="1"/>
                        <a:pt x="10646" y="7242"/>
                        <a:pt x="7624" y="13065"/>
                      </a:cubicBezTo>
                      <a:cubicBezTo>
                        <a:pt x="3607" y="20825"/>
                        <a:pt x="0" y="45317"/>
                        <a:pt x="434" y="67023"/>
                      </a:cubicBezTo>
                      <a:cubicBezTo>
                        <a:pt x="681" y="78786"/>
                        <a:pt x="8308" y="81480"/>
                        <a:pt x="15898" y="81480"/>
                      </a:cubicBezTo>
                      <a:cubicBezTo>
                        <a:pt x="22314" y="81480"/>
                        <a:pt x="28704" y="79555"/>
                        <a:pt x="30586" y="79555"/>
                      </a:cubicBezTo>
                      <a:cubicBezTo>
                        <a:pt x="32468" y="79555"/>
                        <a:pt x="38858" y="81480"/>
                        <a:pt x="45275" y="81480"/>
                      </a:cubicBezTo>
                      <a:cubicBezTo>
                        <a:pt x="52864" y="81480"/>
                        <a:pt x="60491" y="78786"/>
                        <a:pt x="60738" y="67023"/>
                      </a:cubicBezTo>
                      <a:cubicBezTo>
                        <a:pt x="61172" y="45317"/>
                        <a:pt x="57566" y="20825"/>
                        <a:pt x="53548" y="13065"/>
                      </a:cubicBezTo>
                      <a:cubicBezTo>
                        <a:pt x="50370" y="6942"/>
                        <a:pt x="44508" y="1497"/>
                        <a:pt x="39674" y="1497"/>
                      </a:cubicBezTo>
                      <a:cubicBezTo>
                        <a:pt x="38363" y="1497"/>
                        <a:pt x="37127" y="1897"/>
                        <a:pt x="36041" y="2793"/>
                      </a:cubicBezTo>
                      <a:cubicBezTo>
                        <a:pt x="33776" y="821"/>
                        <a:pt x="31106" y="1"/>
                        <a:pt x="28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71;p39">
                  <a:extLst>
                    <a:ext uri="{FF2B5EF4-FFF2-40B4-BE49-F238E27FC236}">
                      <a16:creationId xmlns:a16="http://schemas.microsoft.com/office/drawing/2014/main" id="{085201F3-0CD2-4B32-8452-8ED4EC7D7DAB}"/>
                    </a:ext>
                  </a:extLst>
                </p:cNvPr>
                <p:cNvSpPr/>
                <p:nvPr/>
              </p:nvSpPr>
              <p:spPr>
                <a:xfrm>
                  <a:off x="4388563" y="2720144"/>
                  <a:ext cx="351012" cy="641497"/>
                </a:xfrm>
                <a:custGeom>
                  <a:avLst/>
                  <a:gdLst/>
                  <a:ahLst/>
                  <a:cxnLst/>
                  <a:rect l="l" t="t" r="r" b="b"/>
                  <a:pathLst>
                    <a:path w="16412" h="29994" extrusionOk="0">
                      <a:moveTo>
                        <a:pt x="822" y="1"/>
                      </a:moveTo>
                      <a:lnTo>
                        <a:pt x="92" y="21685"/>
                      </a:lnTo>
                      <a:cubicBezTo>
                        <a:pt x="0" y="26227"/>
                        <a:pt x="3652" y="29993"/>
                        <a:pt x="8195" y="29993"/>
                      </a:cubicBezTo>
                      <a:lnTo>
                        <a:pt x="8218" y="29993"/>
                      </a:lnTo>
                      <a:cubicBezTo>
                        <a:pt x="12760" y="29993"/>
                        <a:pt x="16412" y="26227"/>
                        <a:pt x="16298" y="21685"/>
                      </a:cubicBezTo>
                      <a:lnTo>
                        <a:pt x="15590" y="1"/>
                      </a:lnTo>
                      <a:close/>
                    </a:path>
                  </a:pathLst>
                </a:custGeom>
                <a:solidFill>
                  <a:srgbClr val="FDC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72;p39">
                  <a:extLst>
                    <a:ext uri="{FF2B5EF4-FFF2-40B4-BE49-F238E27FC236}">
                      <a16:creationId xmlns:a16="http://schemas.microsoft.com/office/drawing/2014/main" id="{3474DD7A-6653-4386-BCD2-296AD46B0697}"/>
                    </a:ext>
                  </a:extLst>
                </p:cNvPr>
                <p:cNvSpPr/>
                <p:nvPr/>
              </p:nvSpPr>
              <p:spPr>
                <a:xfrm>
                  <a:off x="4043427" y="1798042"/>
                  <a:ext cx="1041315" cy="1161876"/>
                </a:xfrm>
                <a:custGeom>
                  <a:avLst/>
                  <a:gdLst/>
                  <a:ahLst/>
                  <a:cxnLst/>
                  <a:rect l="l" t="t" r="r" b="b"/>
                  <a:pathLst>
                    <a:path w="48688" h="54325" extrusionOk="0">
                      <a:moveTo>
                        <a:pt x="24333" y="0"/>
                      </a:moveTo>
                      <a:cubicBezTo>
                        <a:pt x="10889" y="0"/>
                        <a:pt x="1" y="12166"/>
                        <a:pt x="1" y="27162"/>
                      </a:cubicBezTo>
                      <a:cubicBezTo>
                        <a:pt x="1" y="42158"/>
                        <a:pt x="10889" y="54324"/>
                        <a:pt x="24333" y="54324"/>
                      </a:cubicBezTo>
                      <a:cubicBezTo>
                        <a:pt x="37800" y="54324"/>
                        <a:pt x="48687" y="42158"/>
                        <a:pt x="48687" y="27162"/>
                      </a:cubicBezTo>
                      <a:cubicBezTo>
                        <a:pt x="48687" y="12166"/>
                        <a:pt x="37800" y="0"/>
                        <a:pt x="24333" y="0"/>
                      </a:cubicBezTo>
                      <a:close/>
                    </a:path>
                  </a:pathLst>
                </a:custGeom>
                <a:solidFill>
                  <a:srgbClr val="FDC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73;p39">
                  <a:extLst>
                    <a:ext uri="{FF2B5EF4-FFF2-40B4-BE49-F238E27FC236}">
                      <a16:creationId xmlns:a16="http://schemas.microsoft.com/office/drawing/2014/main" id="{0D925752-D77D-4ED5-83E3-F29572E0849B}"/>
                    </a:ext>
                  </a:extLst>
                </p:cNvPr>
                <p:cNvSpPr/>
                <p:nvPr/>
              </p:nvSpPr>
              <p:spPr>
                <a:xfrm>
                  <a:off x="4528667" y="2390064"/>
                  <a:ext cx="77145" cy="82128"/>
                </a:xfrm>
                <a:custGeom>
                  <a:avLst/>
                  <a:gdLst/>
                  <a:ahLst/>
                  <a:cxnLst/>
                  <a:rect l="l" t="t" r="r" b="b"/>
                  <a:pathLst>
                    <a:path w="3607" h="3840" extrusionOk="0">
                      <a:moveTo>
                        <a:pt x="1283" y="0"/>
                      </a:moveTo>
                      <a:cubicBezTo>
                        <a:pt x="1128" y="0"/>
                        <a:pt x="974" y="17"/>
                        <a:pt x="822" y="51"/>
                      </a:cubicBezTo>
                      <a:cubicBezTo>
                        <a:pt x="662" y="96"/>
                        <a:pt x="571" y="256"/>
                        <a:pt x="594" y="416"/>
                      </a:cubicBezTo>
                      <a:cubicBezTo>
                        <a:pt x="632" y="552"/>
                        <a:pt x="754" y="654"/>
                        <a:pt x="887" y="654"/>
                      </a:cubicBezTo>
                      <a:cubicBezTo>
                        <a:pt x="911" y="654"/>
                        <a:pt x="935" y="651"/>
                        <a:pt x="959" y="644"/>
                      </a:cubicBezTo>
                      <a:cubicBezTo>
                        <a:pt x="1059" y="623"/>
                        <a:pt x="1161" y="613"/>
                        <a:pt x="1264" y="613"/>
                      </a:cubicBezTo>
                      <a:cubicBezTo>
                        <a:pt x="1822" y="613"/>
                        <a:pt x="2394" y="912"/>
                        <a:pt x="2625" y="1375"/>
                      </a:cubicBezTo>
                      <a:cubicBezTo>
                        <a:pt x="2922" y="1945"/>
                        <a:pt x="2739" y="2744"/>
                        <a:pt x="2214" y="3064"/>
                      </a:cubicBezTo>
                      <a:cubicBezTo>
                        <a:pt x="2039" y="3176"/>
                        <a:pt x="1818" y="3231"/>
                        <a:pt x="1592" y="3231"/>
                      </a:cubicBezTo>
                      <a:cubicBezTo>
                        <a:pt x="1495" y="3231"/>
                        <a:pt x="1397" y="3221"/>
                        <a:pt x="1301" y="3201"/>
                      </a:cubicBezTo>
                      <a:cubicBezTo>
                        <a:pt x="1005" y="3109"/>
                        <a:pt x="754" y="2927"/>
                        <a:pt x="617" y="2676"/>
                      </a:cubicBezTo>
                      <a:cubicBezTo>
                        <a:pt x="554" y="2582"/>
                        <a:pt x="448" y="2520"/>
                        <a:pt x="344" y="2520"/>
                      </a:cubicBezTo>
                      <a:cubicBezTo>
                        <a:pt x="296" y="2520"/>
                        <a:pt x="249" y="2533"/>
                        <a:pt x="206" y="2562"/>
                      </a:cubicBezTo>
                      <a:cubicBezTo>
                        <a:pt x="46" y="2630"/>
                        <a:pt x="0" y="2813"/>
                        <a:pt x="69" y="2972"/>
                      </a:cubicBezTo>
                      <a:cubicBezTo>
                        <a:pt x="297" y="3360"/>
                        <a:pt x="685" y="3657"/>
                        <a:pt x="1142" y="3771"/>
                      </a:cubicBezTo>
                      <a:cubicBezTo>
                        <a:pt x="1301" y="3817"/>
                        <a:pt x="1461" y="3840"/>
                        <a:pt x="1621" y="3840"/>
                      </a:cubicBezTo>
                      <a:cubicBezTo>
                        <a:pt x="1963" y="3840"/>
                        <a:pt x="2283" y="3748"/>
                        <a:pt x="2557" y="3589"/>
                      </a:cubicBezTo>
                      <a:cubicBezTo>
                        <a:pt x="3333" y="3087"/>
                        <a:pt x="3607" y="1945"/>
                        <a:pt x="3173" y="1101"/>
                      </a:cubicBezTo>
                      <a:cubicBezTo>
                        <a:pt x="2830" y="416"/>
                        <a:pt x="2059" y="0"/>
                        <a:pt x="1283" y="0"/>
                      </a:cubicBezTo>
                      <a:close/>
                    </a:path>
                  </a:pathLst>
                </a:custGeom>
                <a:solidFill>
                  <a:srgbClr val="D77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74;p39">
                  <a:extLst>
                    <a:ext uri="{FF2B5EF4-FFF2-40B4-BE49-F238E27FC236}">
                      <a16:creationId xmlns:a16="http://schemas.microsoft.com/office/drawing/2014/main" id="{61DAEE3B-C5FB-4A11-AF10-3C1FA0E409C0}"/>
                    </a:ext>
                  </a:extLst>
                </p:cNvPr>
                <p:cNvSpPr/>
                <p:nvPr/>
              </p:nvSpPr>
              <p:spPr>
                <a:xfrm>
                  <a:off x="4337300" y="2265188"/>
                  <a:ext cx="69830" cy="69830"/>
                </a:xfrm>
                <a:custGeom>
                  <a:avLst/>
                  <a:gdLst/>
                  <a:ahLst/>
                  <a:cxnLst/>
                  <a:rect l="l" t="t" r="r" b="b"/>
                  <a:pathLst>
                    <a:path w="3265" h="3265" extrusionOk="0">
                      <a:moveTo>
                        <a:pt x="1644" y="1"/>
                      </a:moveTo>
                      <a:cubicBezTo>
                        <a:pt x="731" y="1"/>
                        <a:pt x="1" y="731"/>
                        <a:pt x="1" y="1644"/>
                      </a:cubicBezTo>
                      <a:cubicBezTo>
                        <a:pt x="1" y="2534"/>
                        <a:pt x="731" y="3265"/>
                        <a:pt x="1644" y="3265"/>
                      </a:cubicBezTo>
                      <a:cubicBezTo>
                        <a:pt x="2534" y="3265"/>
                        <a:pt x="3265" y="2534"/>
                        <a:pt x="3265" y="1644"/>
                      </a:cubicBezTo>
                      <a:cubicBezTo>
                        <a:pt x="3265" y="731"/>
                        <a:pt x="2534" y="1"/>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75;p39">
                  <a:extLst>
                    <a:ext uri="{FF2B5EF4-FFF2-40B4-BE49-F238E27FC236}">
                      <a16:creationId xmlns:a16="http://schemas.microsoft.com/office/drawing/2014/main" id="{7CB29D2E-A609-404C-A0DF-3C8CCDA019D6}"/>
                    </a:ext>
                  </a:extLst>
                </p:cNvPr>
                <p:cNvSpPr/>
                <p:nvPr/>
              </p:nvSpPr>
              <p:spPr>
                <a:xfrm>
                  <a:off x="4720504" y="2265188"/>
                  <a:ext cx="70322" cy="69830"/>
                </a:xfrm>
                <a:custGeom>
                  <a:avLst/>
                  <a:gdLst/>
                  <a:ahLst/>
                  <a:cxnLst/>
                  <a:rect l="l" t="t" r="r" b="b"/>
                  <a:pathLst>
                    <a:path w="3288" h="3265" extrusionOk="0">
                      <a:moveTo>
                        <a:pt x="1644" y="1"/>
                      </a:moveTo>
                      <a:cubicBezTo>
                        <a:pt x="754" y="1"/>
                        <a:pt x="1" y="731"/>
                        <a:pt x="1" y="1644"/>
                      </a:cubicBezTo>
                      <a:cubicBezTo>
                        <a:pt x="1" y="2534"/>
                        <a:pt x="754" y="3265"/>
                        <a:pt x="1644" y="3265"/>
                      </a:cubicBezTo>
                      <a:cubicBezTo>
                        <a:pt x="2557" y="3265"/>
                        <a:pt x="3287" y="2534"/>
                        <a:pt x="3287" y="1644"/>
                      </a:cubicBezTo>
                      <a:cubicBezTo>
                        <a:pt x="3287" y="731"/>
                        <a:pt x="2557" y="1"/>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76;p39">
                  <a:extLst>
                    <a:ext uri="{FF2B5EF4-FFF2-40B4-BE49-F238E27FC236}">
                      <a16:creationId xmlns:a16="http://schemas.microsoft.com/office/drawing/2014/main" id="{CECB4C35-8EBA-4B19-BEF6-EC2BC6F701E1}"/>
                    </a:ext>
                  </a:extLst>
                </p:cNvPr>
                <p:cNvSpPr/>
                <p:nvPr/>
              </p:nvSpPr>
              <p:spPr>
                <a:xfrm>
                  <a:off x="4043427" y="1758006"/>
                  <a:ext cx="747429" cy="487207"/>
                </a:xfrm>
                <a:custGeom>
                  <a:avLst/>
                  <a:gdLst/>
                  <a:ahLst/>
                  <a:cxnLst/>
                  <a:rect l="l" t="t" r="r" b="b"/>
                  <a:pathLst>
                    <a:path w="34947" h="22780" extrusionOk="0">
                      <a:moveTo>
                        <a:pt x="18672" y="0"/>
                      </a:moveTo>
                      <a:lnTo>
                        <a:pt x="11528" y="5456"/>
                      </a:lnTo>
                      <a:lnTo>
                        <a:pt x="5570" y="10865"/>
                      </a:lnTo>
                      <a:lnTo>
                        <a:pt x="1" y="16708"/>
                      </a:lnTo>
                      <a:lnTo>
                        <a:pt x="640" y="22780"/>
                      </a:lnTo>
                      <a:cubicBezTo>
                        <a:pt x="640" y="22780"/>
                        <a:pt x="32025" y="18010"/>
                        <a:pt x="34946" y="1872"/>
                      </a:cubicBezTo>
                      <a:lnTo>
                        <a:pt x="186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77;p39">
                  <a:extLst>
                    <a:ext uri="{FF2B5EF4-FFF2-40B4-BE49-F238E27FC236}">
                      <a16:creationId xmlns:a16="http://schemas.microsoft.com/office/drawing/2014/main" id="{4CD5190A-EF06-4248-87FE-BEC412891D1F}"/>
                    </a:ext>
                  </a:extLst>
                </p:cNvPr>
                <p:cNvSpPr/>
                <p:nvPr/>
              </p:nvSpPr>
              <p:spPr>
                <a:xfrm>
                  <a:off x="4563805" y="1787776"/>
                  <a:ext cx="520914" cy="452560"/>
                </a:xfrm>
                <a:custGeom>
                  <a:avLst/>
                  <a:gdLst/>
                  <a:ahLst/>
                  <a:cxnLst/>
                  <a:rect l="l" t="t" r="r" b="b"/>
                  <a:pathLst>
                    <a:path w="24356" h="21160" extrusionOk="0">
                      <a:moveTo>
                        <a:pt x="7328" y="1"/>
                      </a:moveTo>
                      <a:lnTo>
                        <a:pt x="1" y="480"/>
                      </a:lnTo>
                      <a:cubicBezTo>
                        <a:pt x="2055" y="16618"/>
                        <a:pt x="23671" y="21160"/>
                        <a:pt x="23671" y="21160"/>
                      </a:cubicBezTo>
                      <a:lnTo>
                        <a:pt x="24355" y="15316"/>
                      </a:lnTo>
                      <a:lnTo>
                        <a:pt x="20475" y="9473"/>
                      </a:lnTo>
                      <a:lnTo>
                        <a:pt x="16321" y="4064"/>
                      </a:lnTo>
                      <a:lnTo>
                        <a:pt x="73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78;p39">
                  <a:extLst>
                    <a:ext uri="{FF2B5EF4-FFF2-40B4-BE49-F238E27FC236}">
                      <a16:creationId xmlns:a16="http://schemas.microsoft.com/office/drawing/2014/main" id="{7C038BE8-EBC8-4C7A-BB11-E98E50B7D8D6}"/>
                    </a:ext>
                  </a:extLst>
                </p:cNvPr>
                <p:cNvSpPr/>
                <p:nvPr/>
              </p:nvSpPr>
              <p:spPr>
                <a:xfrm>
                  <a:off x="3846714" y="3116543"/>
                  <a:ext cx="1437219" cy="977837"/>
                </a:xfrm>
                <a:custGeom>
                  <a:avLst/>
                  <a:gdLst/>
                  <a:ahLst/>
                  <a:cxnLst/>
                  <a:rect l="l" t="t" r="r" b="b"/>
                  <a:pathLst>
                    <a:path w="67199" h="45720" extrusionOk="0">
                      <a:moveTo>
                        <a:pt x="25519" y="0"/>
                      </a:moveTo>
                      <a:lnTo>
                        <a:pt x="25473" y="1849"/>
                      </a:lnTo>
                      <a:cubicBezTo>
                        <a:pt x="15841" y="5889"/>
                        <a:pt x="1781" y="15681"/>
                        <a:pt x="0" y="33485"/>
                      </a:cubicBezTo>
                      <a:cubicBezTo>
                        <a:pt x="9085" y="41108"/>
                        <a:pt x="20794" y="45719"/>
                        <a:pt x="33599" y="45719"/>
                      </a:cubicBezTo>
                      <a:cubicBezTo>
                        <a:pt x="46404" y="45719"/>
                        <a:pt x="58114" y="41108"/>
                        <a:pt x="67198" y="33485"/>
                      </a:cubicBezTo>
                      <a:cubicBezTo>
                        <a:pt x="65418" y="15613"/>
                        <a:pt x="51243" y="5798"/>
                        <a:pt x="41588" y="1803"/>
                      </a:cubicBezTo>
                      <a:lnTo>
                        <a:pt x="41565" y="0"/>
                      </a:lnTo>
                      <a:cubicBezTo>
                        <a:pt x="38481" y="1109"/>
                        <a:pt x="35670" y="1479"/>
                        <a:pt x="33292" y="1479"/>
                      </a:cubicBezTo>
                      <a:cubicBezTo>
                        <a:pt x="28910" y="1479"/>
                        <a:pt x="25992" y="222"/>
                        <a:pt x="25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79;p39">
                  <a:extLst>
                    <a:ext uri="{FF2B5EF4-FFF2-40B4-BE49-F238E27FC236}">
                      <a16:creationId xmlns:a16="http://schemas.microsoft.com/office/drawing/2014/main" id="{259A73A4-6058-425B-9E1A-EF5F214E5C87}"/>
                    </a:ext>
                  </a:extLst>
                </p:cNvPr>
                <p:cNvSpPr/>
                <p:nvPr/>
              </p:nvSpPr>
              <p:spPr>
                <a:xfrm>
                  <a:off x="4690614" y="2202200"/>
                  <a:ext cx="130083" cy="46351"/>
                </a:xfrm>
                <a:custGeom>
                  <a:avLst/>
                  <a:gdLst/>
                  <a:ahLst/>
                  <a:cxnLst/>
                  <a:rect l="l" t="t" r="r" b="b"/>
                  <a:pathLst>
                    <a:path w="3745" h="1074" extrusionOk="0">
                      <a:moveTo>
                        <a:pt x="731" y="891"/>
                      </a:moveTo>
                      <a:cubicBezTo>
                        <a:pt x="320" y="1073"/>
                        <a:pt x="1" y="457"/>
                        <a:pt x="412" y="297"/>
                      </a:cubicBezTo>
                      <a:cubicBezTo>
                        <a:pt x="1073" y="23"/>
                        <a:pt x="2511" y="0"/>
                        <a:pt x="3333" y="320"/>
                      </a:cubicBezTo>
                      <a:cubicBezTo>
                        <a:pt x="3744" y="480"/>
                        <a:pt x="3744" y="845"/>
                        <a:pt x="3379" y="799"/>
                      </a:cubicBezTo>
                      <a:cubicBezTo>
                        <a:pt x="2511" y="708"/>
                        <a:pt x="1142" y="731"/>
                        <a:pt x="731" y="89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80;p39">
                  <a:extLst>
                    <a:ext uri="{FF2B5EF4-FFF2-40B4-BE49-F238E27FC236}">
                      <a16:creationId xmlns:a16="http://schemas.microsoft.com/office/drawing/2014/main" id="{4B3C7097-2FB9-4237-856A-B01F8AA690BE}"/>
                    </a:ext>
                  </a:extLst>
                </p:cNvPr>
                <p:cNvSpPr/>
                <p:nvPr/>
              </p:nvSpPr>
              <p:spPr>
                <a:xfrm>
                  <a:off x="4315773" y="2210006"/>
                  <a:ext cx="130048" cy="42381"/>
                </a:xfrm>
                <a:custGeom>
                  <a:avLst/>
                  <a:gdLst/>
                  <a:ahLst/>
                  <a:cxnLst/>
                  <a:rect l="l" t="t" r="r" b="b"/>
                  <a:pathLst>
                    <a:path w="3744" h="982" extrusionOk="0">
                      <a:moveTo>
                        <a:pt x="3013" y="891"/>
                      </a:moveTo>
                      <a:cubicBezTo>
                        <a:pt x="3447" y="982"/>
                        <a:pt x="3743" y="457"/>
                        <a:pt x="3310" y="297"/>
                      </a:cubicBezTo>
                      <a:cubicBezTo>
                        <a:pt x="2648" y="23"/>
                        <a:pt x="1210" y="0"/>
                        <a:pt x="411" y="320"/>
                      </a:cubicBezTo>
                      <a:cubicBezTo>
                        <a:pt x="0" y="480"/>
                        <a:pt x="0" y="822"/>
                        <a:pt x="365" y="799"/>
                      </a:cubicBezTo>
                      <a:cubicBezTo>
                        <a:pt x="1073" y="776"/>
                        <a:pt x="2442" y="799"/>
                        <a:pt x="3013" y="89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81;p39">
                  <a:extLst>
                    <a:ext uri="{FF2B5EF4-FFF2-40B4-BE49-F238E27FC236}">
                      <a16:creationId xmlns:a16="http://schemas.microsoft.com/office/drawing/2014/main" id="{73902C71-5E23-4896-BD87-F9345E898AB4}"/>
                    </a:ext>
                  </a:extLst>
                </p:cNvPr>
                <p:cNvSpPr/>
                <p:nvPr/>
              </p:nvSpPr>
              <p:spPr>
                <a:xfrm rot="582388" flipH="1">
                  <a:off x="4469459" y="2326159"/>
                  <a:ext cx="156030" cy="188559"/>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82;p39">
                  <a:extLst>
                    <a:ext uri="{FF2B5EF4-FFF2-40B4-BE49-F238E27FC236}">
                      <a16:creationId xmlns:a16="http://schemas.microsoft.com/office/drawing/2014/main" id="{C6243C24-FD61-474F-875F-4553023D58F5}"/>
                    </a:ext>
                  </a:extLst>
                </p:cNvPr>
                <p:cNvSpPr/>
                <p:nvPr/>
              </p:nvSpPr>
              <p:spPr>
                <a:xfrm>
                  <a:off x="4022450" y="2391625"/>
                  <a:ext cx="134247" cy="425173"/>
                </a:xfrm>
                <a:custGeom>
                  <a:avLst/>
                  <a:gdLst/>
                  <a:ahLst/>
                  <a:cxnLst/>
                  <a:rect l="l" t="t" r="r" b="b"/>
                  <a:pathLst>
                    <a:path w="14176" h="16435" extrusionOk="0">
                      <a:moveTo>
                        <a:pt x="366" y="0"/>
                      </a:moveTo>
                      <a:cubicBezTo>
                        <a:pt x="1" y="5455"/>
                        <a:pt x="2923" y="10956"/>
                        <a:pt x="8172" y="14722"/>
                      </a:cubicBezTo>
                      <a:cubicBezTo>
                        <a:pt x="9382" y="15567"/>
                        <a:pt x="12464" y="16366"/>
                        <a:pt x="14153" y="16434"/>
                      </a:cubicBezTo>
                      <a:lnTo>
                        <a:pt x="14175" y="15841"/>
                      </a:lnTo>
                      <a:cubicBezTo>
                        <a:pt x="12600" y="15795"/>
                        <a:pt x="9633" y="15042"/>
                        <a:pt x="8538" y="14243"/>
                      </a:cubicBezTo>
                      <a:cubicBezTo>
                        <a:pt x="3448" y="10614"/>
                        <a:pt x="617" y="5296"/>
                        <a:pt x="960" y="46"/>
                      </a:cubicBezTo>
                      <a:lnTo>
                        <a:pt x="3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83;p39">
                  <a:extLst>
                    <a:ext uri="{FF2B5EF4-FFF2-40B4-BE49-F238E27FC236}">
                      <a16:creationId xmlns:a16="http://schemas.microsoft.com/office/drawing/2014/main" id="{E34D4F91-E643-4F0A-B28D-77F249B21A87}"/>
                    </a:ext>
                  </a:extLst>
                </p:cNvPr>
                <p:cNvSpPr/>
                <p:nvPr/>
              </p:nvSpPr>
              <p:spPr>
                <a:xfrm>
                  <a:off x="4983122" y="2437050"/>
                  <a:ext cx="105966" cy="387085"/>
                </a:xfrm>
                <a:custGeom>
                  <a:avLst/>
                  <a:gdLst/>
                  <a:ahLst/>
                  <a:cxnLst/>
                  <a:rect l="l" t="t" r="r" b="b"/>
                  <a:pathLst>
                    <a:path w="14176" h="16435" extrusionOk="0">
                      <a:moveTo>
                        <a:pt x="13810" y="0"/>
                      </a:moveTo>
                      <a:lnTo>
                        <a:pt x="13217" y="46"/>
                      </a:lnTo>
                      <a:cubicBezTo>
                        <a:pt x="13559" y="5296"/>
                        <a:pt x="10729" y="10614"/>
                        <a:pt x="5639" y="14243"/>
                      </a:cubicBezTo>
                      <a:cubicBezTo>
                        <a:pt x="4543" y="15042"/>
                        <a:pt x="1576" y="15795"/>
                        <a:pt x="1" y="15841"/>
                      </a:cubicBezTo>
                      <a:lnTo>
                        <a:pt x="24" y="16434"/>
                      </a:lnTo>
                      <a:cubicBezTo>
                        <a:pt x="1713" y="16366"/>
                        <a:pt x="4794" y="15567"/>
                        <a:pt x="6004" y="14722"/>
                      </a:cubicBezTo>
                      <a:cubicBezTo>
                        <a:pt x="11254" y="10956"/>
                        <a:pt x="14175" y="5455"/>
                        <a:pt x="13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84;p39">
                  <a:extLst>
                    <a:ext uri="{FF2B5EF4-FFF2-40B4-BE49-F238E27FC236}">
                      <a16:creationId xmlns:a16="http://schemas.microsoft.com/office/drawing/2014/main" id="{F83EA904-4B6F-4536-A8E8-794036670476}"/>
                    </a:ext>
                  </a:extLst>
                </p:cNvPr>
                <p:cNvSpPr/>
                <p:nvPr/>
              </p:nvSpPr>
              <p:spPr>
                <a:xfrm>
                  <a:off x="4995834" y="2282768"/>
                  <a:ext cx="213340" cy="213832"/>
                </a:xfrm>
                <a:custGeom>
                  <a:avLst/>
                  <a:gdLst/>
                  <a:ahLst/>
                  <a:cxnLst/>
                  <a:rect l="l" t="t" r="r" b="b"/>
                  <a:pathLst>
                    <a:path w="9975" h="9998" extrusionOk="0">
                      <a:moveTo>
                        <a:pt x="0" y="1"/>
                      </a:moveTo>
                      <a:lnTo>
                        <a:pt x="0" y="9998"/>
                      </a:lnTo>
                      <a:lnTo>
                        <a:pt x="4976" y="9998"/>
                      </a:lnTo>
                      <a:cubicBezTo>
                        <a:pt x="7738" y="9998"/>
                        <a:pt x="9975" y="7761"/>
                        <a:pt x="9975" y="4999"/>
                      </a:cubicBezTo>
                      <a:cubicBezTo>
                        <a:pt x="9975" y="2237"/>
                        <a:pt x="7738" y="1"/>
                        <a:pt x="4976" y="1"/>
                      </a:cubicBezTo>
                      <a:close/>
                    </a:path>
                  </a:pathLst>
                </a:custGeom>
                <a:solidFill>
                  <a:srgbClr val="FDC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85;p39">
                  <a:extLst>
                    <a:ext uri="{FF2B5EF4-FFF2-40B4-BE49-F238E27FC236}">
                      <a16:creationId xmlns:a16="http://schemas.microsoft.com/office/drawing/2014/main" id="{228BE048-FF0C-4FD0-99C2-F30C6DF8D4AE}"/>
                    </a:ext>
                  </a:extLst>
                </p:cNvPr>
                <p:cNvSpPr/>
                <p:nvPr/>
              </p:nvSpPr>
              <p:spPr>
                <a:xfrm>
                  <a:off x="3918958" y="2282768"/>
                  <a:ext cx="213362" cy="213832"/>
                </a:xfrm>
                <a:custGeom>
                  <a:avLst/>
                  <a:gdLst/>
                  <a:ahLst/>
                  <a:cxnLst/>
                  <a:rect l="l" t="t" r="r" b="b"/>
                  <a:pathLst>
                    <a:path w="9976" h="9998" extrusionOk="0">
                      <a:moveTo>
                        <a:pt x="4999" y="1"/>
                      </a:moveTo>
                      <a:cubicBezTo>
                        <a:pt x="2237" y="1"/>
                        <a:pt x="0" y="2237"/>
                        <a:pt x="0" y="4999"/>
                      </a:cubicBezTo>
                      <a:cubicBezTo>
                        <a:pt x="0" y="7761"/>
                        <a:pt x="2237" y="9998"/>
                        <a:pt x="4999" y="9998"/>
                      </a:cubicBezTo>
                      <a:lnTo>
                        <a:pt x="9975" y="9998"/>
                      </a:lnTo>
                      <a:lnTo>
                        <a:pt x="9975" y="1"/>
                      </a:lnTo>
                      <a:close/>
                    </a:path>
                  </a:pathLst>
                </a:custGeom>
                <a:solidFill>
                  <a:srgbClr val="FDC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86;p39">
                  <a:extLst>
                    <a:ext uri="{FF2B5EF4-FFF2-40B4-BE49-F238E27FC236}">
                      <a16:creationId xmlns:a16="http://schemas.microsoft.com/office/drawing/2014/main" id="{77CA20FD-D85F-4007-939F-20A58DC2F884}"/>
                    </a:ext>
                  </a:extLst>
                </p:cNvPr>
                <p:cNvSpPr/>
                <p:nvPr/>
              </p:nvSpPr>
              <p:spPr>
                <a:xfrm>
                  <a:off x="4962621" y="2282768"/>
                  <a:ext cx="135255" cy="298783"/>
                </a:xfrm>
                <a:custGeom>
                  <a:avLst/>
                  <a:gdLst/>
                  <a:ahLst/>
                  <a:cxnLst/>
                  <a:rect l="l" t="t" r="r" b="b"/>
                  <a:pathLst>
                    <a:path w="6324" h="13970" extrusionOk="0">
                      <a:moveTo>
                        <a:pt x="5274" y="1"/>
                      </a:moveTo>
                      <a:cubicBezTo>
                        <a:pt x="1941" y="2580"/>
                        <a:pt x="1" y="9747"/>
                        <a:pt x="298" y="13970"/>
                      </a:cubicBezTo>
                      <a:lnTo>
                        <a:pt x="891" y="13924"/>
                      </a:lnTo>
                      <a:cubicBezTo>
                        <a:pt x="617" y="9678"/>
                        <a:pt x="2808" y="2397"/>
                        <a:pt x="6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87;p39">
                  <a:extLst>
                    <a:ext uri="{FF2B5EF4-FFF2-40B4-BE49-F238E27FC236}">
                      <a16:creationId xmlns:a16="http://schemas.microsoft.com/office/drawing/2014/main" id="{A3E88935-E25C-4EF3-A91D-E5A0A95FB4BC}"/>
                    </a:ext>
                  </a:extLst>
                </p:cNvPr>
                <p:cNvSpPr/>
                <p:nvPr/>
              </p:nvSpPr>
              <p:spPr>
                <a:xfrm>
                  <a:off x="4030253" y="2282768"/>
                  <a:ext cx="135255" cy="298783"/>
                </a:xfrm>
                <a:custGeom>
                  <a:avLst/>
                  <a:gdLst/>
                  <a:ahLst/>
                  <a:cxnLst/>
                  <a:rect l="l" t="t" r="r" b="b"/>
                  <a:pathLst>
                    <a:path w="6324" h="13970" extrusionOk="0">
                      <a:moveTo>
                        <a:pt x="1" y="1"/>
                      </a:moveTo>
                      <a:cubicBezTo>
                        <a:pt x="3516" y="2397"/>
                        <a:pt x="5707" y="9678"/>
                        <a:pt x="5433" y="13924"/>
                      </a:cubicBezTo>
                      <a:lnTo>
                        <a:pt x="6027" y="13970"/>
                      </a:lnTo>
                      <a:cubicBezTo>
                        <a:pt x="6323" y="9747"/>
                        <a:pt x="4383" y="2580"/>
                        <a:pt x="10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1088;p39">
                  <a:extLst>
                    <a:ext uri="{FF2B5EF4-FFF2-40B4-BE49-F238E27FC236}">
                      <a16:creationId xmlns:a16="http://schemas.microsoft.com/office/drawing/2014/main" id="{D7422C99-4405-4FA2-B301-7BB0CE636FAA}"/>
                    </a:ext>
                  </a:extLst>
                </p:cNvPr>
                <p:cNvGrpSpPr/>
                <p:nvPr/>
              </p:nvGrpSpPr>
              <p:grpSpPr>
                <a:xfrm>
                  <a:off x="4114597" y="2399659"/>
                  <a:ext cx="917014" cy="588918"/>
                  <a:chOff x="5364900" y="2133256"/>
                  <a:chExt cx="258525" cy="211150"/>
                </a:xfrm>
              </p:grpSpPr>
              <p:sp>
                <p:nvSpPr>
                  <p:cNvPr id="52" name="Google Shape;1089;p39">
                    <a:extLst>
                      <a:ext uri="{FF2B5EF4-FFF2-40B4-BE49-F238E27FC236}">
                        <a16:creationId xmlns:a16="http://schemas.microsoft.com/office/drawing/2014/main" id="{7BD54F29-41B3-4EB0-99C2-EE61ABBB4FA9}"/>
                      </a:ext>
                    </a:extLst>
                  </p:cNvPr>
                  <p:cNvSpPr/>
                  <p:nvPr/>
                </p:nvSpPr>
                <p:spPr>
                  <a:xfrm>
                    <a:off x="5364900" y="2133256"/>
                    <a:ext cx="258525" cy="211150"/>
                  </a:xfrm>
                  <a:custGeom>
                    <a:avLst/>
                    <a:gdLst/>
                    <a:ahLst/>
                    <a:cxnLst/>
                    <a:rect l="l" t="t" r="r" b="b"/>
                    <a:pathLst>
                      <a:path w="10341" h="8446" extrusionOk="0">
                        <a:moveTo>
                          <a:pt x="229" y="5935"/>
                        </a:moveTo>
                        <a:cubicBezTo>
                          <a:pt x="4109" y="8446"/>
                          <a:pt x="6255" y="8377"/>
                          <a:pt x="10044" y="6003"/>
                        </a:cubicBezTo>
                        <a:cubicBezTo>
                          <a:pt x="10341" y="4634"/>
                          <a:pt x="10249" y="2625"/>
                          <a:pt x="10135" y="1073"/>
                        </a:cubicBezTo>
                        <a:cubicBezTo>
                          <a:pt x="7921" y="251"/>
                          <a:pt x="3219" y="0"/>
                          <a:pt x="161" y="1073"/>
                        </a:cubicBezTo>
                        <a:cubicBezTo>
                          <a:pt x="69" y="2557"/>
                          <a:pt x="1" y="4748"/>
                          <a:pt x="229" y="5935"/>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90;p39">
                    <a:extLst>
                      <a:ext uri="{FF2B5EF4-FFF2-40B4-BE49-F238E27FC236}">
                        <a16:creationId xmlns:a16="http://schemas.microsoft.com/office/drawing/2014/main" id="{68F46015-77B0-46BE-B6CE-C7DB3335267B}"/>
                      </a:ext>
                    </a:extLst>
                  </p:cNvPr>
                  <p:cNvSpPr/>
                  <p:nvPr/>
                </p:nvSpPr>
                <p:spPr>
                  <a:xfrm>
                    <a:off x="5399150" y="2186150"/>
                    <a:ext cx="189475" cy="18875"/>
                  </a:xfrm>
                  <a:custGeom>
                    <a:avLst/>
                    <a:gdLst/>
                    <a:ahLst/>
                    <a:cxnLst/>
                    <a:rect l="l" t="t" r="r" b="b"/>
                    <a:pathLst>
                      <a:path w="7579" h="755" extrusionOk="0">
                        <a:moveTo>
                          <a:pt x="3744" y="1"/>
                        </a:moveTo>
                        <a:cubicBezTo>
                          <a:pt x="2374" y="1"/>
                          <a:pt x="1005" y="229"/>
                          <a:pt x="0" y="754"/>
                        </a:cubicBezTo>
                        <a:cubicBezTo>
                          <a:pt x="1119" y="640"/>
                          <a:pt x="2328" y="571"/>
                          <a:pt x="3515" y="571"/>
                        </a:cubicBezTo>
                        <a:cubicBezTo>
                          <a:pt x="4953" y="571"/>
                          <a:pt x="6346" y="663"/>
                          <a:pt x="7578" y="754"/>
                        </a:cubicBezTo>
                        <a:cubicBezTo>
                          <a:pt x="6665" y="275"/>
                          <a:pt x="5204" y="1"/>
                          <a:pt x="37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91;p39">
                    <a:extLst>
                      <a:ext uri="{FF2B5EF4-FFF2-40B4-BE49-F238E27FC236}">
                        <a16:creationId xmlns:a16="http://schemas.microsoft.com/office/drawing/2014/main" id="{467F556F-1D58-4956-8C67-F0C6CB1C1ECA}"/>
                      </a:ext>
                    </a:extLst>
                  </p:cNvPr>
                  <p:cNvSpPr/>
                  <p:nvPr/>
                </p:nvSpPr>
                <p:spPr>
                  <a:xfrm>
                    <a:off x="5399150" y="2282025"/>
                    <a:ext cx="189475" cy="19425"/>
                  </a:xfrm>
                  <a:custGeom>
                    <a:avLst/>
                    <a:gdLst/>
                    <a:ahLst/>
                    <a:cxnLst/>
                    <a:rect l="l" t="t" r="r" b="b"/>
                    <a:pathLst>
                      <a:path w="7579" h="777" extrusionOk="0">
                        <a:moveTo>
                          <a:pt x="7578" y="0"/>
                        </a:moveTo>
                        <a:lnTo>
                          <a:pt x="7578" y="0"/>
                        </a:lnTo>
                        <a:cubicBezTo>
                          <a:pt x="6346" y="115"/>
                          <a:pt x="4953" y="183"/>
                          <a:pt x="3515" y="183"/>
                        </a:cubicBezTo>
                        <a:cubicBezTo>
                          <a:pt x="2328" y="183"/>
                          <a:pt x="1119" y="137"/>
                          <a:pt x="0" y="0"/>
                        </a:cubicBezTo>
                        <a:lnTo>
                          <a:pt x="0" y="0"/>
                        </a:lnTo>
                        <a:cubicBezTo>
                          <a:pt x="1005" y="525"/>
                          <a:pt x="2374" y="777"/>
                          <a:pt x="3744" y="777"/>
                        </a:cubicBezTo>
                        <a:cubicBezTo>
                          <a:pt x="5204" y="777"/>
                          <a:pt x="6665" y="503"/>
                          <a:pt x="7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92;p39">
                    <a:extLst>
                      <a:ext uri="{FF2B5EF4-FFF2-40B4-BE49-F238E27FC236}">
                        <a16:creationId xmlns:a16="http://schemas.microsoft.com/office/drawing/2014/main" id="{429856A4-FD18-41CD-91BB-E03D491F5644}"/>
                      </a:ext>
                    </a:extLst>
                  </p:cNvPr>
                  <p:cNvSpPr/>
                  <p:nvPr/>
                </p:nvSpPr>
                <p:spPr>
                  <a:xfrm>
                    <a:off x="5399150" y="2240950"/>
                    <a:ext cx="189475" cy="18850"/>
                  </a:xfrm>
                  <a:custGeom>
                    <a:avLst/>
                    <a:gdLst/>
                    <a:ahLst/>
                    <a:cxnLst/>
                    <a:rect l="l" t="t" r="r" b="b"/>
                    <a:pathLst>
                      <a:path w="7579" h="754" extrusionOk="0">
                        <a:moveTo>
                          <a:pt x="7578" y="0"/>
                        </a:moveTo>
                        <a:cubicBezTo>
                          <a:pt x="6186" y="0"/>
                          <a:pt x="4497" y="46"/>
                          <a:pt x="2785" y="46"/>
                        </a:cubicBezTo>
                        <a:cubicBezTo>
                          <a:pt x="1849" y="46"/>
                          <a:pt x="913" y="23"/>
                          <a:pt x="0" y="0"/>
                        </a:cubicBezTo>
                        <a:lnTo>
                          <a:pt x="0" y="0"/>
                        </a:lnTo>
                        <a:cubicBezTo>
                          <a:pt x="1005" y="525"/>
                          <a:pt x="2374" y="753"/>
                          <a:pt x="3744" y="753"/>
                        </a:cubicBezTo>
                        <a:cubicBezTo>
                          <a:pt x="5204" y="753"/>
                          <a:pt x="6665" y="479"/>
                          <a:pt x="7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6" name="Google Shape;429;p32">
              <a:extLst>
                <a:ext uri="{FF2B5EF4-FFF2-40B4-BE49-F238E27FC236}">
                  <a16:creationId xmlns:a16="http://schemas.microsoft.com/office/drawing/2014/main" id="{FCBF7E6C-808C-4066-A87F-F27B4F666465}"/>
                </a:ext>
              </a:extLst>
            </p:cNvPr>
            <p:cNvSpPr/>
            <p:nvPr/>
          </p:nvSpPr>
          <p:spPr>
            <a:xfrm>
              <a:off x="936179" y="3296714"/>
              <a:ext cx="2232495" cy="664861"/>
            </a:xfrm>
            <a:prstGeom prst="roundRect">
              <a:avLst>
                <a:gd name="adj" fmla="val 38559"/>
              </a:avLst>
            </a:prstGeom>
            <a:solidFill>
              <a:srgbClr val="34516C"/>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US" altLang="zh-TW" sz="2800" b="1" dirty="0">
                  <a:solidFill>
                    <a:schemeClr val="bg1"/>
                  </a:solidFill>
                  <a:latin typeface="源泉圓體 R" panose="020B0500000000000000" pitchFamily="34" charset="-120"/>
                  <a:ea typeface="源泉圓體 R" panose="020B0500000000000000" pitchFamily="34" charset="-120"/>
                </a:rPr>
                <a:t>A</a:t>
              </a:r>
              <a:r>
                <a:rPr lang="zh-TW" altLang="en-US" sz="2800" b="1" dirty="0">
                  <a:solidFill>
                    <a:schemeClr val="bg1"/>
                  </a:solidFill>
                  <a:latin typeface="源泉圓體 R" panose="020B0500000000000000" pitchFamily="34" charset="-120"/>
                  <a:ea typeface="源泉圓體 R" panose="020B0500000000000000" pitchFamily="34" charset="-120"/>
                </a:rPr>
                <a:t> </a:t>
              </a:r>
              <a:r>
                <a:rPr lang="en-US" altLang="zh-TW" sz="2800" b="1" dirty="0">
                  <a:solidFill>
                    <a:schemeClr val="bg1"/>
                  </a:solidFill>
                  <a:latin typeface="源泉圓體 R" panose="020B0500000000000000" pitchFamily="34" charset="-120"/>
                  <a:ea typeface="源泉圓體 R" panose="020B0500000000000000" pitchFamily="34" charset="-120"/>
                </a:rPr>
                <a:t>g</a:t>
              </a:r>
              <a:r>
                <a:rPr lang="zh-TW" altLang="en-US" sz="2800" b="1" dirty="0">
                  <a:solidFill>
                    <a:schemeClr val="bg1"/>
                  </a:solidFill>
                  <a:latin typeface="源泉圓體 R" panose="020B0500000000000000" pitchFamily="34" charset="-120"/>
                  <a:ea typeface="源泉圓體 R" panose="020B0500000000000000" pitchFamily="34" charset="-120"/>
                </a:rPr>
                <a:t> </a:t>
              </a:r>
              <a:r>
                <a:rPr lang="en-US" altLang="zh-TW" sz="2800" b="1" dirty="0">
                  <a:solidFill>
                    <a:schemeClr val="bg1"/>
                  </a:solidFill>
                  <a:latin typeface="源泉圓體 R" panose="020B0500000000000000" pitchFamily="34" charset="-120"/>
                  <a:ea typeface="源泉圓體 R" panose="020B0500000000000000" pitchFamily="34" charset="-120"/>
                </a:rPr>
                <a:t>e</a:t>
              </a:r>
              <a:r>
                <a:rPr lang="zh-TW" altLang="en-US" sz="2800" b="1" dirty="0">
                  <a:solidFill>
                    <a:schemeClr val="bg1"/>
                  </a:solidFill>
                  <a:latin typeface="源泉圓體 R" panose="020B0500000000000000" pitchFamily="34" charset="-120"/>
                  <a:ea typeface="源泉圓體 R" panose="020B0500000000000000" pitchFamily="34" charset="-120"/>
                </a:rPr>
                <a:t> </a:t>
              </a:r>
              <a:r>
                <a:rPr lang="en-US" altLang="zh-TW" sz="2800" b="1" dirty="0">
                  <a:solidFill>
                    <a:schemeClr val="bg1"/>
                  </a:solidFill>
                  <a:latin typeface="源泉圓體 R" panose="020B0500000000000000" pitchFamily="34" charset="-120"/>
                  <a:ea typeface="源泉圓體 R" panose="020B0500000000000000" pitchFamily="34" charset="-120"/>
                </a:rPr>
                <a:t>n</a:t>
              </a:r>
              <a:r>
                <a:rPr lang="zh-TW" altLang="en-US" sz="2800" b="1" dirty="0">
                  <a:solidFill>
                    <a:schemeClr val="bg1"/>
                  </a:solidFill>
                  <a:latin typeface="源泉圓體 R" panose="020B0500000000000000" pitchFamily="34" charset="-120"/>
                  <a:ea typeface="源泉圓體 R" panose="020B0500000000000000" pitchFamily="34" charset="-120"/>
                </a:rPr>
                <a:t> </a:t>
              </a:r>
              <a:r>
                <a:rPr lang="en-US" altLang="zh-TW" sz="2800" b="1" dirty="0">
                  <a:solidFill>
                    <a:schemeClr val="bg1"/>
                  </a:solidFill>
                  <a:latin typeface="源泉圓體 R" panose="020B0500000000000000" pitchFamily="34" charset="-120"/>
                  <a:ea typeface="源泉圓體 R" panose="020B0500000000000000" pitchFamily="34" charset="-120"/>
                </a:rPr>
                <a:t>d</a:t>
              </a:r>
              <a:r>
                <a:rPr lang="zh-TW" altLang="en-US" sz="2800" b="1" dirty="0">
                  <a:solidFill>
                    <a:schemeClr val="bg1"/>
                  </a:solidFill>
                  <a:latin typeface="源泉圓體 R" panose="020B0500000000000000" pitchFamily="34" charset="-120"/>
                  <a:ea typeface="源泉圓體 R" panose="020B0500000000000000" pitchFamily="34" charset="-120"/>
                </a:rPr>
                <a:t> </a:t>
              </a:r>
              <a:r>
                <a:rPr lang="en-US" altLang="zh-TW" sz="2800" b="1" dirty="0">
                  <a:solidFill>
                    <a:schemeClr val="bg1"/>
                  </a:solidFill>
                  <a:latin typeface="源泉圓體 R" panose="020B0500000000000000" pitchFamily="34" charset="-120"/>
                  <a:ea typeface="源泉圓體 R" panose="020B0500000000000000" pitchFamily="34" charset="-120"/>
                </a:rPr>
                <a:t>a</a:t>
              </a:r>
              <a:endParaRPr sz="2800" b="1" dirty="0">
                <a:solidFill>
                  <a:schemeClr val="bg1"/>
                </a:solidFill>
                <a:latin typeface="源泉圓體 R" panose="020B0500000000000000" pitchFamily="34" charset="-120"/>
                <a:ea typeface="源泉圓體 R" panose="020B0500000000000000" pitchFamily="34" charset="-120"/>
                <a:sym typeface="Fira Sans Extra Condensed SemiBold"/>
              </a:endParaRPr>
            </a:p>
          </p:txBody>
        </p:sp>
      </p:grpSp>
      <p:grpSp>
        <p:nvGrpSpPr>
          <p:cNvPr id="13" name="群組 12">
            <a:extLst>
              <a:ext uri="{FF2B5EF4-FFF2-40B4-BE49-F238E27FC236}">
                <a16:creationId xmlns:a16="http://schemas.microsoft.com/office/drawing/2014/main" id="{50EA62F2-0673-409E-99CF-D2E5E486AA3C}"/>
              </a:ext>
            </a:extLst>
          </p:cNvPr>
          <p:cNvGrpSpPr/>
          <p:nvPr/>
        </p:nvGrpSpPr>
        <p:grpSpPr>
          <a:xfrm>
            <a:off x="4186444" y="660909"/>
            <a:ext cx="4982704" cy="3821683"/>
            <a:chOff x="4186444" y="676336"/>
            <a:chExt cx="4982704" cy="3821683"/>
          </a:xfrm>
        </p:grpSpPr>
        <p:grpSp>
          <p:nvGrpSpPr>
            <p:cNvPr id="7" name="群組 6">
              <a:extLst>
                <a:ext uri="{FF2B5EF4-FFF2-40B4-BE49-F238E27FC236}">
                  <a16:creationId xmlns:a16="http://schemas.microsoft.com/office/drawing/2014/main" id="{3CB8D5EC-AB4F-4CA1-AC55-09485B5347CE}"/>
                </a:ext>
              </a:extLst>
            </p:cNvPr>
            <p:cNvGrpSpPr/>
            <p:nvPr/>
          </p:nvGrpSpPr>
          <p:grpSpPr>
            <a:xfrm>
              <a:off x="4186444" y="676336"/>
              <a:ext cx="4982704" cy="1146802"/>
              <a:chOff x="4693795" y="1603065"/>
              <a:chExt cx="3673152" cy="845400"/>
            </a:xfrm>
          </p:grpSpPr>
          <p:sp>
            <p:nvSpPr>
              <p:cNvPr id="57" name="Google Shape;224;p30">
                <a:extLst>
                  <a:ext uri="{FF2B5EF4-FFF2-40B4-BE49-F238E27FC236}">
                    <a16:creationId xmlns:a16="http://schemas.microsoft.com/office/drawing/2014/main" id="{DCA4BC70-E4E5-4FDC-A753-CD4871D6DD1D}"/>
                  </a:ext>
                </a:extLst>
              </p:cNvPr>
              <p:cNvSpPr/>
              <p:nvPr/>
            </p:nvSpPr>
            <p:spPr>
              <a:xfrm>
                <a:off x="5034844" y="1603065"/>
                <a:ext cx="3332103" cy="845400"/>
              </a:xfrm>
              <a:prstGeom prst="roundRect">
                <a:avLst>
                  <a:gd name="adj" fmla="val 11326"/>
                </a:avLst>
              </a:prstGeom>
              <a:solidFill>
                <a:schemeClr val="dk2"/>
              </a:solid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2000">
                  <a:solidFill>
                    <a:schemeClr val="dk1"/>
                  </a:solidFill>
                  <a:latin typeface="Fira Sans Extra Condensed SemiBold"/>
                  <a:ea typeface="Fira Sans Extra Condensed SemiBold"/>
                  <a:cs typeface="Fira Sans Extra Condensed SemiBold"/>
                  <a:sym typeface="Fira Sans Extra Condensed SemiBold"/>
                </a:endParaRPr>
              </a:p>
              <a:p>
                <a:pPr marL="0" lvl="0" indent="0" algn="l" rtl="0">
                  <a:spcBef>
                    <a:spcPts val="0"/>
                  </a:spcBef>
                  <a:spcAft>
                    <a:spcPts val="0"/>
                  </a:spcAft>
                  <a:buNone/>
                </a:pPr>
                <a:endParaRPr/>
              </a:p>
            </p:txBody>
          </p:sp>
          <p:sp>
            <p:nvSpPr>
              <p:cNvPr id="70" name="Google Shape;256;p30">
                <a:extLst>
                  <a:ext uri="{FF2B5EF4-FFF2-40B4-BE49-F238E27FC236}">
                    <a16:creationId xmlns:a16="http://schemas.microsoft.com/office/drawing/2014/main" id="{5CE1F95A-6CFB-4DD9-B0C3-00745CC2714C}"/>
                  </a:ext>
                </a:extLst>
              </p:cNvPr>
              <p:cNvSpPr/>
              <p:nvPr/>
            </p:nvSpPr>
            <p:spPr>
              <a:xfrm>
                <a:off x="4693795" y="1747804"/>
                <a:ext cx="555944" cy="555922"/>
              </a:xfrm>
              <a:custGeom>
                <a:avLst/>
                <a:gdLst/>
                <a:ahLst/>
                <a:cxnLst/>
                <a:rect l="l" t="t" r="r" b="b"/>
                <a:pathLst>
                  <a:path w="10213" h="10213" extrusionOk="0">
                    <a:moveTo>
                      <a:pt x="5110" y="1"/>
                    </a:moveTo>
                    <a:cubicBezTo>
                      <a:pt x="2286" y="1"/>
                      <a:pt x="0" y="2287"/>
                      <a:pt x="0" y="5104"/>
                    </a:cubicBezTo>
                    <a:cubicBezTo>
                      <a:pt x="0" y="7927"/>
                      <a:pt x="2286" y="10213"/>
                      <a:pt x="5110" y="10213"/>
                    </a:cubicBezTo>
                    <a:cubicBezTo>
                      <a:pt x="7927" y="10213"/>
                      <a:pt x="10213" y="7927"/>
                      <a:pt x="10213" y="5104"/>
                    </a:cubicBezTo>
                    <a:cubicBezTo>
                      <a:pt x="10213" y="2287"/>
                      <a:pt x="7927" y="1"/>
                      <a:pt x="5110" y="1"/>
                    </a:cubicBezTo>
                    <a:close/>
                  </a:path>
                </a:pathLst>
              </a:custGeom>
              <a:solidFill>
                <a:schemeClr val="accent3"/>
              </a:solidFill>
              <a:ln>
                <a:noFill/>
              </a:ln>
            </p:spPr>
            <p:txBody>
              <a:bodyPr spcFirstLastPara="1" wrap="square" lIns="91425" tIns="137150" rIns="91425" bIns="91425" anchor="ctr" anchorCtr="0">
                <a:noAutofit/>
              </a:bodyPr>
              <a:lstStyle/>
              <a:p>
                <a:pPr marL="0" lvl="0" indent="0" algn="ctr" rtl="0">
                  <a:spcBef>
                    <a:spcPts val="0"/>
                  </a:spcBef>
                  <a:spcAft>
                    <a:spcPts val="0"/>
                  </a:spcAft>
                  <a:buClr>
                    <a:schemeClr val="dk1"/>
                  </a:buClr>
                  <a:buSzPts val="1100"/>
                  <a:buFont typeface="Arial"/>
                  <a:buNone/>
                </a:pPr>
                <a:r>
                  <a:rPr lang="en" sz="3000" b="1" dirty="0">
                    <a:solidFill>
                      <a:schemeClr val="lt1"/>
                    </a:solidFill>
                    <a:latin typeface="Fira Sans Extra Condensed"/>
                    <a:ea typeface="Fira Sans Extra Condensed"/>
                    <a:cs typeface="Fira Sans Extra Condensed"/>
                    <a:sym typeface="Fira Sans Extra Condensed"/>
                  </a:rPr>
                  <a:t>1</a:t>
                </a:r>
                <a:endParaRPr dirty="0">
                  <a:solidFill>
                    <a:schemeClr val="lt1"/>
                  </a:solidFill>
                </a:endParaRPr>
              </a:p>
            </p:txBody>
          </p:sp>
        </p:grpSp>
        <p:grpSp>
          <p:nvGrpSpPr>
            <p:cNvPr id="92" name="群組 91">
              <a:extLst>
                <a:ext uri="{FF2B5EF4-FFF2-40B4-BE49-F238E27FC236}">
                  <a16:creationId xmlns:a16="http://schemas.microsoft.com/office/drawing/2014/main" id="{2B250165-A34B-402C-B4AB-A0D0DBF75285}"/>
                </a:ext>
              </a:extLst>
            </p:cNvPr>
            <p:cNvGrpSpPr/>
            <p:nvPr/>
          </p:nvGrpSpPr>
          <p:grpSpPr>
            <a:xfrm>
              <a:off x="4186444" y="2013776"/>
              <a:ext cx="4982704" cy="1146802"/>
              <a:chOff x="4693795" y="1603065"/>
              <a:chExt cx="3673152" cy="845400"/>
            </a:xfrm>
          </p:grpSpPr>
          <p:sp>
            <p:nvSpPr>
              <p:cNvPr id="93" name="Google Shape;224;p30">
                <a:extLst>
                  <a:ext uri="{FF2B5EF4-FFF2-40B4-BE49-F238E27FC236}">
                    <a16:creationId xmlns:a16="http://schemas.microsoft.com/office/drawing/2014/main" id="{E52CEA16-399C-47DA-BA1B-BB5DCEF11757}"/>
                  </a:ext>
                </a:extLst>
              </p:cNvPr>
              <p:cNvSpPr/>
              <p:nvPr/>
            </p:nvSpPr>
            <p:spPr>
              <a:xfrm>
                <a:off x="5034844" y="1603065"/>
                <a:ext cx="3332103" cy="845400"/>
              </a:xfrm>
              <a:prstGeom prst="roundRect">
                <a:avLst>
                  <a:gd name="adj" fmla="val 11326"/>
                </a:avLst>
              </a:prstGeom>
              <a:solidFill>
                <a:schemeClr val="dk2"/>
              </a:solid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2000">
                  <a:solidFill>
                    <a:schemeClr val="dk1"/>
                  </a:solidFill>
                  <a:latin typeface="Fira Sans Extra Condensed SemiBold"/>
                  <a:ea typeface="Fira Sans Extra Condensed SemiBold"/>
                  <a:cs typeface="Fira Sans Extra Condensed SemiBold"/>
                  <a:sym typeface="Fira Sans Extra Condensed SemiBold"/>
                </a:endParaRPr>
              </a:p>
              <a:p>
                <a:pPr marL="0" lvl="0" indent="0" algn="l" rtl="0">
                  <a:spcBef>
                    <a:spcPts val="0"/>
                  </a:spcBef>
                  <a:spcAft>
                    <a:spcPts val="0"/>
                  </a:spcAft>
                  <a:buNone/>
                </a:pPr>
                <a:endParaRPr/>
              </a:p>
            </p:txBody>
          </p:sp>
          <p:sp>
            <p:nvSpPr>
              <p:cNvPr id="94" name="Google Shape;256;p30">
                <a:extLst>
                  <a:ext uri="{FF2B5EF4-FFF2-40B4-BE49-F238E27FC236}">
                    <a16:creationId xmlns:a16="http://schemas.microsoft.com/office/drawing/2014/main" id="{972D3E1C-1096-481E-BC31-0D76ABB32CBE}"/>
                  </a:ext>
                </a:extLst>
              </p:cNvPr>
              <p:cNvSpPr/>
              <p:nvPr/>
            </p:nvSpPr>
            <p:spPr>
              <a:xfrm>
                <a:off x="4693795" y="1747804"/>
                <a:ext cx="555944" cy="555922"/>
              </a:xfrm>
              <a:custGeom>
                <a:avLst/>
                <a:gdLst/>
                <a:ahLst/>
                <a:cxnLst/>
                <a:rect l="l" t="t" r="r" b="b"/>
                <a:pathLst>
                  <a:path w="10213" h="10213" extrusionOk="0">
                    <a:moveTo>
                      <a:pt x="5110" y="1"/>
                    </a:moveTo>
                    <a:cubicBezTo>
                      <a:pt x="2286" y="1"/>
                      <a:pt x="0" y="2287"/>
                      <a:pt x="0" y="5104"/>
                    </a:cubicBezTo>
                    <a:cubicBezTo>
                      <a:pt x="0" y="7927"/>
                      <a:pt x="2286" y="10213"/>
                      <a:pt x="5110" y="10213"/>
                    </a:cubicBezTo>
                    <a:cubicBezTo>
                      <a:pt x="7927" y="10213"/>
                      <a:pt x="10213" y="7927"/>
                      <a:pt x="10213" y="5104"/>
                    </a:cubicBezTo>
                    <a:cubicBezTo>
                      <a:pt x="10213" y="2287"/>
                      <a:pt x="7927" y="1"/>
                      <a:pt x="5110" y="1"/>
                    </a:cubicBezTo>
                    <a:close/>
                  </a:path>
                </a:pathLst>
              </a:custGeom>
              <a:solidFill>
                <a:srgbClr val="34516C"/>
              </a:solidFill>
              <a:ln>
                <a:noFill/>
              </a:ln>
            </p:spPr>
            <p:txBody>
              <a:bodyPr spcFirstLastPara="1" wrap="square" lIns="91425" tIns="137150" rIns="91425" bIns="91425" anchor="ctr" anchorCtr="0">
                <a:noAutofit/>
              </a:bodyPr>
              <a:lstStyle/>
              <a:p>
                <a:pPr marL="0" lvl="0" indent="0" algn="ctr" rtl="0">
                  <a:spcBef>
                    <a:spcPts val="0"/>
                  </a:spcBef>
                  <a:spcAft>
                    <a:spcPts val="0"/>
                  </a:spcAft>
                  <a:buClr>
                    <a:schemeClr val="dk1"/>
                  </a:buClr>
                  <a:buSzPts val="1100"/>
                  <a:buFont typeface="Arial"/>
                  <a:buNone/>
                </a:pPr>
                <a:r>
                  <a:rPr lang="en" sz="3000" b="1" dirty="0">
                    <a:solidFill>
                      <a:schemeClr val="lt1"/>
                    </a:solidFill>
                    <a:latin typeface="Fira Sans Extra Condensed"/>
                    <a:ea typeface="Fira Sans Extra Condensed"/>
                    <a:cs typeface="Fira Sans Extra Condensed"/>
                    <a:sym typeface="Fira Sans Extra Condensed"/>
                  </a:rPr>
                  <a:t>2</a:t>
                </a:r>
                <a:endParaRPr dirty="0">
                  <a:solidFill>
                    <a:schemeClr val="lt1"/>
                  </a:solidFill>
                </a:endParaRPr>
              </a:p>
            </p:txBody>
          </p:sp>
        </p:grpSp>
        <p:grpSp>
          <p:nvGrpSpPr>
            <p:cNvPr id="95" name="群組 94">
              <a:extLst>
                <a:ext uri="{FF2B5EF4-FFF2-40B4-BE49-F238E27FC236}">
                  <a16:creationId xmlns:a16="http://schemas.microsoft.com/office/drawing/2014/main" id="{04E162BD-5C13-453A-8D39-E22251F56386}"/>
                </a:ext>
              </a:extLst>
            </p:cNvPr>
            <p:cNvGrpSpPr/>
            <p:nvPr/>
          </p:nvGrpSpPr>
          <p:grpSpPr>
            <a:xfrm>
              <a:off x="4186444" y="3351217"/>
              <a:ext cx="4982704" cy="1146802"/>
              <a:chOff x="4693795" y="1603065"/>
              <a:chExt cx="3673152" cy="845400"/>
            </a:xfrm>
          </p:grpSpPr>
          <p:sp>
            <p:nvSpPr>
              <p:cNvPr id="96" name="Google Shape;224;p30">
                <a:extLst>
                  <a:ext uri="{FF2B5EF4-FFF2-40B4-BE49-F238E27FC236}">
                    <a16:creationId xmlns:a16="http://schemas.microsoft.com/office/drawing/2014/main" id="{A01A35D2-40D8-4D7C-891E-4BBB8C23BF11}"/>
                  </a:ext>
                </a:extLst>
              </p:cNvPr>
              <p:cNvSpPr/>
              <p:nvPr/>
            </p:nvSpPr>
            <p:spPr>
              <a:xfrm>
                <a:off x="5034844" y="1603065"/>
                <a:ext cx="3332103" cy="845400"/>
              </a:xfrm>
              <a:prstGeom prst="roundRect">
                <a:avLst>
                  <a:gd name="adj" fmla="val 11326"/>
                </a:avLst>
              </a:prstGeom>
              <a:solidFill>
                <a:schemeClr val="dk2"/>
              </a:solid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2000">
                  <a:solidFill>
                    <a:schemeClr val="dk1"/>
                  </a:solidFill>
                  <a:latin typeface="Fira Sans Extra Condensed SemiBold"/>
                  <a:ea typeface="Fira Sans Extra Condensed SemiBold"/>
                  <a:cs typeface="Fira Sans Extra Condensed SemiBold"/>
                  <a:sym typeface="Fira Sans Extra Condensed SemiBold"/>
                </a:endParaRPr>
              </a:p>
              <a:p>
                <a:pPr marL="0" lvl="0" indent="0" algn="l" rtl="0">
                  <a:spcBef>
                    <a:spcPts val="0"/>
                  </a:spcBef>
                  <a:spcAft>
                    <a:spcPts val="0"/>
                  </a:spcAft>
                  <a:buNone/>
                </a:pPr>
                <a:endParaRPr/>
              </a:p>
            </p:txBody>
          </p:sp>
          <p:sp>
            <p:nvSpPr>
              <p:cNvPr id="97" name="Google Shape;256;p30">
                <a:extLst>
                  <a:ext uri="{FF2B5EF4-FFF2-40B4-BE49-F238E27FC236}">
                    <a16:creationId xmlns:a16="http://schemas.microsoft.com/office/drawing/2014/main" id="{47532CD3-284A-4D38-98D7-0F50B9DD585B}"/>
                  </a:ext>
                </a:extLst>
              </p:cNvPr>
              <p:cNvSpPr/>
              <p:nvPr/>
            </p:nvSpPr>
            <p:spPr>
              <a:xfrm>
                <a:off x="4693795" y="1747804"/>
                <a:ext cx="555944" cy="555922"/>
              </a:xfrm>
              <a:custGeom>
                <a:avLst/>
                <a:gdLst/>
                <a:ahLst/>
                <a:cxnLst/>
                <a:rect l="l" t="t" r="r" b="b"/>
                <a:pathLst>
                  <a:path w="10213" h="10213" extrusionOk="0">
                    <a:moveTo>
                      <a:pt x="5110" y="1"/>
                    </a:moveTo>
                    <a:cubicBezTo>
                      <a:pt x="2286" y="1"/>
                      <a:pt x="0" y="2287"/>
                      <a:pt x="0" y="5104"/>
                    </a:cubicBezTo>
                    <a:cubicBezTo>
                      <a:pt x="0" y="7927"/>
                      <a:pt x="2286" y="10213"/>
                      <a:pt x="5110" y="10213"/>
                    </a:cubicBezTo>
                    <a:cubicBezTo>
                      <a:pt x="7927" y="10213"/>
                      <a:pt x="10213" y="7927"/>
                      <a:pt x="10213" y="5104"/>
                    </a:cubicBezTo>
                    <a:cubicBezTo>
                      <a:pt x="10213" y="2287"/>
                      <a:pt x="7927" y="1"/>
                      <a:pt x="5110" y="1"/>
                    </a:cubicBezTo>
                    <a:close/>
                  </a:path>
                </a:pathLst>
              </a:custGeom>
              <a:solidFill>
                <a:srgbClr val="EF6C6A"/>
              </a:solidFill>
              <a:ln>
                <a:noFill/>
              </a:ln>
            </p:spPr>
            <p:txBody>
              <a:bodyPr spcFirstLastPara="1" wrap="square" lIns="91425" tIns="137150" rIns="91425" bIns="91425" anchor="ctr" anchorCtr="0">
                <a:noAutofit/>
              </a:bodyPr>
              <a:lstStyle/>
              <a:p>
                <a:pPr marL="0" lvl="0" indent="0" algn="ctr" rtl="0">
                  <a:spcBef>
                    <a:spcPts val="0"/>
                  </a:spcBef>
                  <a:spcAft>
                    <a:spcPts val="0"/>
                  </a:spcAft>
                  <a:buClr>
                    <a:schemeClr val="dk1"/>
                  </a:buClr>
                  <a:buSzPts val="1100"/>
                  <a:buFont typeface="Arial"/>
                  <a:buNone/>
                </a:pPr>
                <a:r>
                  <a:rPr lang="en" sz="3000" b="1" dirty="0">
                    <a:solidFill>
                      <a:schemeClr val="lt1"/>
                    </a:solidFill>
                    <a:latin typeface="Fira Sans Extra Condensed"/>
                    <a:ea typeface="Fira Sans Extra Condensed"/>
                    <a:cs typeface="Fira Sans Extra Condensed"/>
                    <a:sym typeface="Fira Sans Extra Condensed"/>
                  </a:rPr>
                  <a:t>3</a:t>
                </a:r>
                <a:endParaRPr dirty="0">
                  <a:solidFill>
                    <a:schemeClr val="lt1"/>
                  </a:solidFill>
                </a:endParaRPr>
              </a:p>
            </p:txBody>
          </p:sp>
        </p:grpSp>
      </p:grpSp>
      <p:sp>
        <p:nvSpPr>
          <p:cNvPr id="14" name="文字方塊 13">
            <a:extLst>
              <a:ext uri="{FF2B5EF4-FFF2-40B4-BE49-F238E27FC236}">
                <a16:creationId xmlns:a16="http://schemas.microsoft.com/office/drawing/2014/main" id="{B6DA9693-9594-4877-AB76-B05ECE0D7217}"/>
              </a:ext>
            </a:extLst>
          </p:cNvPr>
          <p:cNvSpPr txBox="1"/>
          <p:nvPr/>
        </p:nvSpPr>
        <p:spPr>
          <a:xfrm>
            <a:off x="5122758" y="1003478"/>
            <a:ext cx="2227166" cy="461665"/>
          </a:xfrm>
          <a:prstGeom prst="rect">
            <a:avLst/>
          </a:prstGeom>
          <a:noFill/>
        </p:spPr>
        <p:txBody>
          <a:bodyPr wrap="square" rtlCol="0">
            <a:spAutoFit/>
          </a:bodyPr>
          <a:lstStyle/>
          <a:p>
            <a:pPr algn="dist"/>
            <a:r>
              <a:rPr lang="zh-TW" altLang="en-US" sz="2400" b="1" dirty="0">
                <a:latin typeface="源泉圓體 R" panose="020B0500000000000000" pitchFamily="34" charset="-120"/>
                <a:ea typeface="源泉圓體 R" panose="020B0500000000000000" pitchFamily="34" charset="-120"/>
              </a:rPr>
              <a:t>研究論文介紹</a:t>
            </a:r>
          </a:p>
        </p:txBody>
      </p:sp>
      <p:sp>
        <p:nvSpPr>
          <p:cNvPr id="141" name="文字方塊 140">
            <a:extLst>
              <a:ext uri="{FF2B5EF4-FFF2-40B4-BE49-F238E27FC236}">
                <a16:creationId xmlns:a16="http://schemas.microsoft.com/office/drawing/2014/main" id="{8615700B-6BF2-4CFE-B309-0A2B31E41343}"/>
              </a:ext>
            </a:extLst>
          </p:cNvPr>
          <p:cNvSpPr txBox="1"/>
          <p:nvPr/>
        </p:nvSpPr>
        <p:spPr>
          <a:xfrm>
            <a:off x="5122757" y="2331758"/>
            <a:ext cx="3129991" cy="461665"/>
          </a:xfrm>
          <a:prstGeom prst="rect">
            <a:avLst/>
          </a:prstGeom>
          <a:noFill/>
        </p:spPr>
        <p:txBody>
          <a:bodyPr wrap="square" rtlCol="0">
            <a:spAutoFit/>
          </a:bodyPr>
          <a:lstStyle/>
          <a:p>
            <a:pPr algn="dist"/>
            <a:r>
              <a:rPr lang="zh-TW" altLang="en-US" sz="2400" b="1" dirty="0">
                <a:latin typeface="源泉圓體 R" panose="020B0500000000000000" pitchFamily="34" charset="-120"/>
                <a:ea typeface="源泉圓體 R" panose="020B0500000000000000" pitchFamily="34" charset="-120"/>
              </a:rPr>
              <a:t>文獻探究及模型調整</a:t>
            </a:r>
          </a:p>
        </p:txBody>
      </p:sp>
      <p:sp>
        <p:nvSpPr>
          <p:cNvPr id="142" name="文字方塊 141">
            <a:extLst>
              <a:ext uri="{FF2B5EF4-FFF2-40B4-BE49-F238E27FC236}">
                <a16:creationId xmlns:a16="http://schemas.microsoft.com/office/drawing/2014/main" id="{5246ECE3-A74A-41F6-9D55-48F750446744}"/>
              </a:ext>
            </a:extLst>
          </p:cNvPr>
          <p:cNvSpPr txBox="1"/>
          <p:nvPr/>
        </p:nvSpPr>
        <p:spPr>
          <a:xfrm>
            <a:off x="5122758" y="3678357"/>
            <a:ext cx="2227166" cy="461665"/>
          </a:xfrm>
          <a:prstGeom prst="rect">
            <a:avLst/>
          </a:prstGeom>
          <a:noFill/>
        </p:spPr>
        <p:txBody>
          <a:bodyPr wrap="square" rtlCol="0">
            <a:spAutoFit/>
          </a:bodyPr>
          <a:lstStyle/>
          <a:p>
            <a:pPr algn="dist"/>
            <a:r>
              <a:rPr lang="zh-TW" altLang="en-US" sz="2400" b="1" dirty="0">
                <a:latin typeface="源泉圓體 R" panose="020B0500000000000000" pitchFamily="34" charset="-120"/>
                <a:ea typeface="源泉圓體 R" panose="020B0500000000000000" pitchFamily="34" charset="-120"/>
              </a:rPr>
              <a:t>研究結論分析</a:t>
            </a:r>
          </a:p>
        </p:txBody>
      </p:sp>
      <p:sp>
        <p:nvSpPr>
          <p:cNvPr id="61" name="投影片編號版面配置區 1">
            <a:extLst>
              <a:ext uri="{FF2B5EF4-FFF2-40B4-BE49-F238E27FC236}">
                <a16:creationId xmlns:a16="http://schemas.microsoft.com/office/drawing/2014/main" id="{21762DC6-EA83-4A9F-AE83-97DAF3FF60CA}"/>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2</a:t>
            </a:fld>
            <a:endParaRPr lang="en" dirty="0">
              <a:latin typeface="源泉圓體 TTF Heavy" panose="020B0A00000000000000" pitchFamily="34" charset="-120"/>
              <a:ea typeface="源泉圓體 TTF Heavy" panose="020B0A00000000000000" pitchFamily="34" charset="-12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Finding the Best Model</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7" name="群組 6">
            <a:extLst>
              <a:ext uri="{FF2B5EF4-FFF2-40B4-BE49-F238E27FC236}">
                <a16:creationId xmlns:a16="http://schemas.microsoft.com/office/drawing/2014/main" id="{E6C33BA9-0178-40C2-9F67-69E4AA4E9127}"/>
              </a:ext>
            </a:extLst>
          </p:cNvPr>
          <p:cNvGrpSpPr/>
          <p:nvPr/>
        </p:nvGrpSpPr>
        <p:grpSpPr>
          <a:xfrm>
            <a:off x="700075" y="1419225"/>
            <a:ext cx="7744650" cy="585315"/>
            <a:chOff x="700075" y="1419225"/>
            <a:chExt cx="7744650" cy="585315"/>
          </a:xfrm>
        </p:grpSpPr>
        <p:sp>
          <p:nvSpPr>
            <p:cNvPr id="13" name="Google Shape;266;p31">
              <a:extLst>
                <a:ext uri="{FF2B5EF4-FFF2-40B4-BE49-F238E27FC236}">
                  <a16:creationId xmlns:a16="http://schemas.microsoft.com/office/drawing/2014/main" id="{CBC7B8F5-1056-4EAF-9519-D6B14BAA7B79}"/>
                </a:ext>
              </a:extLst>
            </p:cNvPr>
            <p:cNvSpPr/>
            <p:nvPr/>
          </p:nvSpPr>
          <p:spPr>
            <a:xfrm>
              <a:off x="2416825" y="1419225"/>
              <a:ext cx="6027900" cy="584775"/>
            </a:xfrm>
            <a:prstGeom prst="roundRect">
              <a:avLst>
                <a:gd name="adj" fmla="val 9791"/>
              </a:avLst>
            </a:prstGeom>
            <a:solidFill>
              <a:schemeClr val="dk2"/>
            </a:solidFill>
            <a:ln>
              <a:noFill/>
            </a:ln>
          </p:spPr>
          <p:txBody>
            <a:bodyPr spcFirstLastPara="1" wrap="square" lIns="91425" tIns="91425" rIns="91425" bIns="91425" anchor="ctr" anchorCtr="0">
              <a:noAutofit/>
            </a:bodyPr>
            <a:lstStyle/>
            <a:p>
              <a:pPr marL="914400" marR="487495" lvl="0" indent="0" algn="ctr" rtl="0">
                <a:spcBef>
                  <a:spcPts val="0"/>
                </a:spcBef>
                <a:spcAft>
                  <a:spcPts val="0"/>
                </a:spcAft>
                <a:buNone/>
              </a:pPr>
              <a:r>
                <a:rPr lang="en-US" altLang="zh-TW" sz="2000" dirty="0">
                  <a:solidFill>
                    <a:schemeClr val="dk1"/>
                  </a:solidFill>
                  <a:latin typeface="源泉圓體 R" panose="020B0500000000000000" pitchFamily="34" charset="-120"/>
                  <a:ea typeface="源泉圓體 R" panose="020B0500000000000000" pitchFamily="34" charset="-120"/>
                  <a:cs typeface="Roboto"/>
                  <a:sym typeface="Roboto"/>
                </a:rPr>
                <a:t>Support Vector Machine</a:t>
              </a:r>
              <a:endParaRPr sz="2000" dirty="0">
                <a:solidFill>
                  <a:schemeClr val="dk1"/>
                </a:solidFill>
                <a:latin typeface="源泉圓體 R" panose="020B0500000000000000" pitchFamily="34" charset="-120"/>
                <a:ea typeface="源泉圓體 R" panose="020B0500000000000000" pitchFamily="34" charset="-120"/>
                <a:cs typeface="Roboto"/>
                <a:sym typeface="Roboto"/>
              </a:endParaRPr>
            </a:p>
          </p:txBody>
        </p:sp>
        <p:grpSp>
          <p:nvGrpSpPr>
            <p:cNvPr id="14" name="Google Shape;272;p31">
              <a:extLst>
                <a:ext uri="{FF2B5EF4-FFF2-40B4-BE49-F238E27FC236}">
                  <a16:creationId xmlns:a16="http://schemas.microsoft.com/office/drawing/2014/main" id="{D06DBFA0-C218-4A49-8E41-27DBF01B805E}"/>
                </a:ext>
              </a:extLst>
            </p:cNvPr>
            <p:cNvGrpSpPr/>
            <p:nvPr/>
          </p:nvGrpSpPr>
          <p:grpSpPr>
            <a:xfrm>
              <a:off x="700075" y="1419225"/>
              <a:ext cx="2502600" cy="585315"/>
              <a:chOff x="700075" y="2662414"/>
              <a:chExt cx="2502600" cy="775916"/>
            </a:xfrm>
          </p:grpSpPr>
          <p:sp>
            <p:nvSpPr>
              <p:cNvPr id="15" name="Google Shape;273;p31">
                <a:extLst>
                  <a:ext uri="{FF2B5EF4-FFF2-40B4-BE49-F238E27FC236}">
                    <a16:creationId xmlns:a16="http://schemas.microsoft.com/office/drawing/2014/main" id="{E11F0F21-26A1-4149-B46D-01927B3DC011}"/>
                  </a:ext>
                </a:extLst>
              </p:cNvPr>
              <p:cNvSpPr/>
              <p:nvPr/>
            </p:nvSpPr>
            <p:spPr>
              <a:xfrm>
                <a:off x="700075" y="2662414"/>
                <a:ext cx="2502600" cy="775200"/>
              </a:xfrm>
              <a:prstGeom prst="roundRect">
                <a:avLst>
                  <a:gd name="adj" fmla="val 12390"/>
                </a:avLst>
              </a:prstGeom>
              <a:solidFill>
                <a:schemeClr val="accent5"/>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latin typeface="源泉圓體 R" panose="020B0500000000000000" pitchFamily="34" charset="-120"/>
                  <a:ea typeface="源泉圓體 R" panose="020B0500000000000000" pitchFamily="34" charset="-120"/>
                </a:endParaRPr>
              </a:p>
            </p:txBody>
          </p:sp>
          <p:sp>
            <p:nvSpPr>
              <p:cNvPr id="16" name="Google Shape;274;p31">
                <a:extLst>
                  <a:ext uri="{FF2B5EF4-FFF2-40B4-BE49-F238E27FC236}">
                    <a16:creationId xmlns:a16="http://schemas.microsoft.com/office/drawing/2014/main" id="{F48B30BF-04AD-4A7C-846E-F5100EC1414F}"/>
                  </a:ext>
                </a:extLst>
              </p:cNvPr>
              <p:cNvSpPr txBox="1"/>
              <p:nvPr/>
            </p:nvSpPr>
            <p:spPr>
              <a:xfrm>
                <a:off x="1466007" y="2663130"/>
                <a:ext cx="970737" cy="775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24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No.1</a:t>
                </a:r>
                <a:endParaRPr sz="24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endParaRPr>
              </a:p>
            </p:txBody>
          </p:sp>
        </p:grpSp>
      </p:grpSp>
      <p:grpSp>
        <p:nvGrpSpPr>
          <p:cNvPr id="17" name="群組 16">
            <a:extLst>
              <a:ext uri="{FF2B5EF4-FFF2-40B4-BE49-F238E27FC236}">
                <a16:creationId xmlns:a16="http://schemas.microsoft.com/office/drawing/2014/main" id="{58443450-D262-4D56-A85B-A7E32E2338B4}"/>
              </a:ext>
            </a:extLst>
          </p:cNvPr>
          <p:cNvGrpSpPr/>
          <p:nvPr/>
        </p:nvGrpSpPr>
        <p:grpSpPr>
          <a:xfrm>
            <a:off x="700075" y="4073998"/>
            <a:ext cx="7744650" cy="585315"/>
            <a:chOff x="700075" y="1419225"/>
            <a:chExt cx="7744650" cy="585315"/>
          </a:xfrm>
        </p:grpSpPr>
        <p:sp>
          <p:nvSpPr>
            <p:cNvPr id="18" name="Google Shape;266;p31">
              <a:extLst>
                <a:ext uri="{FF2B5EF4-FFF2-40B4-BE49-F238E27FC236}">
                  <a16:creationId xmlns:a16="http://schemas.microsoft.com/office/drawing/2014/main" id="{3C8F09BC-A29B-4152-A5AE-8AC6BF0F43C7}"/>
                </a:ext>
              </a:extLst>
            </p:cNvPr>
            <p:cNvSpPr/>
            <p:nvPr/>
          </p:nvSpPr>
          <p:spPr>
            <a:xfrm>
              <a:off x="2416825" y="1419225"/>
              <a:ext cx="6027900" cy="584775"/>
            </a:xfrm>
            <a:prstGeom prst="roundRect">
              <a:avLst>
                <a:gd name="adj" fmla="val 9791"/>
              </a:avLst>
            </a:prstGeom>
            <a:solidFill>
              <a:schemeClr val="dk2"/>
            </a:solidFill>
            <a:ln>
              <a:noFill/>
            </a:ln>
          </p:spPr>
          <p:txBody>
            <a:bodyPr spcFirstLastPara="1" wrap="square" lIns="91425" tIns="91425" rIns="91425" bIns="91425" anchor="ctr" anchorCtr="0">
              <a:noAutofit/>
            </a:bodyPr>
            <a:lstStyle/>
            <a:p>
              <a:pPr marL="914400" marR="487495" lvl="0" indent="0" algn="ctr" rtl="0">
                <a:spcBef>
                  <a:spcPts val="0"/>
                </a:spcBef>
                <a:spcAft>
                  <a:spcPts val="0"/>
                </a:spcAft>
                <a:buNone/>
              </a:pPr>
              <a:r>
                <a:rPr lang="en-US" altLang="zh-TW" sz="2000" dirty="0">
                  <a:solidFill>
                    <a:schemeClr val="dk1"/>
                  </a:solidFill>
                  <a:latin typeface="源泉圓體 R" panose="020B0500000000000000" pitchFamily="34" charset="-120"/>
                  <a:ea typeface="源泉圓體 R" panose="020B0500000000000000" pitchFamily="34" charset="-120"/>
                  <a:cs typeface="Roboto"/>
                  <a:sym typeface="Roboto"/>
                </a:rPr>
                <a:t>Naïve Bayes</a:t>
              </a:r>
              <a:endParaRPr sz="2000" dirty="0">
                <a:solidFill>
                  <a:schemeClr val="dk1"/>
                </a:solidFill>
                <a:latin typeface="源泉圓體 R" panose="020B0500000000000000" pitchFamily="34" charset="-120"/>
                <a:ea typeface="源泉圓體 R" panose="020B0500000000000000" pitchFamily="34" charset="-120"/>
                <a:cs typeface="Roboto"/>
                <a:sym typeface="Roboto"/>
              </a:endParaRPr>
            </a:p>
          </p:txBody>
        </p:sp>
        <p:grpSp>
          <p:nvGrpSpPr>
            <p:cNvPr id="19" name="Google Shape;272;p31">
              <a:extLst>
                <a:ext uri="{FF2B5EF4-FFF2-40B4-BE49-F238E27FC236}">
                  <a16:creationId xmlns:a16="http://schemas.microsoft.com/office/drawing/2014/main" id="{5D1AF00A-E501-47B3-8B53-08F0167E540D}"/>
                </a:ext>
              </a:extLst>
            </p:cNvPr>
            <p:cNvGrpSpPr/>
            <p:nvPr/>
          </p:nvGrpSpPr>
          <p:grpSpPr>
            <a:xfrm>
              <a:off x="700075" y="1419225"/>
              <a:ext cx="2502600" cy="585315"/>
              <a:chOff x="700075" y="2662414"/>
              <a:chExt cx="2502600" cy="775916"/>
            </a:xfrm>
          </p:grpSpPr>
          <p:sp>
            <p:nvSpPr>
              <p:cNvPr id="20" name="Google Shape;273;p31">
                <a:extLst>
                  <a:ext uri="{FF2B5EF4-FFF2-40B4-BE49-F238E27FC236}">
                    <a16:creationId xmlns:a16="http://schemas.microsoft.com/office/drawing/2014/main" id="{88798A78-CA52-449D-B209-91AEAD072647}"/>
                  </a:ext>
                </a:extLst>
              </p:cNvPr>
              <p:cNvSpPr/>
              <p:nvPr/>
            </p:nvSpPr>
            <p:spPr>
              <a:xfrm>
                <a:off x="700075" y="2662414"/>
                <a:ext cx="2502600" cy="775200"/>
              </a:xfrm>
              <a:prstGeom prst="roundRect">
                <a:avLst>
                  <a:gd name="adj" fmla="val 12390"/>
                </a:avLst>
              </a:prstGeom>
              <a:solidFill>
                <a:schemeClr val="accent5">
                  <a:lumMod val="20000"/>
                  <a:lumOff val="80000"/>
                </a:schemeClr>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latin typeface="源泉圓體 R" panose="020B0500000000000000" pitchFamily="34" charset="-120"/>
                  <a:ea typeface="源泉圓體 R" panose="020B0500000000000000" pitchFamily="34" charset="-120"/>
                </a:endParaRPr>
              </a:p>
            </p:txBody>
          </p:sp>
          <p:sp>
            <p:nvSpPr>
              <p:cNvPr id="21" name="Google Shape;274;p31">
                <a:extLst>
                  <a:ext uri="{FF2B5EF4-FFF2-40B4-BE49-F238E27FC236}">
                    <a16:creationId xmlns:a16="http://schemas.microsoft.com/office/drawing/2014/main" id="{BB363D53-6335-4082-87FD-ED4F74EE642B}"/>
                  </a:ext>
                </a:extLst>
              </p:cNvPr>
              <p:cNvSpPr txBox="1"/>
              <p:nvPr/>
            </p:nvSpPr>
            <p:spPr>
              <a:xfrm>
                <a:off x="1488867" y="2663130"/>
                <a:ext cx="925017" cy="775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24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No.5</a:t>
                </a:r>
                <a:endParaRPr sz="24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endParaRPr>
              </a:p>
            </p:txBody>
          </p:sp>
        </p:grpSp>
      </p:grpSp>
      <p:grpSp>
        <p:nvGrpSpPr>
          <p:cNvPr id="22" name="群組 21">
            <a:extLst>
              <a:ext uri="{FF2B5EF4-FFF2-40B4-BE49-F238E27FC236}">
                <a16:creationId xmlns:a16="http://schemas.microsoft.com/office/drawing/2014/main" id="{C4666659-AAC4-412D-95C7-D05DEB39B695}"/>
              </a:ext>
            </a:extLst>
          </p:cNvPr>
          <p:cNvGrpSpPr/>
          <p:nvPr/>
        </p:nvGrpSpPr>
        <p:grpSpPr>
          <a:xfrm>
            <a:off x="700075" y="2082918"/>
            <a:ext cx="7744650" cy="585315"/>
            <a:chOff x="700075" y="1419225"/>
            <a:chExt cx="7744650" cy="585315"/>
          </a:xfrm>
        </p:grpSpPr>
        <p:sp>
          <p:nvSpPr>
            <p:cNvPr id="23" name="Google Shape;266;p31">
              <a:extLst>
                <a:ext uri="{FF2B5EF4-FFF2-40B4-BE49-F238E27FC236}">
                  <a16:creationId xmlns:a16="http://schemas.microsoft.com/office/drawing/2014/main" id="{12357424-CFED-4DA7-8FFD-41FE3922E9DD}"/>
                </a:ext>
              </a:extLst>
            </p:cNvPr>
            <p:cNvSpPr/>
            <p:nvPr/>
          </p:nvSpPr>
          <p:spPr>
            <a:xfrm>
              <a:off x="2416825" y="1419225"/>
              <a:ext cx="6027900" cy="584775"/>
            </a:xfrm>
            <a:prstGeom prst="roundRect">
              <a:avLst>
                <a:gd name="adj" fmla="val 9791"/>
              </a:avLst>
            </a:prstGeom>
            <a:solidFill>
              <a:schemeClr val="dk2"/>
            </a:solidFill>
            <a:ln>
              <a:noFill/>
            </a:ln>
          </p:spPr>
          <p:txBody>
            <a:bodyPr spcFirstLastPara="1" wrap="square" lIns="91425" tIns="91425" rIns="91425" bIns="91425" anchor="ctr" anchorCtr="0">
              <a:noAutofit/>
            </a:bodyPr>
            <a:lstStyle/>
            <a:p>
              <a:pPr marL="914400" marR="487495" lvl="0" indent="0" algn="ctr" rtl="0">
                <a:spcBef>
                  <a:spcPts val="0"/>
                </a:spcBef>
                <a:spcAft>
                  <a:spcPts val="0"/>
                </a:spcAft>
                <a:buNone/>
              </a:pPr>
              <a:r>
                <a:rPr lang="en-US" altLang="zh-TW" sz="2000" dirty="0">
                  <a:solidFill>
                    <a:schemeClr val="dk1"/>
                  </a:solidFill>
                  <a:latin typeface="源泉圓體 R" panose="020B0500000000000000" pitchFamily="34" charset="-120"/>
                  <a:ea typeface="源泉圓體 R" panose="020B0500000000000000" pitchFamily="34" charset="-120"/>
                  <a:cs typeface="Roboto"/>
                  <a:sym typeface="Roboto"/>
                </a:rPr>
                <a:t>Random Forest</a:t>
              </a:r>
              <a:endParaRPr sz="2000" dirty="0">
                <a:solidFill>
                  <a:schemeClr val="dk1"/>
                </a:solidFill>
                <a:latin typeface="源泉圓體 R" panose="020B0500000000000000" pitchFamily="34" charset="-120"/>
                <a:ea typeface="源泉圓體 R" panose="020B0500000000000000" pitchFamily="34" charset="-120"/>
                <a:cs typeface="Roboto"/>
                <a:sym typeface="Roboto"/>
              </a:endParaRPr>
            </a:p>
          </p:txBody>
        </p:sp>
        <p:grpSp>
          <p:nvGrpSpPr>
            <p:cNvPr id="24" name="Google Shape;272;p31">
              <a:extLst>
                <a:ext uri="{FF2B5EF4-FFF2-40B4-BE49-F238E27FC236}">
                  <a16:creationId xmlns:a16="http://schemas.microsoft.com/office/drawing/2014/main" id="{F7F0B4B7-C315-44BA-B587-AE79B9E04200}"/>
                </a:ext>
              </a:extLst>
            </p:cNvPr>
            <p:cNvGrpSpPr/>
            <p:nvPr/>
          </p:nvGrpSpPr>
          <p:grpSpPr>
            <a:xfrm>
              <a:off x="700075" y="1419225"/>
              <a:ext cx="2502600" cy="585315"/>
              <a:chOff x="700075" y="2662414"/>
              <a:chExt cx="2502600" cy="775916"/>
            </a:xfrm>
          </p:grpSpPr>
          <p:sp>
            <p:nvSpPr>
              <p:cNvPr id="25" name="Google Shape;273;p31">
                <a:extLst>
                  <a:ext uri="{FF2B5EF4-FFF2-40B4-BE49-F238E27FC236}">
                    <a16:creationId xmlns:a16="http://schemas.microsoft.com/office/drawing/2014/main" id="{0A3D6A44-2C77-486C-AB33-11A212782113}"/>
                  </a:ext>
                </a:extLst>
              </p:cNvPr>
              <p:cNvSpPr/>
              <p:nvPr/>
            </p:nvSpPr>
            <p:spPr>
              <a:xfrm>
                <a:off x="700075" y="2662414"/>
                <a:ext cx="2502600" cy="775200"/>
              </a:xfrm>
              <a:prstGeom prst="roundRect">
                <a:avLst>
                  <a:gd name="adj" fmla="val 12390"/>
                </a:avLst>
              </a:prstGeom>
              <a:solidFill>
                <a:schemeClr val="accent5"/>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latin typeface="源泉圓體 R" panose="020B0500000000000000" pitchFamily="34" charset="-120"/>
                  <a:ea typeface="源泉圓體 R" panose="020B0500000000000000" pitchFamily="34" charset="-120"/>
                </a:endParaRPr>
              </a:p>
            </p:txBody>
          </p:sp>
          <p:sp>
            <p:nvSpPr>
              <p:cNvPr id="26" name="Google Shape;274;p31">
                <a:extLst>
                  <a:ext uri="{FF2B5EF4-FFF2-40B4-BE49-F238E27FC236}">
                    <a16:creationId xmlns:a16="http://schemas.microsoft.com/office/drawing/2014/main" id="{9FF02CA9-1204-464D-91EA-2F22A50E3927}"/>
                  </a:ext>
                </a:extLst>
              </p:cNvPr>
              <p:cNvSpPr txBox="1"/>
              <p:nvPr/>
            </p:nvSpPr>
            <p:spPr>
              <a:xfrm>
                <a:off x="1479723" y="2663130"/>
                <a:ext cx="943305" cy="775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24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No.2</a:t>
                </a:r>
                <a:endParaRPr sz="24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endParaRPr>
              </a:p>
            </p:txBody>
          </p:sp>
        </p:grpSp>
      </p:grpSp>
      <p:grpSp>
        <p:nvGrpSpPr>
          <p:cNvPr id="27" name="群組 26">
            <a:extLst>
              <a:ext uri="{FF2B5EF4-FFF2-40B4-BE49-F238E27FC236}">
                <a16:creationId xmlns:a16="http://schemas.microsoft.com/office/drawing/2014/main" id="{D6F9449C-DB69-461A-905E-311EBE12229F}"/>
              </a:ext>
            </a:extLst>
          </p:cNvPr>
          <p:cNvGrpSpPr/>
          <p:nvPr/>
        </p:nvGrpSpPr>
        <p:grpSpPr>
          <a:xfrm>
            <a:off x="700075" y="2746611"/>
            <a:ext cx="7744650" cy="585315"/>
            <a:chOff x="700075" y="1419225"/>
            <a:chExt cx="7744650" cy="585315"/>
          </a:xfrm>
        </p:grpSpPr>
        <p:sp>
          <p:nvSpPr>
            <p:cNvPr id="28" name="Google Shape;266;p31">
              <a:extLst>
                <a:ext uri="{FF2B5EF4-FFF2-40B4-BE49-F238E27FC236}">
                  <a16:creationId xmlns:a16="http://schemas.microsoft.com/office/drawing/2014/main" id="{D57BB539-F3C6-4138-B56D-5B6D400D8E7C}"/>
                </a:ext>
              </a:extLst>
            </p:cNvPr>
            <p:cNvSpPr/>
            <p:nvPr/>
          </p:nvSpPr>
          <p:spPr>
            <a:xfrm>
              <a:off x="2416825" y="1419225"/>
              <a:ext cx="6027900" cy="584775"/>
            </a:xfrm>
            <a:prstGeom prst="roundRect">
              <a:avLst>
                <a:gd name="adj" fmla="val 9791"/>
              </a:avLst>
            </a:prstGeom>
            <a:solidFill>
              <a:schemeClr val="dk2"/>
            </a:solidFill>
            <a:ln>
              <a:noFill/>
            </a:ln>
          </p:spPr>
          <p:txBody>
            <a:bodyPr spcFirstLastPara="1" wrap="square" lIns="91425" tIns="91425" rIns="91425" bIns="91425" anchor="ctr" anchorCtr="0">
              <a:noAutofit/>
            </a:bodyPr>
            <a:lstStyle/>
            <a:p>
              <a:pPr marL="914400" marR="487495" lvl="0" indent="0" algn="ctr" rtl="0">
                <a:spcBef>
                  <a:spcPts val="0"/>
                </a:spcBef>
                <a:spcAft>
                  <a:spcPts val="0"/>
                </a:spcAft>
                <a:buNone/>
              </a:pPr>
              <a:r>
                <a:rPr lang="en-US" altLang="zh-TW" sz="2000" dirty="0">
                  <a:solidFill>
                    <a:schemeClr val="dk1"/>
                  </a:solidFill>
                  <a:latin typeface="源泉圓體 R" panose="020B0500000000000000" pitchFamily="34" charset="-120"/>
                  <a:ea typeface="源泉圓體 R" panose="020B0500000000000000" pitchFamily="34" charset="-120"/>
                  <a:cs typeface="Roboto"/>
                  <a:sym typeface="Roboto"/>
                </a:rPr>
                <a:t>K Nearest Neighbor</a:t>
              </a:r>
              <a:endParaRPr sz="2000" dirty="0">
                <a:solidFill>
                  <a:schemeClr val="dk1"/>
                </a:solidFill>
                <a:latin typeface="源泉圓體 R" panose="020B0500000000000000" pitchFamily="34" charset="-120"/>
                <a:ea typeface="源泉圓體 R" panose="020B0500000000000000" pitchFamily="34" charset="-120"/>
                <a:cs typeface="Roboto"/>
                <a:sym typeface="Roboto"/>
              </a:endParaRPr>
            </a:p>
          </p:txBody>
        </p:sp>
        <p:grpSp>
          <p:nvGrpSpPr>
            <p:cNvPr id="29" name="Google Shape;272;p31">
              <a:extLst>
                <a:ext uri="{FF2B5EF4-FFF2-40B4-BE49-F238E27FC236}">
                  <a16:creationId xmlns:a16="http://schemas.microsoft.com/office/drawing/2014/main" id="{288559FF-9318-47EC-8D17-47DE3D7FE9AD}"/>
                </a:ext>
              </a:extLst>
            </p:cNvPr>
            <p:cNvGrpSpPr/>
            <p:nvPr/>
          </p:nvGrpSpPr>
          <p:grpSpPr>
            <a:xfrm>
              <a:off x="700075" y="1419225"/>
              <a:ext cx="2502600" cy="585315"/>
              <a:chOff x="700075" y="2662414"/>
              <a:chExt cx="2502600" cy="775916"/>
            </a:xfrm>
          </p:grpSpPr>
          <p:sp>
            <p:nvSpPr>
              <p:cNvPr id="30" name="Google Shape;273;p31">
                <a:extLst>
                  <a:ext uri="{FF2B5EF4-FFF2-40B4-BE49-F238E27FC236}">
                    <a16:creationId xmlns:a16="http://schemas.microsoft.com/office/drawing/2014/main" id="{9D603643-D121-4210-8EE9-059C6F8CC57F}"/>
                  </a:ext>
                </a:extLst>
              </p:cNvPr>
              <p:cNvSpPr/>
              <p:nvPr/>
            </p:nvSpPr>
            <p:spPr>
              <a:xfrm>
                <a:off x="700075" y="2662414"/>
                <a:ext cx="2502600" cy="775200"/>
              </a:xfrm>
              <a:prstGeom prst="roundRect">
                <a:avLst>
                  <a:gd name="adj" fmla="val 12390"/>
                </a:avLst>
              </a:prstGeom>
              <a:solidFill>
                <a:schemeClr val="accent5">
                  <a:lumMod val="60000"/>
                  <a:lumOff val="40000"/>
                </a:schemeClr>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latin typeface="源泉圓體 R" panose="020B0500000000000000" pitchFamily="34" charset="-120"/>
                  <a:ea typeface="源泉圓體 R" panose="020B0500000000000000" pitchFamily="34" charset="-120"/>
                </a:endParaRPr>
              </a:p>
            </p:txBody>
          </p:sp>
          <p:sp>
            <p:nvSpPr>
              <p:cNvPr id="31" name="Google Shape;274;p31">
                <a:extLst>
                  <a:ext uri="{FF2B5EF4-FFF2-40B4-BE49-F238E27FC236}">
                    <a16:creationId xmlns:a16="http://schemas.microsoft.com/office/drawing/2014/main" id="{8FEED0FF-AEB1-4B75-AC34-91B925082532}"/>
                  </a:ext>
                </a:extLst>
              </p:cNvPr>
              <p:cNvSpPr txBox="1"/>
              <p:nvPr/>
            </p:nvSpPr>
            <p:spPr>
              <a:xfrm>
                <a:off x="1516299" y="2663130"/>
                <a:ext cx="870153" cy="775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24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No.3</a:t>
                </a:r>
                <a:endParaRPr sz="24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endParaRPr>
              </a:p>
            </p:txBody>
          </p:sp>
        </p:grpSp>
      </p:grpSp>
      <p:grpSp>
        <p:nvGrpSpPr>
          <p:cNvPr id="37" name="群組 36">
            <a:extLst>
              <a:ext uri="{FF2B5EF4-FFF2-40B4-BE49-F238E27FC236}">
                <a16:creationId xmlns:a16="http://schemas.microsoft.com/office/drawing/2014/main" id="{F0817A89-F48B-466F-AD63-F7207BC27FA0}"/>
              </a:ext>
            </a:extLst>
          </p:cNvPr>
          <p:cNvGrpSpPr/>
          <p:nvPr/>
        </p:nvGrpSpPr>
        <p:grpSpPr>
          <a:xfrm>
            <a:off x="700075" y="3410304"/>
            <a:ext cx="7744650" cy="585315"/>
            <a:chOff x="700075" y="1419225"/>
            <a:chExt cx="7744650" cy="585315"/>
          </a:xfrm>
        </p:grpSpPr>
        <p:sp>
          <p:nvSpPr>
            <p:cNvPr id="38" name="Google Shape;266;p31">
              <a:extLst>
                <a:ext uri="{FF2B5EF4-FFF2-40B4-BE49-F238E27FC236}">
                  <a16:creationId xmlns:a16="http://schemas.microsoft.com/office/drawing/2014/main" id="{665CD6E9-1F5E-432F-AF6A-70CA0E484194}"/>
                </a:ext>
              </a:extLst>
            </p:cNvPr>
            <p:cNvSpPr/>
            <p:nvPr/>
          </p:nvSpPr>
          <p:spPr>
            <a:xfrm>
              <a:off x="2416825" y="1419225"/>
              <a:ext cx="6027900" cy="584775"/>
            </a:xfrm>
            <a:prstGeom prst="roundRect">
              <a:avLst>
                <a:gd name="adj" fmla="val 9791"/>
              </a:avLst>
            </a:prstGeom>
            <a:solidFill>
              <a:schemeClr val="dk2"/>
            </a:solidFill>
            <a:ln>
              <a:noFill/>
            </a:ln>
          </p:spPr>
          <p:txBody>
            <a:bodyPr spcFirstLastPara="1" wrap="square" lIns="91425" tIns="91425" rIns="91425" bIns="91425" anchor="ctr" anchorCtr="0">
              <a:noAutofit/>
            </a:bodyPr>
            <a:lstStyle/>
            <a:p>
              <a:pPr marL="914400" marR="487495" lvl="0" indent="0" algn="ctr" rtl="0">
                <a:spcBef>
                  <a:spcPts val="0"/>
                </a:spcBef>
                <a:spcAft>
                  <a:spcPts val="0"/>
                </a:spcAft>
                <a:buNone/>
              </a:pPr>
              <a:r>
                <a:rPr lang="en-US" altLang="zh-TW" sz="2000" dirty="0">
                  <a:solidFill>
                    <a:schemeClr val="dk1"/>
                  </a:solidFill>
                  <a:latin typeface="源泉圓體 R" panose="020B0500000000000000" pitchFamily="34" charset="-120"/>
                  <a:ea typeface="源泉圓體 R" panose="020B0500000000000000" pitchFamily="34" charset="-120"/>
                  <a:cs typeface="Roboto"/>
                  <a:sym typeface="Roboto"/>
                </a:rPr>
                <a:t>J48 Decision Tree</a:t>
              </a:r>
              <a:endParaRPr sz="2000" dirty="0">
                <a:solidFill>
                  <a:schemeClr val="dk1"/>
                </a:solidFill>
                <a:latin typeface="源泉圓體 R" panose="020B0500000000000000" pitchFamily="34" charset="-120"/>
                <a:ea typeface="源泉圓體 R" panose="020B0500000000000000" pitchFamily="34" charset="-120"/>
                <a:cs typeface="Roboto"/>
                <a:sym typeface="Roboto"/>
              </a:endParaRPr>
            </a:p>
          </p:txBody>
        </p:sp>
        <p:grpSp>
          <p:nvGrpSpPr>
            <p:cNvPr id="39" name="Google Shape;272;p31">
              <a:extLst>
                <a:ext uri="{FF2B5EF4-FFF2-40B4-BE49-F238E27FC236}">
                  <a16:creationId xmlns:a16="http://schemas.microsoft.com/office/drawing/2014/main" id="{DDB7FCED-E3AF-4347-919B-7FC5BD808D98}"/>
                </a:ext>
              </a:extLst>
            </p:cNvPr>
            <p:cNvGrpSpPr/>
            <p:nvPr/>
          </p:nvGrpSpPr>
          <p:grpSpPr>
            <a:xfrm>
              <a:off x="700075" y="1419225"/>
              <a:ext cx="2502600" cy="585315"/>
              <a:chOff x="700075" y="2662414"/>
              <a:chExt cx="2502600" cy="775916"/>
            </a:xfrm>
          </p:grpSpPr>
          <p:sp>
            <p:nvSpPr>
              <p:cNvPr id="40" name="Google Shape;273;p31">
                <a:extLst>
                  <a:ext uri="{FF2B5EF4-FFF2-40B4-BE49-F238E27FC236}">
                    <a16:creationId xmlns:a16="http://schemas.microsoft.com/office/drawing/2014/main" id="{B8DE14A6-C83C-466C-AA94-9CEDBC76C15D}"/>
                  </a:ext>
                </a:extLst>
              </p:cNvPr>
              <p:cNvSpPr/>
              <p:nvPr/>
            </p:nvSpPr>
            <p:spPr>
              <a:xfrm>
                <a:off x="700075" y="2662414"/>
                <a:ext cx="2502600" cy="775200"/>
              </a:xfrm>
              <a:prstGeom prst="roundRect">
                <a:avLst>
                  <a:gd name="adj" fmla="val 12390"/>
                </a:avLst>
              </a:prstGeom>
              <a:solidFill>
                <a:schemeClr val="accent5">
                  <a:lumMod val="40000"/>
                  <a:lumOff val="60000"/>
                </a:schemeClr>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latin typeface="源泉圓體 R" panose="020B0500000000000000" pitchFamily="34" charset="-120"/>
                  <a:ea typeface="源泉圓體 R" panose="020B0500000000000000" pitchFamily="34" charset="-120"/>
                </a:endParaRPr>
              </a:p>
            </p:txBody>
          </p:sp>
          <p:sp>
            <p:nvSpPr>
              <p:cNvPr id="41" name="Google Shape;274;p31">
                <a:extLst>
                  <a:ext uri="{FF2B5EF4-FFF2-40B4-BE49-F238E27FC236}">
                    <a16:creationId xmlns:a16="http://schemas.microsoft.com/office/drawing/2014/main" id="{5A956874-4E27-47FC-8D54-7331C9AB5687}"/>
                  </a:ext>
                </a:extLst>
              </p:cNvPr>
              <p:cNvSpPr txBox="1"/>
              <p:nvPr/>
            </p:nvSpPr>
            <p:spPr>
              <a:xfrm>
                <a:off x="1488867" y="2663130"/>
                <a:ext cx="925017" cy="775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24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No.4</a:t>
                </a:r>
                <a:endParaRPr sz="24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endParaRPr>
              </a:p>
            </p:txBody>
          </p:sp>
        </p:grpSp>
      </p:grpSp>
      <p:sp>
        <p:nvSpPr>
          <p:cNvPr id="33" name="文字方塊 32">
            <a:extLst>
              <a:ext uri="{FF2B5EF4-FFF2-40B4-BE49-F238E27FC236}">
                <a16:creationId xmlns:a16="http://schemas.microsoft.com/office/drawing/2014/main" id="{EB751E63-2671-4EBD-A870-565ECA8F075B}"/>
              </a:ext>
            </a:extLst>
          </p:cNvPr>
          <p:cNvSpPr txBox="1"/>
          <p:nvPr/>
        </p:nvSpPr>
        <p:spPr>
          <a:xfrm>
            <a:off x="5892800" y="1829790"/>
            <a:ext cx="2626360" cy="307777"/>
          </a:xfrm>
          <a:prstGeom prst="rect">
            <a:avLst/>
          </a:prstGeom>
          <a:noFill/>
        </p:spPr>
        <p:txBody>
          <a:bodyPr wrap="square">
            <a:spAutoFit/>
          </a:bodyPr>
          <a:lstStyle/>
          <a:p>
            <a:pPr marL="158750" indent="0">
              <a:buNone/>
            </a:pPr>
            <a:r>
              <a:rPr lang="en-US" altLang="zh-TW" dirty="0">
                <a:solidFill>
                  <a:schemeClr val="accent1">
                    <a:lumMod val="75000"/>
                  </a:schemeClr>
                </a:solidFill>
                <a:latin typeface="源泉圓體 R" panose="020B0500000000000000" pitchFamily="34" charset="-120"/>
                <a:ea typeface="源泉圓體 R" panose="020B0500000000000000" pitchFamily="34" charset="-120"/>
              </a:rPr>
              <a:t>(</a:t>
            </a:r>
            <a:r>
              <a:rPr lang="zh-TW" altLang="en-US" dirty="0">
                <a:solidFill>
                  <a:schemeClr val="accent1">
                    <a:lumMod val="75000"/>
                  </a:schemeClr>
                </a:solidFill>
                <a:latin typeface="源泉圓體 R" panose="020B0500000000000000" pitchFamily="34" charset="-120"/>
                <a:ea typeface="源泉圓體 R" panose="020B0500000000000000" pitchFamily="34" charset="-120"/>
              </a:rPr>
              <a:t> </a:t>
            </a:r>
            <a:r>
              <a:rPr lang="en-US" altLang="zh-TW" dirty="0">
                <a:solidFill>
                  <a:schemeClr val="accent1">
                    <a:lumMod val="75000"/>
                  </a:schemeClr>
                </a:solidFill>
                <a:latin typeface="源泉圓體 R" panose="020B0500000000000000" pitchFamily="34" charset="-120"/>
                <a:ea typeface="源泉圓體 R" panose="020B0500000000000000" pitchFamily="34" charset="-120"/>
              </a:rPr>
              <a:t>C</a:t>
            </a:r>
            <a:r>
              <a:rPr lang="zh-TW" altLang="en-US" dirty="0">
                <a:solidFill>
                  <a:schemeClr val="accent1">
                    <a:lumMod val="75000"/>
                  </a:schemeClr>
                </a:solidFill>
                <a:latin typeface="源泉圓體 R" panose="020B0500000000000000" pitchFamily="34" charset="-120"/>
                <a:ea typeface="源泉圓體 R" panose="020B0500000000000000" pitchFamily="34" charset="-120"/>
              </a:rPr>
              <a:t> </a:t>
            </a:r>
            <a:r>
              <a:rPr lang="en-US" altLang="zh-TW" dirty="0">
                <a:solidFill>
                  <a:schemeClr val="accent1">
                    <a:lumMod val="75000"/>
                  </a:schemeClr>
                </a:solidFill>
                <a:latin typeface="源泉圓體 R" panose="020B0500000000000000" pitchFamily="34" charset="-120"/>
                <a:ea typeface="源泉圓體 R" panose="020B0500000000000000" pitchFamily="34" charset="-120"/>
              </a:rPr>
              <a:t>=</a:t>
            </a:r>
            <a:r>
              <a:rPr lang="zh-TW" altLang="en-US" dirty="0">
                <a:solidFill>
                  <a:schemeClr val="accent1">
                    <a:lumMod val="75000"/>
                  </a:schemeClr>
                </a:solidFill>
                <a:latin typeface="源泉圓體 R" panose="020B0500000000000000" pitchFamily="34" charset="-120"/>
                <a:ea typeface="源泉圓體 R" panose="020B0500000000000000" pitchFamily="34" charset="-120"/>
              </a:rPr>
              <a:t> </a:t>
            </a:r>
            <a:r>
              <a:rPr lang="en-US" altLang="zh-TW" dirty="0">
                <a:solidFill>
                  <a:schemeClr val="accent1">
                    <a:lumMod val="75000"/>
                  </a:schemeClr>
                </a:solidFill>
                <a:latin typeface="源泉圓體 R" panose="020B0500000000000000" pitchFamily="34" charset="-120"/>
                <a:ea typeface="源泉圓體 R" panose="020B0500000000000000" pitchFamily="34" charset="-120"/>
              </a:rPr>
              <a:t>1, Kernel</a:t>
            </a:r>
            <a:r>
              <a:rPr lang="zh-TW" altLang="en-US" dirty="0">
                <a:solidFill>
                  <a:schemeClr val="accent1">
                    <a:lumMod val="75000"/>
                  </a:schemeClr>
                </a:solidFill>
                <a:latin typeface="源泉圓體 R" panose="020B0500000000000000" pitchFamily="34" charset="-120"/>
                <a:ea typeface="源泉圓體 R" panose="020B0500000000000000" pitchFamily="34" charset="-120"/>
              </a:rPr>
              <a:t> </a:t>
            </a:r>
            <a:r>
              <a:rPr lang="en-US" altLang="zh-TW" dirty="0">
                <a:solidFill>
                  <a:schemeClr val="accent1">
                    <a:lumMod val="75000"/>
                  </a:schemeClr>
                </a:solidFill>
                <a:latin typeface="源泉圓體 R" panose="020B0500000000000000" pitchFamily="34" charset="-120"/>
                <a:ea typeface="源泉圓體 R" panose="020B0500000000000000" pitchFamily="34" charset="-120"/>
              </a:rPr>
              <a:t>=</a:t>
            </a:r>
            <a:r>
              <a:rPr lang="zh-TW" altLang="en-US" dirty="0">
                <a:solidFill>
                  <a:schemeClr val="accent1">
                    <a:lumMod val="75000"/>
                  </a:schemeClr>
                </a:solidFill>
                <a:latin typeface="源泉圓體 R" panose="020B0500000000000000" pitchFamily="34" charset="-120"/>
                <a:ea typeface="源泉圓體 R" panose="020B0500000000000000" pitchFamily="34" charset="-120"/>
              </a:rPr>
              <a:t> </a:t>
            </a:r>
            <a:r>
              <a:rPr lang="en-US" altLang="zh-TW" dirty="0" err="1">
                <a:solidFill>
                  <a:schemeClr val="accent1">
                    <a:lumMod val="75000"/>
                  </a:schemeClr>
                </a:solidFill>
                <a:latin typeface="源泉圓體 R" panose="020B0500000000000000" pitchFamily="34" charset="-120"/>
                <a:ea typeface="源泉圓體 R" panose="020B0500000000000000" pitchFamily="34" charset="-120"/>
              </a:rPr>
              <a:t>pearson</a:t>
            </a:r>
            <a:r>
              <a:rPr lang="en-US" altLang="zh-TW" dirty="0">
                <a:solidFill>
                  <a:schemeClr val="accent1">
                    <a:lumMod val="75000"/>
                  </a:schemeClr>
                </a:solidFill>
                <a:latin typeface="源泉圓體 R" panose="020B0500000000000000" pitchFamily="34" charset="-120"/>
                <a:ea typeface="源泉圓體 R" panose="020B0500000000000000" pitchFamily="34" charset="-120"/>
              </a:rPr>
              <a:t> VII</a:t>
            </a:r>
            <a:r>
              <a:rPr lang="zh-TW" altLang="en-US" dirty="0">
                <a:solidFill>
                  <a:schemeClr val="accent1">
                    <a:lumMod val="75000"/>
                  </a:schemeClr>
                </a:solidFill>
                <a:latin typeface="源泉圓體 R" panose="020B0500000000000000" pitchFamily="34" charset="-120"/>
                <a:ea typeface="源泉圓體 R" panose="020B0500000000000000" pitchFamily="34" charset="-120"/>
              </a:rPr>
              <a:t> </a:t>
            </a:r>
            <a:r>
              <a:rPr lang="en-US" altLang="zh-TW" dirty="0">
                <a:solidFill>
                  <a:schemeClr val="accent1">
                    <a:lumMod val="75000"/>
                  </a:schemeClr>
                </a:solidFill>
                <a:latin typeface="源泉圓體 R" panose="020B0500000000000000" pitchFamily="34" charset="-120"/>
                <a:ea typeface="源泉圓體 R" panose="020B0500000000000000" pitchFamily="34" charset="-120"/>
              </a:rPr>
              <a:t>)</a:t>
            </a:r>
          </a:p>
        </p:txBody>
      </p:sp>
      <p:sp>
        <p:nvSpPr>
          <p:cNvPr id="34" name="投影片編號版面配置區 1">
            <a:extLst>
              <a:ext uri="{FF2B5EF4-FFF2-40B4-BE49-F238E27FC236}">
                <a16:creationId xmlns:a16="http://schemas.microsoft.com/office/drawing/2014/main" id="{FECFF863-3C32-4759-BBF1-1506EF010955}"/>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20</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5920168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B37418E7-DE14-417C-9283-788F9AFE9172}"/>
              </a:ext>
            </a:extLst>
          </p:cNvPr>
          <p:cNvGrpSpPr/>
          <p:nvPr/>
        </p:nvGrpSpPr>
        <p:grpSpPr>
          <a:xfrm>
            <a:off x="601773" y="1183535"/>
            <a:ext cx="3479577" cy="4637096"/>
            <a:chOff x="325548" y="1316885"/>
            <a:chExt cx="3479577" cy="4637096"/>
          </a:xfrm>
        </p:grpSpPr>
        <p:sp>
          <p:nvSpPr>
            <p:cNvPr id="26" name="Google Shape;888;p39">
              <a:extLst>
                <a:ext uri="{FF2B5EF4-FFF2-40B4-BE49-F238E27FC236}">
                  <a16:creationId xmlns:a16="http://schemas.microsoft.com/office/drawing/2014/main" id="{0FD3F669-3D37-46A7-9BE7-72CAC05EF20C}"/>
                </a:ext>
              </a:extLst>
            </p:cNvPr>
            <p:cNvSpPr/>
            <p:nvPr/>
          </p:nvSpPr>
          <p:spPr>
            <a:xfrm>
              <a:off x="325548" y="2474404"/>
              <a:ext cx="3479577" cy="3479577"/>
            </a:xfrm>
            <a:custGeom>
              <a:avLst/>
              <a:gdLst/>
              <a:ahLst/>
              <a:cxnLst/>
              <a:rect l="l" t="t" r="r" b="b"/>
              <a:pathLst>
                <a:path w="104678" h="104678" extrusionOk="0">
                  <a:moveTo>
                    <a:pt x="52339" y="0"/>
                  </a:moveTo>
                  <a:cubicBezTo>
                    <a:pt x="23442" y="0"/>
                    <a:pt x="1" y="23419"/>
                    <a:pt x="1" y="52339"/>
                  </a:cubicBezTo>
                  <a:cubicBezTo>
                    <a:pt x="1" y="81236"/>
                    <a:pt x="23442" y="104677"/>
                    <a:pt x="52339" y="104677"/>
                  </a:cubicBezTo>
                  <a:cubicBezTo>
                    <a:pt x="81236" y="104677"/>
                    <a:pt x="104678" y="81236"/>
                    <a:pt x="104678" y="52339"/>
                  </a:cubicBezTo>
                  <a:cubicBezTo>
                    <a:pt x="104678" y="23419"/>
                    <a:pt x="81236" y="0"/>
                    <a:pt x="52339" y="0"/>
                  </a:cubicBezTo>
                  <a:close/>
                </a:path>
              </a:pathLst>
            </a:custGeom>
            <a:solidFill>
              <a:schemeClr val="accent5">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2928;p56">
              <a:extLst>
                <a:ext uri="{FF2B5EF4-FFF2-40B4-BE49-F238E27FC236}">
                  <a16:creationId xmlns:a16="http://schemas.microsoft.com/office/drawing/2014/main" id="{1575D2E9-94B6-4B87-98CF-305E5573D56F}"/>
                </a:ext>
              </a:extLst>
            </p:cNvPr>
            <p:cNvGrpSpPr/>
            <p:nvPr/>
          </p:nvGrpSpPr>
          <p:grpSpPr>
            <a:xfrm>
              <a:off x="539750" y="1316885"/>
              <a:ext cx="3051175" cy="4085697"/>
              <a:chOff x="526653" y="1624152"/>
              <a:chExt cx="1303899" cy="1745995"/>
            </a:xfrm>
          </p:grpSpPr>
          <p:grpSp>
            <p:nvGrpSpPr>
              <p:cNvPr id="4" name="Google Shape;2929;p56">
                <a:extLst>
                  <a:ext uri="{FF2B5EF4-FFF2-40B4-BE49-F238E27FC236}">
                    <a16:creationId xmlns:a16="http://schemas.microsoft.com/office/drawing/2014/main" id="{0924A0BB-75FA-4DE8-81FD-93A541C3191E}"/>
                  </a:ext>
                </a:extLst>
              </p:cNvPr>
              <p:cNvGrpSpPr/>
              <p:nvPr/>
            </p:nvGrpSpPr>
            <p:grpSpPr>
              <a:xfrm>
                <a:off x="526653" y="1624152"/>
                <a:ext cx="1303899" cy="1745995"/>
                <a:chOff x="1032072" y="1773345"/>
                <a:chExt cx="1303899" cy="1745995"/>
              </a:xfrm>
            </p:grpSpPr>
            <p:sp>
              <p:nvSpPr>
                <p:cNvPr id="12" name="Google Shape;2930;p56">
                  <a:extLst>
                    <a:ext uri="{FF2B5EF4-FFF2-40B4-BE49-F238E27FC236}">
                      <a16:creationId xmlns:a16="http://schemas.microsoft.com/office/drawing/2014/main" id="{7B58DCDD-56B7-4AC8-98B9-501E3B4C5CF3}"/>
                    </a:ext>
                  </a:extLst>
                </p:cNvPr>
                <p:cNvSpPr/>
                <p:nvPr/>
              </p:nvSpPr>
              <p:spPr>
                <a:xfrm>
                  <a:off x="1032072" y="1773345"/>
                  <a:ext cx="1303899" cy="1229986"/>
                </a:xfrm>
                <a:custGeom>
                  <a:avLst/>
                  <a:gdLst/>
                  <a:ahLst/>
                  <a:cxnLst/>
                  <a:rect l="l" t="t" r="r" b="b"/>
                  <a:pathLst>
                    <a:path w="6231" h="5878" extrusionOk="0">
                      <a:moveTo>
                        <a:pt x="3326" y="0"/>
                      </a:moveTo>
                      <a:cubicBezTo>
                        <a:pt x="3039" y="0"/>
                        <a:pt x="2750" y="62"/>
                        <a:pt x="2495" y="183"/>
                      </a:cubicBezTo>
                      <a:cubicBezTo>
                        <a:pt x="2026" y="409"/>
                        <a:pt x="1925" y="846"/>
                        <a:pt x="1663" y="1244"/>
                      </a:cubicBezTo>
                      <a:cubicBezTo>
                        <a:pt x="1432" y="1595"/>
                        <a:pt x="968" y="1585"/>
                        <a:pt x="923" y="2072"/>
                      </a:cubicBezTo>
                      <a:cubicBezTo>
                        <a:pt x="909" y="2231"/>
                        <a:pt x="921" y="2393"/>
                        <a:pt x="879" y="2548"/>
                      </a:cubicBezTo>
                      <a:cubicBezTo>
                        <a:pt x="811" y="2789"/>
                        <a:pt x="624" y="2963"/>
                        <a:pt x="467" y="3145"/>
                      </a:cubicBezTo>
                      <a:cubicBezTo>
                        <a:pt x="305" y="3334"/>
                        <a:pt x="170" y="3552"/>
                        <a:pt x="86" y="3788"/>
                      </a:cubicBezTo>
                      <a:cubicBezTo>
                        <a:pt x="25" y="3962"/>
                        <a:pt x="0" y="4152"/>
                        <a:pt x="25" y="4358"/>
                      </a:cubicBezTo>
                      <a:cubicBezTo>
                        <a:pt x="113" y="5070"/>
                        <a:pt x="717" y="5443"/>
                        <a:pt x="1346" y="5637"/>
                      </a:cubicBezTo>
                      <a:cubicBezTo>
                        <a:pt x="1914" y="5811"/>
                        <a:pt x="2507" y="5877"/>
                        <a:pt x="3102" y="5877"/>
                      </a:cubicBezTo>
                      <a:cubicBezTo>
                        <a:pt x="3431" y="5877"/>
                        <a:pt x="3760" y="5857"/>
                        <a:pt x="4086" y="5824"/>
                      </a:cubicBezTo>
                      <a:cubicBezTo>
                        <a:pt x="4769" y="5753"/>
                        <a:pt x="5435" y="5610"/>
                        <a:pt x="5911" y="5077"/>
                      </a:cubicBezTo>
                      <a:cubicBezTo>
                        <a:pt x="6021" y="4952"/>
                        <a:pt x="6120" y="4810"/>
                        <a:pt x="6169" y="4648"/>
                      </a:cubicBezTo>
                      <a:cubicBezTo>
                        <a:pt x="6230" y="4446"/>
                        <a:pt x="6198" y="4228"/>
                        <a:pt x="6073" y="4056"/>
                      </a:cubicBezTo>
                      <a:cubicBezTo>
                        <a:pt x="5962" y="3906"/>
                        <a:pt x="5786" y="3815"/>
                        <a:pt x="5710" y="3638"/>
                      </a:cubicBezTo>
                      <a:cubicBezTo>
                        <a:pt x="5631" y="3461"/>
                        <a:pt x="5678" y="3260"/>
                        <a:pt x="5687" y="3066"/>
                      </a:cubicBezTo>
                      <a:cubicBezTo>
                        <a:pt x="5712" y="2595"/>
                        <a:pt x="5444" y="2322"/>
                        <a:pt x="5145" y="2000"/>
                      </a:cubicBezTo>
                      <a:cubicBezTo>
                        <a:pt x="4956" y="1799"/>
                        <a:pt x="4889" y="1529"/>
                        <a:pt x="4840" y="1264"/>
                      </a:cubicBezTo>
                      <a:cubicBezTo>
                        <a:pt x="4740" y="716"/>
                        <a:pt x="4514" y="306"/>
                        <a:pt x="3966" y="110"/>
                      </a:cubicBezTo>
                      <a:cubicBezTo>
                        <a:pt x="3764" y="36"/>
                        <a:pt x="3546" y="0"/>
                        <a:pt x="33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931;p56">
                  <a:extLst>
                    <a:ext uri="{FF2B5EF4-FFF2-40B4-BE49-F238E27FC236}">
                      <a16:creationId xmlns:a16="http://schemas.microsoft.com/office/drawing/2014/main" id="{738E1D06-F387-404B-AA25-90CA83CA99D7}"/>
                    </a:ext>
                  </a:extLst>
                </p:cNvPr>
                <p:cNvSpPr/>
                <p:nvPr/>
              </p:nvSpPr>
              <p:spPr>
                <a:xfrm>
                  <a:off x="1863865" y="2859567"/>
                  <a:ext cx="273084" cy="592185"/>
                </a:xfrm>
                <a:custGeom>
                  <a:avLst/>
                  <a:gdLst/>
                  <a:ahLst/>
                  <a:cxnLst/>
                  <a:rect l="l" t="t" r="r" b="b"/>
                  <a:pathLst>
                    <a:path w="1305" h="2830" extrusionOk="0">
                      <a:moveTo>
                        <a:pt x="984" y="0"/>
                      </a:moveTo>
                      <a:cubicBezTo>
                        <a:pt x="854" y="0"/>
                        <a:pt x="725" y="16"/>
                        <a:pt x="605" y="48"/>
                      </a:cubicBezTo>
                      <a:cubicBezTo>
                        <a:pt x="539" y="66"/>
                        <a:pt x="475" y="88"/>
                        <a:pt x="431" y="127"/>
                      </a:cubicBezTo>
                      <a:cubicBezTo>
                        <a:pt x="384" y="166"/>
                        <a:pt x="364" y="218"/>
                        <a:pt x="345" y="269"/>
                      </a:cubicBezTo>
                      <a:cubicBezTo>
                        <a:pt x="79" y="1011"/>
                        <a:pt x="1" y="1792"/>
                        <a:pt x="114" y="2565"/>
                      </a:cubicBezTo>
                      <a:cubicBezTo>
                        <a:pt x="124" y="2629"/>
                        <a:pt x="138" y="2698"/>
                        <a:pt x="205" y="2740"/>
                      </a:cubicBezTo>
                      <a:cubicBezTo>
                        <a:pt x="271" y="2782"/>
                        <a:pt x="498" y="2830"/>
                        <a:pt x="693" y="2830"/>
                      </a:cubicBezTo>
                      <a:cubicBezTo>
                        <a:pt x="852" y="2830"/>
                        <a:pt x="990" y="2798"/>
                        <a:pt x="1003" y="2705"/>
                      </a:cubicBezTo>
                      <a:cubicBezTo>
                        <a:pt x="1123" y="1843"/>
                        <a:pt x="1170" y="955"/>
                        <a:pt x="1253" y="85"/>
                      </a:cubicBezTo>
                      <a:lnTo>
                        <a:pt x="1305" y="34"/>
                      </a:lnTo>
                      <a:cubicBezTo>
                        <a:pt x="1200" y="11"/>
                        <a:pt x="1091" y="0"/>
                        <a:pt x="984" y="0"/>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 name="Google Shape;2932;p56">
                  <a:extLst>
                    <a:ext uri="{FF2B5EF4-FFF2-40B4-BE49-F238E27FC236}">
                      <a16:creationId xmlns:a16="http://schemas.microsoft.com/office/drawing/2014/main" id="{396A08B8-4908-4ED0-8B2B-3A1C23009FEB}"/>
                    </a:ext>
                  </a:extLst>
                </p:cNvPr>
                <p:cNvSpPr/>
                <p:nvPr/>
              </p:nvSpPr>
              <p:spPr>
                <a:xfrm>
                  <a:off x="1368556" y="3111924"/>
                  <a:ext cx="712530" cy="376027"/>
                </a:xfrm>
                <a:custGeom>
                  <a:avLst/>
                  <a:gdLst/>
                  <a:ahLst/>
                  <a:cxnLst/>
                  <a:rect l="l" t="t" r="r" b="b"/>
                  <a:pathLst>
                    <a:path w="3405" h="1797" extrusionOk="0">
                      <a:moveTo>
                        <a:pt x="2763" y="0"/>
                      </a:moveTo>
                      <a:cubicBezTo>
                        <a:pt x="2430" y="0"/>
                        <a:pt x="2123" y="96"/>
                        <a:pt x="1788" y="134"/>
                      </a:cubicBezTo>
                      <a:cubicBezTo>
                        <a:pt x="1733" y="140"/>
                        <a:pt x="1678" y="143"/>
                        <a:pt x="1622" y="143"/>
                      </a:cubicBezTo>
                      <a:cubicBezTo>
                        <a:pt x="1401" y="143"/>
                        <a:pt x="1180" y="99"/>
                        <a:pt x="968" y="38"/>
                      </a:cubicBezTo>
                      <a:cubicBezTo>
                        <a:pt x="882" y="13"/>
                        <a:pt x="812" y="1"/>
                        <a:pt x="739" y="1"/>
                      </a:cubicBezTo>
                      <a:cubicBezTo>
                        <a:pt x="693" y="1"/>
                        <a:pt x="646" y="5"/>
                        <a:pt x="592" y="14"/>
                      </a:cubicBezTo>
                      <a:cubicBezTo>
                        <a:pt x="533" y="24"/>
                        <a:pt x="470" y="28"/>
                        <a:pt x="413" y="48"/>
                      </a:cubicBezTo>
                      <a:cubicBezTo>
                        <a:pt x="354" y="68"/>
                        <a:pt x="308" y="112"/>
                        <a:pt x="244" y="127"/>
                      </a:cubicBezTo>
                      <a:cubicBezTo>
                        <a:pt x="229" y="478"/>
                        <a:pt x="190" y="829"/>
                        <a:pt x="128" y="1173"/>
                      </a:cubicBezTo>
                      <a:lnTo>
                        <a:pt x="128" y="1175"/>
                      </a:lnTo>
                      <a:cubicBezTo>
                        <a:pt x="96" y="1355"/>
                        <a:pt x="1" y="1499"/>
                        <a:pt x="239" y="1544"/>
                      </a:cubicBezTo>
                      <a:cubicBezTo>
                        <a:pt x="940" y="1675"/>
                        <a:pt x="1658" y="1797"/>
                        <a:pt x="2377" y="1797"/>
                      </a:cubicBezTo>
                      <a:cubicBezTo>
                        <a:pt x="2397" y="1797"/>
                        <a:pt x="2418" y="1797"/>
                        <a:pt x="2439" y="1797"/>
                      </a:cubicBezTo>
                      <a:cubicBezTo>
                        <a:pt x="2608" y="1794"/>
                        <a:pt x="2780" y="1787"/>
                        <a:pt x="2950" y="1770"/>
                      </a:cubicBezTo>
                      <a:cubicBezTo>
                        <a:pt x="3014" y="1762"/>
                        <a:pt x="3078" y="1750"/>
                        <a:pt x="3139" y="1743"/>
                      </a:cubicBezTo>
                      <a:cubicBezTo>
                        <a:pt x="3222" y="1725"/>
                        <a:pt x="3306" y="1701"/>
                        <a:pt x="3389" y="1686"/>
                      </a:cubicBezTo>
                      <a:cubicBezTo>
                        <a:pt x="3404" y="1625"/>
                        <a:pt x="3350" y="1526"/>
                        <a:pt x="3335" y="1482"/>
                      </a:cubicBezTo>
                      <a:cubicBezTo>
                        <a:pt x="3276" y="1288"/>
                        <a:pt x="3205" y="1099"/>
                        <a:pt x="3144" y="905"/>
                      </a:cubicBezTo>
                      <a:cubicBezTo>
                        <a:pt x="3048" y="613"/>
                        <a:pt x="2955" y="316"/>
                        <a:pt x="2930" y="9"/>
                      </a:cubicBezTo>
                      <a:cubicBezTo>
                        <a:pt x="2873" y="3"/>
                        <a:pt x="2818" y="0"/>
                        <a:pt x="27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33;p56">
                  <a:extLst>
                    <a:ext uri="{FF2B5EF4-FFF2-40B4-BE49-F238E27FC236}">
                      <a16:creationId xmlns:a16="http://schemas.microsoft.com/office/drawing/2014/main" id="{150729D4-2445-46B2-B608-6BACFC20844D}"/>
                    </a:ext>
                  </a:extLst>
                </p:cNvPr>
                <p:cNvSpPr/>
                <p:nvPr/>
              </p:nvSpPr>
              <p:spPr>
                <a:xfrm>
                  <a:off x="1444098" y="2131165"/>
                  <a:ext cx="108606" cy="172215"/>
                </a:xfrm>
                <a:custGeom>
                  <a:avLst/>
                  <a:gdLst/>
                  <a:ahLst/>
                  <a:cxnLst/>
                  <a:rect l="l" t="t" r="r" b="b"/>
                  <a:pathLst>
                    <a:path w="519" h="823" extrusionOk="0">
                      <a:moveTo>
                        <a:pt x="214" y="1"/>
                      </a:moveTo>
                      <a:cubicBezTo>
                        <a:pt x="128" y="1"/>
                        <a:pt x="52" y="72"/>
                        <a:pt x="25" y="155"/>
                      </a:cubicBezTo>
                      <a:cubicBezTo>
                        <a:pt x="1" y="236"/>
                        <a:pt x="15" y="327"/>
                        <a:pt x="40" y="408"/>
                      </a:cubicBezTo>
                      <a:cubicBezTo>
                        <a:pt x="79" y="541"/>
                        <a:pt x="231" y="745"/>
                        <a:pt x="357" y="804"/>
                      </a:cubicBezTo>
                      <a:cubicBezTo>
                        <a:pt x="383" y="817"/>
                        <a:pt x="406" y="823"/>
                        <a:pt x="425" y="823"/>
                      </a:cubicBezTo>
                      <a:cubicBezTo>
                        <a:pt x="488" y="823"/>
                        <a:pt x="512" y="757"/>
                        <a:pt x="514" y="666"/>
                      </a:cubicBezTo>
                      <a:cubicBezTo>
                        <a:pt x="519" y="509"/>
                        <a:pt x="460" y="285"/>
                        <a:pt x="435" y="217"/>
                      </a:cubicBezTo>
                      <a:cubicBezTo>
                        <a:pt x="398" y="114"/>
                        <a:pt x="322" y="3"/>
                        <a:pt x="214" y="1"/>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 name="Google Shape;2934;p56">
                  <a:extLst>
                    <a:ext uri="{FF2B5EF4-FFF2-40B4-BE49-F238E27FC236}">
                      <a16:creationId xmlns:a16="http://schemas.microsoft.com/office/drawing/2014/main" id="{0CE4CF5C-9921-4ADA-B79B-A6998A32ACA5}"/>
                    </a:ext>
                  </a:extLst>
                </p:cNvPr>
                <p:cNvSpPr/>
                <p:nvPr/>
              </p:nvSpPr>
              <p:spPr>
                <a:xfrm>
                  <a:off x="1240073" y="2337486"/>
                  <a:ext cx="938113" cy="874675"/>
                </a:xfrm>
                <a:custGeom>
                  <a:avLst/>
                  <a:gdLst/>
                  <a:ahLst/>
                  <a:cxnLst/>
                  <a:rect l="l" t="t" r="r" b="b"/>
                  <a:pathLst>
                    <a:path w="4483" h="4180" extrusionOk="0">
                      <a:moveTo>
                        <a:pt x="3669" y="4019"/>
                      </a:moveTo>
                      <a:lnTo>
                        <a:pt x="3669" y="4019"/>
                      </a:lnTo>
                      <a:cubicBezTo>
                        <a:pt x="3669" y="4019"/>
                        <a:pt x="3669" y="4019"/>
                        <a:pt x="3669" y="4019"/>
                      </a:cubicBezTo>
                      <a:cubicBezTo>
                        <a:pt x="3669" y="4019"/>
                        <a:pt x="3669" y="4019"/>
                        <a:pt x="3669" y="4019"/>
                      </a:cubicBezTo>
                      <a:close/>
                      <a:moveTo>
                        <a:pt x="2500" y="1"/>
                      </a:moveTo>
                      <a:cubicBezTo>
                        <a:pt x="2031" y="1"/>
                        <a:pt x="1492" y="124"/>
                        <a:pt x="1145" y="306"/>
                      </a:cubicBezTo>
                      <a:cubicBezTo>
                        <a:pt x="755" y="513"/>
                        <a:pt x="293" y="1257"/>
                        <a:pt x="229" y="1706"/>
                      </a:cubicBezTo>
                      <a:cubicBezTo>
                        <a:pt x="1" y="3285"/>
                        <a:pt x="583" y="2426"/>
                        <a:pt x="661" y="2926"/>
                      </a:cubicBezTo>
                      <a:cubicBezTo>
                        <a:pt x="698" y="3160"/>
                        <a:pt x="752" y="3396"/>
                        <a:pt x="777" y="3631"/>
                      </a:cubicBezTo>
                      <a:cubicBezTo>
                        <a:pt x="794" y="3803"/>
                        <a:pt x="796" y="3970"/>
                        <a:pt x="789" y="4144"/>
                      </a:cubicBezTo>
                      <a:cubicBezTo>
                        <a:pt x="838" y="4130"/>
                        <a:pt x="890" y="4120"/>
                        <a:pt x="944" y="4115"/>
                      </a:cubicBezTo>
                      <a:cubicBezTo>
                        <a:pt x="987" y="4111"/>
                        <a:pt x="1032" y="4109"/>
                        <a:pt x="1077" y="4109"/>
                      </a:cubicBezTo>
                      <a:cubicBezTo>
                        <a:pt x="1206" y="4109"/>
                        <a:pt x="1338" y="4124"/>
                        <a:pt x="1454" y="4135"/>
                      </a:cubicBezTo>
                      <a:cubicBezTo>
                        <a:pt x="1724" y="4158"/>
                        <a:pt x="1994" y="4180"/>
                        <a:pt x="2264" y="4180"/>
                      </a:cubicBezTo>
                      <a:cubicBezTo>
                        <a:pt x="2356" y="4180"/>
                        <a:pt x="2448" y="4177"/>
                        <a:pt x="2540" y="4171"/>
                      </a:cubicBezTo>
                      <a:cubicBezTo>
                        <a:pt x="2632" y="4165"/>
                        <a:pt x="3539" y="4017"/>
                        <a:pt x="3657" y="4017"/>
                      </a:cubicBezTo>
                      <a:cubicBezTo>
                        <a:pt x="3664" y="4017"/>
                        <a:pt x="3669" y="4018"/>
                        <a:pt x="3669" y="4019"/>
                      </a:cubicBezTo>
                      <a:lnTo>
                        <a:pt x="3669" y="4019"/>
                      </a:lnTo>
                      <a:cubicBezTo>
                        <a:pt x="3520" y="3646"/>
                        <a:pt x="3537" y="3246"/>
                        <a:pt x="3532" y="2853"/>
                      </a:cubicBezTo>
                      <a:cubicBezTo>
                        <a:pt x="3529" y="2747"/>
                        <a:pt x="4416" y="2868"/>
                        <a:pt x="4470" y="2701"/>
                      </a:cubicBezTo>
                      <a:cubicBezTo>
                        <a:pt x="4482" y="2666"/>
                        <a:pt x="4477" y="2629"/>
                        <a:pt x="4472" y="2593"/>
                      </a:cubicBezTo>
                      <a:cubicBezTo>
                        <a:pt x="4374" y="1905"/>
                        <a:pt x="4436" y="901"/>
                        <a:pt x="3790" y="449"/>
                      </a:cubicBezTo>
                      <a:cubicBezTo>
                        <a:pt x="3556" y="287"/>
                        <a:pt x="3213" y="107"/>
                        <a:pt x="2933" y="44"/>
                      </a:cubicBezTo>
                      <a:cubicBezTo>
                        <a:pt x="2803" y="14"/>
                        <a:pt x="2655" y="1"/>
                        <a:pt x="2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35;p56">
                  <a:extLst>
                    <a:ext uri="{FF2B5EF4-FFF2-40B4-BE49-F238E27FC236}">
                      <a16:creationId xmlns:a16="http://schemas.microsoft.com/office/drawing/2014/main" id="{DD599B45-2607-41AF-8404-166B5536405C}"/>
                    </a:ext>
                  </a:extLst>
                </p:cNvPr>
                <p:cNvSpPr/>
                <p:nvPr/>
              </p:nvSpPr>
              <p:spPr>
                <a:xfrm>
                  <a:off x="1862401" y="2136396"/>
                  <a:ext cx="108606" cy="172006"/>
                </a:xfrm>
                <a:custGeom>
                  <a:avLst/>
                  <a:gdLst/>
                  <a:ahLst/>
                  <a:cxnLst/>
                  <a:rect l="l" t="t" r="r" b="b"/>
                  <a:pathLst>
                    <a:path w="519" h="822" extrusionOk="0">
                      <a:moveTo>
                        <a:pt x="309" y="0"/>
                      </a:moveTo>
                      <a:cubicBezTo>
                        <a:pt x="308" y="0"/>
                        <a:pt x="306" y="0"/>
                        <a:pt x="305" y="0"/>
                      </a:cubicBezTo>
                      <a:cubicBezTo>
                        <a:pt x="197" y="0"/>
                        <a:pt x="121" y="111"/>
                        <a:pt x="84" y="214"/>
                      </a:cubicBezTo>
                      <a:cubicBezTo>
                        <a:pt x="62" y="283"/>
                        <a:pt x="0" y="508"/>
                        <a:pt x="5" y="663"/>
                      </a:cubicBezTo>
                      <a:cubicBezTo>
                        <a:pt x="7" y="754"/>
                        <a:pt x="31" y="822"/>
                        <a:pt x="96" y="822"/>
                      </a:cubicBezTo>
                      <a:cubicBezTo>
                        <a:pt x="115" y="822"/>
                        <a:pt x="138" y="816"/>
                        <a:pt x="165" y="803"/>
                      </a:cubicBezTo>
                      <a:cubicBezTo>
                        <a:pt x="288" y="742"/>
                        <a:pt x="440" y="538"/>
                        <a:pt x="479" y="405"/>
                      </a:cubicBezTo>
                      <a:cubicBezTo>
                        <a:pt x="506" y="324"/>
                        <a:pt x="519" y="233"/>
                        <a:pt x="494" y="152"/>
                      </a:cubicBezTo>
                      <a:cubicBezTo>
                        <a:pt x="468" y="70"/>
                        <a:pt x="396" y="0"/>
                        <a:pt x="309" y="0"/>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 name="Google Shape;2936;p56">
                  <a:extLst>
                    <a:ext uri="{FF2B5EF4-FFF2-40B4-BE49-F238E27FC236}">
                      <a16:creationId xmlns:a16="http://schemas.microsoft.com/office/drawing/2014/main" id="{1A4BBA3D-F404-4612-94AC-CB13CB2CD139}"/>
                    </a:ext>
                  </a:extLst>
                </p:cNvPr>
                <p:cNvSpPr/>
                <p:nvPr/>
              </p:nvSpPr>
              <p:spPr>
                <a:xfrm>
                  <a:off x="1494528" y="1881737"/>
                  <a:ext cx="421450" cy="544894"/>
                </a:xfrm>
                <a:custGeom>
                  <a:avLst/>
                  <a:gdLst/>
                  <a:ahLst/>
                  <a:cxnLst/>
                  <a:rect l="l" t="t" r="r" b="b"/>
                  <a:pathLst>
                    <a:path w="2014" h="2604" extrusionOk="0">
                      <a:moveTo>
                        <a:pt x="1064" y="0"/>
                      </a:moveTo>
                      <a:cubicBezTo>
                        <a:pt x="717" y="0"/>
                        <a:pt x="318" y="135"/>
                        <a:pt x="128" y="424"/>
                      </a:cubicBezTo>
                      <a:cubicBezTo>
                        <a:pt x="0" y="613"/>
                        <a:pt x="37" y="832"/>
                        <a:pt x="52" y="1048"/>
                      </a:cubicBezTo>
                      <a:cubicBezTo>
                        <a:pt x="69" y="1340"/>
                        <a:pt x="108" y="1635"/>
                        <a:pt x="226" y="1907"/>
                      </a:cubicBezTo>
                      <a:cubicBezTo>
                        <a:pt x="373" y="2248"/>
                        <a:pt x="719" y="2603"/>
                        <a:pt x="1082" y="2603"/>
                      </a:cubicBezTo>
                      <a:cubicBezTo>
                        <a:pt x="1211" y="2603"/>
                        <a:pt x="1341" y="2559"/>
                        <a:pt x="1466" y="2452"/>
                      </a:cubicBezTo>
                      <a:cubicBezTo>
                        <a:pt x="1923" y="2067"/>
                        <a:pt x="2014" y="1360"/>
                        <a:pt x="1977" y="795"/>
                      </a:cubicBezTo>
                      <a:cubicBezTo>
                        <a:pt x="1972" y="746"/>
                        <a:pt x="1967" y="697"/>
                        <a:pt x="1960" y="650"/>
                      </a:cubicBezTo>
                      <a:cubicBezTo>
                        <a:pt x="1891" y="267"/>
                        <a:pt x="1560" y="46"/>
                        <a:pt x="1189" y="7"/>
                      </a:cubicBezTo>
                      <a:cubicBezTo>
                        <a:pt x="1148" y="3"/>
                        <a:pt x="1106" y="0"/>
                        <a:pt x="1064" y="0"/>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 name="Google Shape;2937;p56">
                  <a:extLst>
                    <a:ext uri="{FF2B5EF4-FFF2-40B4-BE49-F238E27FC236}">
                      <a16:creationId xmlns:a16="http://schemas.microsoft.com/office/drawing/2014/main" id="{AFEE4ADC-3E06-4BBE-8E19-67B8E91FDDCF}"/>
                    </a:ext>
                  </a:extLst>
                </p:cNvPr>
                <p:cNvSpPr/>
                <p:nvPr/>
              </p:nvSpPr>
              <p:spPr>
                <a:xfrm>
                  <a:off x="1410617" y="1801385"/>
                  <a:ext cx="548680" cy="326852"/>
                </a:xfrm>
                <a:custGeom>
                  <a:avLst/>
                  <a:gdLst/>
                  <a:ahLst/>
                  <a:cxnLst/>
                  <a:rect l="l" t="t" r="r" b="b"/>
                  <a:pathLst>
                    <a:path w="2622" h="1562" extrusionOk="0">
                      <a:moveTo>
                        <a:pt x="1612" y="0"/>
                      </a:moveTo>
                      <a:cubicBezTo>
                        <a:pt x="1609" y="0"/>
                        <a:pt x="1605" y="0"/>
                        <a:pt x="1602" y="0"/>
                      </a:cubicBezTo>
                      <a:cubicBezTo>
                        <a:pt x="1423" y="0"/>
                        <a:pt x="1187" y="22"/>
                        <a:pt x="1018" y="81"/>
                      </a:cubicBezTo>
                      <a:cubicBezTo>
                        <a:pt x="806" y="155"/>
                        <a:pt x="669" y="346"/>
                        <a:pt x="529" y="511"/>
                      </a:cubicBezTo>
                      <a:cubicBezTo>
                        <a:pt x="411" y="651"/>
                        <a:pt x="232" y="909"/>
                        <a:pt x="244" y="1105"/>
                      </a:cubicBezTo>
                      <a:cubicBezTo>
                        <a:pt x="249" y="1196"/>
                        <a:pt x="347" y="1228"/>
                        <a:pt x="377" y="1306"/>
                      </a:cubicBezTo>
                      <a:cubicBezTo>
                        <a:pt x="404" y="1383"/>
                        <a:pt x="1" y="1375"/>
                        <a:pt x="453" y="1562"/>
                      </a:cubicBezTo>
                      <a:cubicBezTo>
                        <a:pt x="433" y="1493"/>
                        <a:pt x="460" y="1442"/>
                        <a:pt x="465" y="1370"/>
                      </a:cubicBezTo>
                      <a:cubicBezTo>
                        <a:pt x="468" y="1301"/>
                        <a:pt x="493" y="1279"/>
                        <a:pt x="526" y="1279"/>
                      </a:cubicBezTo>
                      <a:cubicBezTo>
                        <a:pt x="566" y="1279"/>
                        <a:pt x="618" y="1308"/>
                        <a:pt x="666" y="1324"/>
                      </a:cubicBezTo>
                      <a:cubicBezTo>
                        <a:pt x="801" y="1368"/>
                        <a:pt x="944" y="1415"/>
                        <a:pt x="1086" y="1419"/>
                      </a:cubicBezTo>
                      <a:cubicBezTo>
                        <a:pt x="1127" y="1422"/>
                        <a:pt x="1240" y="1452"/>
                        <a:pt x="1280" y="1452"/>
                      </a:cubicBezTo>
                      <a:cubicBezTo>
                        <a:pt x="1284" y="1452"/>
                        <a:pt x="1288" y="1452"/>
                        <a:pt x="1290" y="1451"/>
                      </a:cubicBezTo>
                      <a:cubicBezTo>
                        <a:pt x="1369" y="1422"/>
                        <a:pt x="1383" y="1267"/>
                        <a:pt x="1413" y="1198"/>
                      </a:cubicBezTo>
                      <a:cubicBezTo>
                        <a:pt x="1472" y="1056"/>
                        <a:pt x="1560" y="921"/>
                        <a:pt x="1634" y="788"/>
                      </a:cubicBezTo>
                      <a:cubicBezTo>
                        <a:pt x="1668" y="995"/>
                        <a:pt x="1713" y="1198"/>
                        <a:pt x="1769" y="1400"/>
                      </a:cubicBezTo>
                      <a:cubicBezTo>
                        <a:pt x="1785" y="1401"/>
                        <a:pt x="1801" y="1401"/>
                        <a:pt x="1818" y="1401"/>
                      </a:cubicBezTo>
                      <a:cubicBezTo>
                        <a:pt x="1946" y="1401"/>
                        <a:pt x="2072" y="1376"/>
                        <a:pt x="2199" y="1346"/>
                      </a:cubicBezTo>
                      <a:cubicBezTo>
                        <a:pt x="2223" y="1340"/>
                        <a:pt x="2285" y="1322"/>
                        <a:pt x="2327" y="1322"/>
                      </a:cubicBezTo>
                      <a:cubicBezTo>
                        <a:pt x="2340" y="1322"/>
                        <a:pt x="2351" y="1324"/>
                        <a:pt x="2358" y="1329"/>
                      </a:cubicBezTo>
                      <a:cubicBezTo>
                        <a:pt x="2403" y="1356"/>
                        <a:pt x="2403" y="1478"/>
                        <a:pt x="2400" y="1520"/>
                      </a:cubicBezTo>
                      <a:cubicBezTo>
                        <a:pt x="2415" y="1461"/>
                        <a:pt x="2432" y="1400"/>
                        <a:pt x="2474" y="1353"/>
                      </a:cubicBezTo>
                      <a:cubicBezTo>
                        <a:pt x="2545" y="1275"/>
                        <a:pt x="2616" y="1250"/>
                        <a:pt x="2621" y="1154"/>
                      </a:cubicBezTo>
                      <a:cubicBezTo>
                        <a:pt x="2621" y="1137"/>
                        <a:pt x="2621" y="1120"/>
                        <a:pt x="2616" y="1098"/>
                      </a:cubicBezTo>
                      <a:cubicBezTo>
                        <a:pt x="2567" y="833"/>
                        <a:pt x="2557" y="521"/>
                        <a:pt x="2356" y="322"/>
                      </a:cubicBezTo>
                      <a:cubicBezTo>
                        <a:pt x="2140" y="108"/>
                        <a:pt x="1916" y="0"/>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938;p56">
                  <a:extLst>
                    <a:ext uri="{FF2B5EF4-FFF2-40B4-BE49-F238E27FC236}">
                      <a16:creationId xmlns:a16="http://schemas.microsoft.com/office/drawing/2014/main" id="{9B90AA75-0732-4E0D-9145-074908647EF2}"/>
                    </a:ext>
                  </a:extLst>
                </p:cNvPr>
                <p:cNvSpPr/>
                <p:nvPr/>
              </p:nvSpPr>
              <p:spPr>
                <a:xfrm>
                  <a:off x="1248025" y="2855173"/>
                  <a:ext cx="528800" cy="664167"/>
                </a:xfrm>
                <a:custGeom>
                  <a:avLst/>
                  <a:gdLst/>
                  <a:ahLst/>
                  <a:cxnLst/>
                  <a:rect l="l" t="t" r="r" b="b"/>
                  <a:pathLst>
                    <a:path w="2527" h="3174" extrusionOk="0">
                      <a:moveTo>
                        <a:pt x="466" y="1"/>
                      </a:moveTo>
                      <a:cubicBezTo>
                        <a:pt x="198" y="1"/>
                        <a:pt x="0" y="224"/>
                        <a:pt x="407" y="1133"/>
                      </a:cubicBezTo>
                      <a:cubicBezTo>
                        <a:pt x="594" y="1550"/>
                        <a:pt x="965" y="1857"/>
                        <a:pt x="1259" y="2203"/>
                      </a:cubicBezTo>
                      <a:cubicBezTo>
                        <a:pt x="1394" y="2363"/>
                        <a:pt x="1532" y="2520"/>
                        <a:pt x="1635" y="2702"/>
                      </a:cubicBezTo>
                      <a:cubicBezTo>
                        <a:pt x="1716" y="2849"/>
                        <a:pt x="1750" y="3109"/>
                        <a:pt x="1930" y="3161"/>
                      </a:cubicBezTo>
                      <a:cubicBezTo>
                        <a:pt x="1961" y="3170"/>
                        <a:pt x="1994" y="3174"/>
                        <a:pt x="2026" y="3174"/>
                      </a:cubicBezTo>
                      <a:cubicBezTo>
                        <a:pt x="2074" y="3174"/>
                        <a:pt x="2122" y="3166"/>
                        <a:pt x="2168" y="3156"/>
                      </a:cubicBezTo>
                      <a:cubicBezTo>
                        <a:pt x="2244" y="3137"/>
                        <a:pt x="2318" y="3109"/>
                        <a:pt x="2379" y="3065"/>
                      </a:cubicBezTo>
                      <a:cubicBezTo>
                        <a:pt x="2440" y="3019"/>
                        <a:pt x="2490" y="2952"/>
                        <a:pt x="2504" y="2876"/>
                      </a:cubicBezTo>
                      <a:cubicBezTo>
                        <a:pt x="2526" y="2768"/>
                        <a:pt x="2492" y="2655"/>
                        <a:pt x="2463" y="2552"/>
                      </a:cubicBezTo>
                      <a:cubicBezTo>
                        <a:pt x="2458" y="2540"/>
                        <a:pt x="2455" y="2528"/>
                        <a:pt x="2458" y="2515"/>
                      </a:cubicBezTo>
                      <a:cubicBezTo>
                        <a:pt x="2463" y="2503"/>
                        <a:pt x="2472" y="2496"/>
                        <a:pt x="2480" y="2483"/>
                      </a:cubicBezTo>
                      <a:cubicBezTo>
                        <a:pt x="2492" y="2459"/>
                        <a:pt x="2482" y="2427"/>
                        <a:pt x="2467" y="2402"/>
                      </a:cubicBezTo>
                      <a:cubicBezTo>
                        <a:pt x="2394" y="2257"/>
                        <a:pt x="2259" y="2117"/>
                        <a:pt x="2104" y="2061"/>
                      </a:cubicBezTo>
                      <a:cubicBezTo>
                        <a:pt x="1981" y="2017"/>
                        <a:pt x="1871" y="2019"/>
                        <a:pt x="1800" y="1889"/>
                      </a:cubicBezTo>
                      <a:cubicBezTo>
                        <a:pt x="1714" y="1734"/>
                        <a:pt x="1630" y="1577"/>
                        <a:pt x="1544" y="1420"/>
                      </a:cubicBezTo>
                      <a:cubicBezTo>
                        <a:pt x="1375" y="1108"/>
                        <a:pt x="1144" y="506"/>
                        <a:pt x="972" y="195"/>
                      </a:cubicBezTo>
                      <a:cubicBezTo>
                        <a:pt x="947" y="147"/>
                        <a:pt x="683" y="1"/>
                        <a:pt x="466" y="1"/>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 name="Google Shape;2939;p56">
                  <a:extLst>
                    <a:ext uri="{FF2B5EF4-FFF2-40B4-BE49-F238E27FC236}">
                      <a16:creationId xmlns:a16="http://schemas.microsoft.com/office/drawing/2014/main" id="{E02C026B-77F6-4666-A8ED-42D91A1A172D}"/>
                    </a:ext>
                  </a:extLst>
                </p:cNvPr>
                <p:cNvSpPr/>
                <p:nvPr/>
              </p:nvSpPr>
              <p:spPr>
                <a:xfrm>
                  <a:off x="1539100" y="2300449"/>
                  <a:ext cx="28878" cy="37875"/>
                </a:xfrm>
                <a:custGeom>
                  <a:avLst/>
                  <a:gdLst/>
                  <a:ahLst/>
                  <a:cxnLst/>
                  <a:rect l="l" t="t" r="r" b="b"/>
                  <a:pathLst>
                    <a:path w="138" h="181" extrusionOk="0">
                      <a:moveTo>
                        <a:pt x="12" y="0"/>
                      </a:moveTo>
                      <a:cubicBezTo>
                        <a:pt x="6" y="0"/>
                        <a:pt x="0" y="6"/>
                        <a:pt x="3" y="14"/>
                      </a:cubicBezTo>
                      <a:cubicBezTo>
                        <a:pt x="45" y="120"/>
                        <a:pt x="21" y="93"/>
                        <a:pt x="109" y="176"/>
                      </a:cubicBezTo>
                      <a:cubicBezTo>
                        <a:pt x="112" y="179"/>
                        <a:pt x="115" y="181"/>
                        <a:pt x="119" y="181"/>
                      </a:cubicBezTo>
                      <a:cubicBezTo>
                        <a:pt x="129" y="181"/>
                        <a:pt x="138" y="169"/>
                        <a:pt x="129" y="162"/>
                      </a:cubicBezTo>
                      <a:cubicBezTo>
                        <a:pt x="45" y="81"/>
                        <a:pt x="62" y="110"/>
                        <a:pt x="23" y="9"/>
                      </a:cubicBezTo>
                      <a:cubicBezTo>
                        <a:pt x="21" y="3"/>
                        <a:pt x="16"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940;p56">
                  <a:extLst>
                    <a:ext uri="{FF2B5EF4-FFF2-40B4-BE49-F238E27FC236}">
                      <a16:creationId xmlns:a16="http://schemas.microsoft.com/office/drawing/2014/main" id="{36310450-F2C7-4BE7-A4FE-94691A47E663}"/>
                    </a:ext>
                  </a:extLst>
                </p:cNvPr>
                <p:cNvSpPr/>
                <p:nvPr/>
              </p:nvSpPr>
              <p:spPr>
                <a:xfrm>
                  <a:off x="1839173" y="2307145"/>
                  <a:ext cx="43526" cy="29086"/>
                </a:xfrm>
                <a:custGeom>
                  <a:avLst/>
                  <a:gdLst/>
                  <a:ahLst/>
                  <a:cxnLst/>
                  <a:rect l="l" t="t" r="r" b="b"/>
                  <a:pathLst>
                    <a:path w="208" h="139" extrusionOk="0">
                      <a:moveTo>
                        <a:pt x="191" y="0"/>
                      </a:moveTo>
                      <a:cubicBezTo>
                        <a:pt x="187" y="0"/>
                        <a:pt x="183" y="2"/>
                        <a:pt x="180" y="7"/>
                      </a:cubicBezTo>
                      <a:cubicBezTo>
                        <a:pt x="129" y="103"/>
                        <a:pt x="121" y="63"/>
                        <a:pt x="13" y="115"/>
                      </a:cubicBezTo>
                      <a:cubicBezTo>
                        <a:pt x="1" y="121"/>
                        <a:pt x="10" y="138"/>
                        <a:pt x="22" y="138"/>
                      </a:cubicBezTo>
                      <a:cubicBezTo>
                        <a:pt x="24" y="138"/>
                        <a:pt x="26" y="138"/>
                        <a:pt x="28" y="137"/>
                      </a:cubicBezTo>
                      <a:cubicBezTo>
                        <a:pt x="143" y="80"/>
                        <a:pt x="148" y="117"/>
                        <a:pt x="202" y="17"/>
                      </a:cubicBezTo>
                      <a:cubicBezTo>
                        <a:pt x="207" y="8"/>
                        <a:pt x="199"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941;p56">
                  <a:extLst>
                    <a:ext uri="{FF2B5EF4-FFF2-40B4-BE49-F238E27FC236}">
                      <a16:creationId xmlns:a16="http://schemas.microsoft.com/office/drawing/2014/main" id="{8B249CA7-E46F-4A7E-B600-DC670B3E527E}"/>
                    </a:ext>
                  </a:extLst>
                </p:cNvPr>
                <p:cNvSpPr/>
                <p:nvPr/>
              </p:nvSpPr>
              <p:spPr>
                <a:xfrm>
                  <a:off x="1498920" y="2126568"/>
                  <a:ext cx="86325" cy="108375"/>
                </a:xfrm>
                <a:custGeom>
                  <a:avLst/>
                  <a:gdLst/>
                  <a:ahLst/>
                  <a:cxnLst/>
                  <a:rect l="l" t="t" r="r" b="b"/>
                  <a:pathLst>
                    <a:path w="412" h="535" extrusionOk="0">
                      <a:moveTo>
                        <a:pt x="18" y="1"/>
                      </a:moveTo>
                      <a:cubicBezTo>
                        <a:pt x="10" y="1"/>
                        <a:pt x="1" y="6"/>
                        <a:pt x="4" y="15"/>
                      </a:cubicBezTo>
                      <a:cubicBezTo>
                        <a:pt x="60" y="165"/>
                        <a:pt x="151" y="307"/>
                        <a:pt x="271" y="430"/>
                      </a:cubicBezTo>
                      <a:cubicBezTo>
                        <a:pt x="306" y="467"/>
                        <a:pt x="343" y="499"/>
                        <a:pt x="382" y="531"/>
                      </a:cubicBezTo>
                      <a:cubicBezTo>
                        <a:pt x="385" y="533"/>
                        <a:pt x="388" y="534"/>
                        <a:pt x="391" y="534"/>
                      </a:cubicBezTo>
                      <a:cubicBezTo>
                        <a:pt x="402" y="534"/>
                        <a:pt x="411" y="524"/>
                        <a:pt x="402" y="516"/>
                      </a:cubicBezTo>
                      <a:cubicBezTo>
                        <a:pt x="267" y="406"/>
                        <a:pt x="161" y="276"/>
                        <a:pt x="85" y="133"/>
                      </a:cubicBezTo>
                      <a:cubicBezTo>
                        <a:pt x="65" y="91"/>
                        <a:pt x="48" y="50"/>
                        <a:pt x="31" y="8"/>
                      </a:cubicBezTo>
                      <a:cubicBezTo>
                        <a:pt x="29" y="3"/>
                        <a:pt x="24" y="1"/>
                        <a:pt x="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942;p56">
                  <a:extLst>
                    <a:ext uri="{FF2B5EF4-FFF2-40B4-BE49-F238E27FC236}">
                      <a16:creationId xmlns:a16="http://schemas.microsoft.com/office/drawing/2014/main" id="{4761643C-A9DC-45A4-B475-DD7528A42CF5}"/>
                    </a:ext>
                  </a:extLst>
                </p:cNvPr>
                <p:cNvSpPr/>
                <p:nvPr/>
              </p:nvSpPr>
              <p:spPr>
                <a:xfrm>
                  <a:off x="1809877" y="2139325"/>
                  <a:ext cx="102537" cy="95628"/>
                </a:xfrm>
                <a:custGeom>
                  <a:avLst/>
                  <a:gdLst/>
                  <a:ahLst/>
                  <a:cxnLst/>
                  <a:rect l="l" t="t" r="r" b="b"/>
                  <a:pathLst>
                    <a:path w="490" h="457" extrusionOk="0">
                      <a:moveTo>
                        <a:pt x="471" y="1"/>
                      </a:moveTo>
                      <a:cubicBezTo>
                        <a:pt x="467" y="1"/>
                        <a:pt x="463" y="2"/>
                        <a:pt x="460" y="6"/>
                      </a:cubicBezTo>
                      <a:cubicBezTo>
                        <a:pt x="379" y="138"/>
                        <a:pt x="269" y="259"/>
                        <a:pt x="134" y="357"/>
                      </a:cubicBezTo>
                      <a:cubicBezTo>
                        <a:pt x="97" y="384"/>
                        <a:pt x="55" y="411"/>
                        <a:pt x="13" y="436"/>
                      </a:cubicBezTo>
                      <a:cubicBezTo>
                        <a:pt x="1" y="442"/>
                        <a:pt x="9" y="457"/>
                        <a:pt x="21" y="457"/>
                      </a:cubicBezTo>
                      <a:cubicBezTo>
                        <a:pt x="23" y="457"/>
                        <a:pt x="26" y="456"/>
                        <a:pt x="28" y="455"/>
                      </a:cubicBezTo>
                      <a:cubicBezTo>
                        <a:pt x="178" y="367"/>
                        <a:pt x="308" y="256"/>
                        <a:pt x="406" y="131"/>
                      </a:cubicBezTo>
                      <a:cubicBezTo>
                        <a:pt x="436" y="94"/>
                        <a:pt x="463" y="57"/>
                        <a:pt x="485" y="18"/>
                      </a:cubicBezTo>
                      <a:cubicBezTo>
                        <a:pt x="490" y="9"/>
                        <a:pt x="480" y="1"/>
                        <a:pt x="4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2943;p56">
                <a:extLst>
                  <a:ext uri="{FF2B5EF4-FFF2-40B4-BE49-F238E27FC236}">
                    <a16:creationId xmlns:a16="http://schemas.microsoft.com/office/drawing/2014/main" id="{4B9D3E0E-65A7-42BF-AF3D-DE2806785BC7}"/>
                  </a:ext>
                </a:extLst>
              </p:cNvPr>
              <p:cNvGrpSpPr/>
              <p:nvPr/>
            </p:nvGrpSpPr>
            <p:grpSpPr>
              <a:xfrm>
                <a:off x="1090425" y="1973755"/>
                <a:ext cx="219725" cy="167130"/>
                <a:chOff x="7827463" y="1942201"/>
                <a:chExt cx="219725" cy="167130"/>
              </a:xfrm>
            </p:grpSpPr>
            <p:sp>
              <p:nvSpPr>
                <p:cNvPr id="7" name="Google Shape;2944;p56">
                  <a:extLst>
                    <a:ext uri="{FF2B5EF4-FFF2-40B4-BE49-F238E27FC236}">
                      <a16:creationId xmlns:a16="http://schemas.microsoft.com/office/drawing/2014/main" id="{EA1513D9-F3C5-4378-A9F8-9C02E15FF315}"/>
                    </a:ext>
                  </a:extLst>
                </p:cNvPr>
                <p:cNvSpPr/>
                <p:nvPr/>
              </p:nvSpPr>
              <p:spPr>
                <a:xfrm rot="1091579" flipH="1">
                  <a:off x="7901743" y="2014012"/>
                  <a:ext cx="64008" cy="87514"/>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945;p56">
                  <a:extLst>
                    <a:ext uri="{FF2B5EF4-FFF2-40B4-BE49-F238E27FC236}">
                      <a16:creationId xmlns:a16="http://schemas.microsoft.com/office/drawing/2014/main" id="{AFC8A6FC-E9DB-4A03-941C-0119061818A8}"/>
                    </a:ext>
                  </a:extLst>
                </p:cNvPr>
                <p:cNvSpPr/>
                <p:nvPr/>
              </p:nvSpPr>
              <p:spPr>
                <a:xfrm>
                  <a:off x="7852563" y="1987556"/>
                  <a:ext cx="26850" cy="26850"/>
                </a:xfrm>
                <a:custGeom>
                  <a:avLst/>
                  <a:gdLst/>
                  <a:ahLst/>
                  <a:cxnLst/>
                  <a:rect l="l" t="t" r="r" b="b"/>
                  <a:pathLst>
                    <a:path w="1074" h="1074" extrusionOk="0">
                      <a:moveTo>
                        <a:pt x="457" y="47"/>
                      </a:moveTo>
                      <a:cubicBezTo>
                        <a:pt x="731" y="1"/>
                        <a:pt x="982" y="184"/>
                        <a:pt x="1028" y="435"/>
                      </a:cubicBezTo>
                      <a:cubicBezTo>
                        <a:pt x="1073" y="709"/>
                        <a:pt x="914" y="982"/>
                        <a:pt x="640" y="1028"/>
                      </a:cubicBezTo>
                      <a:cubicBezTo>
                        <a:pt x="366" y="1074"/>
                        <a:pt x="115" y="891"/>
                        <a:pt x="69" y="617"/>
                      </a:cubicBezTo>
                      <a:cubicBezTo>
                        <a:pt x="1" y="343"/>
                        <a:pt x="183" y="92"/>
                        <a:pt x="457" y="4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946;p56">
                  <a:extLst>
                    <a:ext uri="{FF2B5EF4-FFF2-40B4-BE49-F238E27FC236}">
                      <a16:creationId xmlns:a16="http://schemas.microsoft.com/office/drawing/2014/main" id="{77D1304D-FD6B-448B-BC64-7638AA2E17C1}"/>
                    </a:ext>
                  </a:extLst>
                </p:cNvPr>
                <p:cNvSpPr/>
                <p:nvPr/>
              </p:nvSpPr>
              <p:spPr>
                <a:xfrm>
                  <a:off x="7994663" y="1987556"/>
                  <a:ext cx="26825" cy="26850"/>
                </a:xfrm>
                <a:custGeom>
                  <a:avLst/>
                  <a:gdLst/>
                  <a:ahLst/>
                  <a:cxnLst/>
                  <a:rect l="l" t="t" r="r" b="b"/>
                  <a:pathLst>
                    <a:path w="1073" h="1074" extrusionOk="0">
                      <a:moveTo>
                        <a:pt x="457" y="47"/>
                      </a:moveTo>
                      <a:cubicBezTo>
                        <a:pt x="731" y="1"/>
                        <a:pt x="982" y="184"/>
                        <a:pt x="1027" y="435"/>
                      </a:cubicBezTo>
                      <a:cubicBezTo>
                        <a:pt x="1073" y="709"/>
                        <a:pt x="890" y="982"/>
                        <a:pt x="616" y="1028"/>
                      </a:cubicBezTo>
                      <a:cubicBezTo>
                        <a:pt x="365" y="1074"/>
                        <a:pt x="91" y="891"/>
                        <a:pt x="46" y="617"/>
                      </a:cubicBezTo>
                      <a:cubicBezTo>
                        <a:pt x="0" y="343"/>
                        <a:pt x="183" y="92"/>
                        <a:pt x="457" y="47"/>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947;p56">
                  <a:extLst>
                    <a:ext uri="{FF2B5EF4-FFF2-40B4-BE49-F238E27FC236}">
                      <a16:creationId xmlns:a16="http://schemas.microsoft.com/office/drawing/2014/main" id="{7BD95E9C-F6C3-48E9-BEB0-7ED1EB2F40C8}"/>
                    </a:ext>
                  </a:extLst>
                </p:cNvPr>
                <p:cNvSpPr/>
                <p:nvPr/>
              </p:nvSpPr>
              <p:spPr>
                <a:xfrm>
                  <a:off x="7827463" y="1942201"/>
                  <a:ext cx="78200" cy="11151"/>
                </a:xfrm>
                <a:custGeom>
                  <a:avLst/>
                  <a:gdLst/>
                  <a:ahLst/>
                  <a:cxnLst/>
                  <a:rect l="l" t="t" r="r" b="b"/>
                  <a:pathLst>
                    <a:path w="3128" h="914" extrusionOk="0">
                      <a:moveTo>
                        <a:pt x="2648" y="822"/>
                      </a:moveTo>
                      <a:cubicBezTo>
                        <a:pt x="3036" y="754"/>
                        <a:pt x="3127" y="388"/>
                        <a:pt x="2762" y="251"/>
                      </a:cubicBezTo>
                      <a:cubicBezTo>
                        <a:pt x="2192" y="0"/>
                        <a:pt x="1096" y="23"/>
                        <a:pt x="411" y="274"/>
                      </a:cubicBezTo>
                      <a:cubicBezTo>
                        <a:pt x="46" y="411"/>
                        <a:pt x="0" y="685"/>
                        <a:pt x="320" y="754"/>
                      </a:cubicBezTo>
                      <a:cubicBezTo>
                        <a:pt x="982" y="868"/>
                        <a:pt x="2169" y="913"/>
                        <a:pt x="2648" y="822"/>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948;p56">
                  <a:extLst>
                    <a:ext uri="{FF2B5EF4-FFF2-40B4-BE49-F238E27FC236}">
                      <a16:creationId xmlns:a16="http://schemas.microsoft.com/office/drawing/2014/main" id="{ED49B680-BD25-4360-A1D8-037B2C0ECE20}"/>
                    </a:ext>
                  </a:extLst>
                </p:cNvPr>
                <p:cNvSpPr/>
                <p:nvPr/>
              </p:nvSpPr>
              <p:spPr>
                <a:xfrm>
                  <a:off x="7968413" y="1942201"/>
                  <a:ext cx="78775" cy="11151"/>
                </a:xfrm>
                <a:custGeom>
                  <a:avLst/>
                  <a:gdLst/>
                  <a:ahLst/>
                  <a:cxnLst/>
                  <a:rect l="l" t="t" r="r" b="b"/>
                  <a:pathLst>
                    <a:path w="3151" h="914" extrusionOk="0">
                      <a:moveTo>
                        <a:pt x="502" y="822"/>
                      </a:moveTo>
                      <a:cubicBezTo>
                        <a:pt x="114" y="754"/>
                        <a:pt x="0" y="388"/>
                        <a:pt x="365" y="251"/>
                      </a:cubicBezTo>
                      <a:cubicBezTo>
                        <a:pt x="959" y="0"/>
                        <a:pt x="2054" y="23"/>
                        <a:pt x="2739" y="274"/>
                      </a:cubicBezTo>
                      <a:cubicBezTo>
                        <a:pt x="3104" y="411"/>
                        <a:pt x="3150" y="685"/>
                        <a:pt x="2808" y="754"/>
                      </a:cubicBezTo>
                      <a:cubicBezTo>
                        <a:pt x="2169" y="868"/>
                        <a:pt x="959" y="913"/>
                        <a:pt x="502" y="822"/>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949;p56">
                <a:extLst>
                  <a:ext uri="{FF2B5EF4-FFF2-40B4-BE49-F238E27FC236}">
                    <a16:creationId xmlns:a16="http://schemas.microsoft.com/office/drawing/2014/main" id="{EEB843D1-523D-4CCF-9C49-465925AB05B5}"/>
                  </a:ext>
                </a:extLst>
              </p:cNvPr>
              <p:cNvSpPr/>
              <p:nvPr/>
            </p:nvSpPr>
            <p:spPr>
              <a:xfrm>
                <a:off x="1036347" y="2061853"/>
                <a:ext cx="327910" cy="221180"/>
              </a:xfrm>
              <a:custGeom>
                <a:avLst/>
                <a:gdLst/>
                <a:ahLst/>
                <a:cxnLst/>
                <a:rect l="l" t="t" r="r" b="b"/>
                <a:pathLst>
                  <a:path w="1567" h="1057" extrusionOk="0">
                    <a:moveTo>
                      <a:pt x="1462" y="0"/>
                    </a:moveTo>
                    <a:cubicBezTo>
                      <a:pt x="1408" y="0"/>
                      <a:pt x="1282" y="78"/>
                      <a:pt x="1203" y="92"/>
                    </a:cubicBezTo>
                    <a:cubicBezTo>
                      <a:pt x="959" y="141"/>
                      <a:pt x="894" y="153"/>
                      <a:pt x="781" y="153"/>
                    </a:cubicBezTo>
                    <a:cubicBezTo>
                      <a:pt x="756" y="153"/>
                      <a:pt x="729" y="152"/>
                      <a:pt x="697" y="151"/>
                    </a:cubicBezTo>
                    <a:cubicBezTo>
                      <a:pt x="570" y="146"/>
                      <a:pt x="442" y="134"/>
                      <a:pt x="319" y="109"/>
                    </a:cubicBezTo>
                    <a:cubicBezTo>
                      <a:pt x="283" y="104"/>
                      <a:pt x="179" y="51"/>
                      <a:pt x="120" y="51"/>
                    </a:cubicBezTo>
                    <a:cubicBezTo>
                      <a:pt x="103" y="51"/>
                      <a:pt x="90" y="56"/>
                      <a:pt x="84" y="68"/>
                    </a:cubicBezTo>
                    <a:cubicBezTo>
                      <a:pt x="74" y="85"/>
                      <a:pt x="69" y="166"/>
                      <a:pt x="71" y="186"/>
                    </a:cubicBezTo>
                    <a:cubicBezTo>
                      <a:pt x="84" y="299"/>
                      <a:pt x="106" y="375"/>
                      <a:pt x="54" y="480"/>
                    </a:cubicBezTo>
                    <a:cubicBezTo>
                      <a:pt x="15" y="556"/>
                      <a:pt x="0" y="529"/>
                      <a:pt x="54" y="610"/>
                    </a:cubicBezTo>
                    <a:cubicBezTo>
                      <a:pt x="140" y="736"/>
                      <a:pt x="324" y="908"/>
                      <a:pt x="474" y="976"/>
                    </a:cubicBezTo>
                    <a:cubicBezTo>
                      <a:pt x="588" y="1029"/>
                      <a:pt x="707" y="1056"/>
                      <a:pt x="826" y="1056"/>
                    </a:cubicBezTo>
                    <a:cubicBezTo>
                      <a:pt x="947" y="1056"/>
                      <a:pt x="1066" y="1028"/>
                      <a:pt x="1179" y="969"/>
                    </a:cubicBezTo>
                    <a:cubicBezTo>
                      <a:pt x="1316" y="895"/>
                      <a:pt x="1412" y="745"/>
                      <a:pt x="1520" y="647"/>
                    </a:cubicBezTo>
                    <a:cubicBezTo>
                      <a:pt x="1562" y="608"/>
                      <a:pt x="1559" y="581"/>
                      <a:pt x="1564" y="547"/>
                    </a:cubicBezTo>
                    <a:cubicBezTo>
                      <a:pt x="1567" y="527"/>
                      <a:pt x="1525" y="527"/>
                      <a:pt x="1520" y="510"/>
                    </a:cubicBezTo>
                    <a:cubicBezTo>
                      <a:pt x="1493" y="404"/>
                      <a:pt x="1500" y="421"/>
                      <a:pt x="1488" y="357"/>
                    </a:cubicBezTo>
                    <a:cubicBezTo>
                      <a:pt x="1473" y="284"/>
                      <a:pt x="1525" y="63"/>
                      <a:pt x="1483" y="9"/>
                    </a:cubicBezTo>
                    <a:cubicBezTo>
                      <a:pt x="1479" y="3"/>
                      <a:pt x="1472" y="0"/>
                      <a:pt x="1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 name="群組 24">
            <a:extLst>
              <a:ext uri="{FF2B5EF4-FFF2-40B4-BE49-F238E27FC236}">
                <a16:creationId xmlns:a16="http://schemas.microsoft.com/office/drawing/2014/main" id="{DAD0ACC1-3782-4B40-8B8B-D29830BC88BD}"/>
              </a:ext>
            </a:extLst>
          </p:cNvPr>
          <p:cNvGrpSpPr/>
          <p:nvPr/>
        </p:nvGrpSpPr>
        <p:grpSpPr>
          <a:xfrm>
            <a:off x="4041517" y="1247501"/>
            <a:ext cx="4599245" cy="754119"/>
            <a:chOff x="4340538" y="1247501"/>
            <a:chExt cx="4599245" cy="754119"/>
          </a:xfrm>
        </p:grpSpPr>
        <p:sp>
          <p:nvSpPr>
            <p:cNvPr id="27" name="Google Shape;256;p30">
              <a:extLst>
                <a:ext uri="{FF2B5EF4-FFF2-40B4-BE49-F238E27FC236}">
                  <a16:creationId xmlns:a16="http://schemas.microsoft.com/office/drawing/2014/main" id="{3A9E1D79-3F73-46EE-A38F-FBC6CEA32788}"/>
                </a:ext>
              </a:extLst>
            </p:cNvPr>
            <p:cNvSpPr/>
            <p:nvPr/>
          </p:nvSpPr>
          <p:spPr>
            <a:xfrm>
              <a:off x="4340538" y="1247501"/>
              <a:ext cx="754149" cy="754119"/>
            </a:xfrm>
            <a:custGeom>
              <a:avLst/>
              <a:gdLst/>
              <a:ahLst/>
              <a:cxnLst/>
              <a:rect l="l" t="t" r="r" b="b"/>
              <a:pathLst>
                <a:path w="10213" h="10213" extrusionOk="0">
                  <a:moveTo>
                    <a:pt x="5110" y="1"/>
                  </a:moveTo>
                  <a:cubicBezTo>
                    <a:pt x="2286" y="1"/>
                    <a:pt x="0" y="2287"/>
                    <a:pt x="0" y="5104"/>
                  </a:cubicBezTo>
                  <a:cubicBezTo>
                    <a:pt x="0" y="7927"/>
                    <a:pt x="2286" y="10213"/>
                    <a:pt x="5110" y="10213"/>
                  </a:cubicBezTo>
                  <a:cubicBezTo>
                    <a:pt x="7927" y="10213"/>
                    <a:pt x="10213" y="7927"/>
                    <a:pt x="10213" y="5104"/>
                  </a:cubicBezTo>
                  <a:cubicBezTo>
                    <a:pt x="10213" y="2287"/>
                    <a:pt x="7927" y="1"/>
                    <a:pt x="5110" y="1"/>
                  </a:cubicBezTo>
                  <a:close/>
                </a:path>
              </a:pathLst>
            </a:custGeom>
            <a:solidFill>
              <a:schemeClr val="accent5"/>
            </a:solidFill>
            <a:ln>
              <a:noFill/>
            </a:ln>
          </p:spPr>
          <p:txBody>
            <a:bodyPr spcFirstLastPara="1" wrap="square" lIns="91425" tIns="137150" rIns="91425" bIns="91425" anchor="ctr" anchorCtr="0">
              <a:noAutofit/>
            </a:bodyPr>
            <a:lstStyle/>
            <a:p>
              <a:pPr marL="0" lvl="0" indent="0" algn="ctr" rtl="0">
                <a:spcBef>
                  <a:spcPts val="0"/>
                </a:spcBef>
                <a:spcAft>
                  <a:spcPts val="0"/>
                </a:spcAft>
                <a:buClr>
                  <a:schemeClr val="dk1"/>
                </a:buClr>
                <a:buSzPts val="1100"/>
                <a:buFont typeface="Arial"/>
                <a:buNone/>
              </a:pPr>
              <a:r>
                <a:rPr lang="en" sz="3000" b="1" dirty="0">
                  <a:solidFill>
                    <a:schemeClr val="lt1"/>
                  </a:solidFill>
                  <a:latin typeface="Fira Sans Extra Condensed"/>
                  <a:ea typeface="Fira Sans Extra Condensed"/>
                  <a:cs typeface="Fira Sans Extra Condensed"/>
                  <a:sym typeface="Fira Sans Extra Condensed"/>
                </a:rPr>
                <a:t>2</a:t>
              </a:r>
              <a:endParaRPr dirty="0">
                <a:solidFill>
                  <a:schemeClr val="lt1"/>
                </a:solidFill>
              </a:endParaRPr>
            </a:p>
          </p:txBody>
        </p:sp>
        <p:sp>
          <p:nvSpPr>
            <p:cNvPr id="28" name="文字方塊 27">
              <a:extLst>
                <a:ext uri="{FF2B5EF4-FFF2-40B4-BE49-F238E27FC236}">
                  <a16:creationId xmlns:a16="http://schemas.microsoft.com/office/drawing/2014/main" id="{C68DCDD7-318C-4931-9CC6-D0AB94D3BC9B}"/>
                </a:ext>
              </a:extLst>
            </p:cNvPr>
            <p:cNvSpPr txBox="1"/>
            <p:nvPr/>
          </p:nvSpPr>
          <p:spPr>
            <a:xfrm>
              <a:off x="5314950" y="1419225"/>
              <a:ext cx="3624833" cy="523220"/>
            </a:xfrm>
            <a:prstGeom prst="rect">
              <a:avLst/>
            </a:prstGeom>
            <a:noFill/>
          </p:spPr>
          <p:txBody>
            <a:bodyPr wrap="square" rtlCol="0">
              <a:spAutoFit/>
            </a:bodyPr>
            <a:lstStyle/>
            <a:p>
              <a:pPr algn="dist"/>
              <a:r>
                <a:rPr lang="zh-TW" altLang="en-US" sz="2800" b="1" dirty="0">
                  <a:latin typeface="源泉圓體 R" panose="020B0500000000000000" pitchFamily="34" charset="-120"/>
                  <a:ea typeface="源泉圓體 R" panose="020B0500000000000000" pitchFamily="34" charset="-120"/>
                </a:rPr>
                <a:t>文獻探究及模型調整</a:t>
              </a:r>
            </a:p>
          </p:txBody>
        </p:sp>
      </p:grpSp>
      <p:grpSp>
        <p:nvGrpSpPr>
          <p:cNvPr id="29" name="群組 28">
            <a:extLst>
              <a:ext uri="{FF2B5EF4-FFF2-40B4-BE49-F238E27FC236}">
                <a16:creationId xmlns:a16="http://schemas.microsoft.com/office/drawing/2014/main" id="{0428EBAC-B615-474D-9730-BD9089C77A41}"/>
              </a:ext>
            </a:extLst>
          </p:cNvPr>
          <p:cNvGrpSpPr/>
          <p:nvPr/>
        </p:nvGrpSpPr>
        <p:grpSpPr>
          <a:xfrm>
            <a:off x="5063571" y="2537811"/>
            <a:ext cx="3578111" cy="2031325"/>
            <a:chOff x="4564812" y="2537811"/>
            <a:chExt cx="3578111" cy="2031325"/>
          </a:xfrm>
        </p:grpSpPr>
        <p:sp>
          <p:nvSpPr>
            <p:cNvPr id="30" name="文字方塊 29">
              <a:extLst>
                <a:ext uri="{FF2B5EF4-FFF2-40B4-BE49-F238E27FC236}">
                  <a16:creationId xmlns:a16="http://schemas.microsoft.com/office/drawing/2014/main" id="{F3453322-4EEE-44E1-80F0-6AC6E17ED30A}"/>
                </a:ext>
              </a:extLst>
            </p:cNvPr>
            <p:cNvSpPr txBox="1"/>
            <p:nvPr/>
          </p:nvSpPr>
          <p:spPr>
            <a:xfrm>
              <a:off x="4564812" y="2537811"/>
              <a:ext cx="3578111" cy="2031325"/>
            </a:xfrm>
            <a:prstGeom prst="rect">
              <a:avLst/>
            </a:prstGeom>
            <a:noFill/>
          </p:spPr>
          <p:txBody>
            <a:bodyPr wrap="square">
              <a:spAutoFit/>
            </a:bodyPr>
            <a:lstStyle/>
            <a:p>
              <a:pPr marL="457200" rtl="0" fontAlgn="base">
                <a:spcBef>
                  <a:spcPts val="0"/>
                </a:spcBef>
                <a:spcAft>
                  <a:spcPts val="1200"/>
                </a:spcAft>
              </a:pPr>
              <a:r>
                <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rPr>
                <a:t>不平衡資料簡介</a:t>
              </a:r>
            </a:p>
            <a:p>
              <a:pPr marL="457200" rtl="0" fontAlgn="base">
                <a:spcBef>
                  <a:spcPts val="0"/>
                </a:spcBef>
                <a:spcAft>
                  <a:spcPts val="1200"/>
                </a:spcAft>
              </a:pPr>
              <a:r>
                <a:rPr lang="zh-TW" altLang="en-US" sz="2400" dirty="0">
                  <a:solidFill>
                    <a:schemeClr val="tx1"/>
                  </a:solidFill>
                  <a:latin typeface="源泉圓體 R" panose="020B0500000000000000" pitchFamily="34" charset="-120"/>
                  <a:ea typeface="源泉圓體 R" panose="020B0500000000000000" pitchFamily="34" charset="-120"/>
                </a:rPr>
                <a:t>研究論文修正</a:t>
              </a:r>
              <a:endPar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endParaRPr>
            </a:p>
            <a:p>
              <a:pPr marL="457200" rtl="0" fontAlgn="base">
                <a:spcBef>
                  <a:spcPts val="0"/>
                </a:spcBef>
                <a:spcAft>
                  <a:spcPts val="1200"/>
                </a:spcAft>
              </a:pPr>
              <a:r>
                <a:rPr lang="zh-TW" altLang="en-US" sz="2400" dirty="0">
                  <a:solidFill>
                    <a:schemeClr val="tx1"/>
                  </a:solidFill>
                  <a:latin typeface="源泉圓體 R" panose="020B0500000000000000" pitchFamily="34" charset="-120"/>
                  <a:ea typeface="源泉圓體 R" panose="020B0500000000000000" pitchFamily="34" charset="-120"/>
                </a:rPr>
                <a:t>不平衡方法測試</a:t>
              </a:r>
              <a:endPar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endParaRPr>
            </a:p>
            <a:p>
              <a:pPr marL="457200" rtl="0" fontAlgn="base">
                <a:spcBef>
                  <a:spcPts val="0"/>
                </a:spcBef>
                <a:spcAft>
                  <a:spcPts val="1200"/>
                </a:spcAft>
              </a:pPr>
              <a:r>
                <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rPr>
                <a:t>特徵選擇 </a:t>
              </a:r>
              <a:r>
                <a:rPr lang="en-US" altLang="zh-TW" sz="2400" b="0" i="0" u="none" strike="noStrike" dirty="0">
                  <a:solidFill>
                    <a:schemeClr val="tx1"/>
                  </a:solidFill>
                  <a:effectLst/>
                  <a:latin typeface="源泉圓體 R" panose="020B0500000000000000" pitchFamily="34" charset="-120"/>
                  <a:ea typeface="源泉圓體 R" panose="020B0500000000000000" pitchFamily="34" charset="-120"/>
                </a:rPr>
                <a:t>&amp;</a:t>
              </a:r>
              <a:r>
                <a:rPr lang="zh-TW" altLang="en-US" sz="2400" dirty="0">
                  <a:solidFill>
                    <a:schemeClr val="tx1"/>
                  </a:solidFill>
                  <a:latin typeface="源泉圓體 R" panose="020B0500000000000000" pitchFamily="34" charset="-120"/>
                  <a:ea typeface="源泉圓體 R" panose="020B0500000000000000" pitchFamily="34" charset="-120"/>
                </a:rPr>
                <a:t> </a:t>
              </a:r>
              <a:r>
                <a:rPr lang="en-US" altLang="zh-TW" sz="2400" dirty="0">
                  <a:solidFill>
                    <a:schemeClr val="tx1"/>
                  </a:solidFill>
                  <a:latin typeface="源泉圓體 R" panose="020B0500000000000000" pitchFamily="34" charset="-120"/>
                  <a:ea typeface="源泉圓體 R" panose="020B0500000000000000" pitchFamily="34" charset="-120"/>
                </a:rPr>
                <a:t>Encoding</a:t>
              </a:r>
              <a:endPar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endParaRPr>
            </a:p>
          </p:txBody>
        </p:sp>
        <p:grpSp>
          <p:nvGrpSpPr>
            <p:cNvPr id="31" name="群組 30">
              <a:extLst>
                <a:ext uri="{FF2B5EF4-FFF2-40B4-BE49-F238E27FC236}">
                  <a16:creationId xmlns:a16="http://schemas.microsoft.com/office/drawing/2014/main" id="{4FA84938-0E4D-4561-AC26-6CFE0199028F}"/>
                </a:ext>
              </a:extLst>
            </p:cNvPr>
            <p:cNvGrpSpPr/>
            <p:nvPr/>
          </p:nvGrpSpPr>
          <p:grpSpPr>
            <a:xfrm>
              <a:off x="4676784" y="2591706"/>
              <a:ext cx="231650" cy="1900437"/>
              <a:chOff x="4676784" y="2591706"/>
              <a:chExt cx="231650" cy="1900437"/>
            </a:xfrm>
          </p:grpSpPr>
          <p:grpSp>
            <p:nvGrpSpPr>
              <p:cNvPr id="32" name="Google Shape;1112;p39">
                <a:extLst>
                  <a:ext uri="{FF2B5EF4-FFF2-40B4-BE49-F238E27FC236}">
                    <a16:creationId xmlns:a16="http://schemas.microsoft.com/office/drawing/2014/main" id="{BBEF3B0D-033B-4799-A552-6D1AB73A333E}"/>
                  </a:ext>
                </a:extLst>
              </p:cNvPr>
              <p:cNvGrpSpPr/>
              <p:nvPr/>
            </p:nvGrpSpPr>
            <p:grpSpPr>
              <a:xfrm>
                <a:off x="4676784" y="2591706"/>
                <a:ext cx="231650" cy="351207"/>
                <a:chOff x="2915901" y="2061239"/>
                <a:chExt cx="231650" cy="351207"/>
              </a:xfrm>
            </p:grpSpPr>
            <p:sp>
              <p:nvSpPr>
                <p:cNvPr id="75" name="Google Shape;1113;p39">
                  <a:extLst>
                    <a:ext uri="{FF2B5EF4-FFF2-40B4-BE49-F238E27FC236}">
                      <a16:creationId xmlns:a16="http://schemas.microsoft.com/office/drawing/2014/main" id="{51D0EE82-3F8C-466B-AD14-888D7B74D00C}"/>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114;p39">
                  <a:extLst>
                    <a:ext uri="{FF2B5EF4-FFF2-40B4-BE49-F238E27FC236}">
                      <a16:creationId xmlns:a16="http://schemas.microsoft.com/office/drawing/2014/main" id="{30A124DD-4725-4D15-B2EA-E07498A269C9}"/>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115;p39">
                  <a:extLst>
                    <a:ext uri="{FF2B5EF4-FFF2-40B4-BE49-F238E27FC236}">
                      <a16:creationId xmlns:a16="http://schemas.microsoft.com/office/drawing/2014/main" id="{91D6D0D1-E660-45F5-9604-044E5320797E}"/>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116;p39">
                  <a:extLst>
                    <a:ext uri="{FF2B5EF4-FFF2-40B4-BE49-F238E27FC236}">
                      <a16:creationId xmlns:a16="http://schemas.microsoft.com/office/drawing/2014/main" id="{D5C1D94A-4E57-41E2-AD19-4B233DA41393}"/>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117;p39">
                  <a:extLst>
                    <a:ext uri="{FF2B5EF4-FFF2-40B4-BE49-F238E27FC236}">
                      <a16:creationId xmlns:a16="http://schemas.microsoft.com/office/drawing/2014/main" id="{CD7F3303-2572-481E-9929-904379F09D28}"/>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118;p39">
                  <a:extLst>
                    <a:ext uri="{FF2B5EF4-FFF2-40B4-BE49-F238E27FC236}">
                      <a16:creationId xmlns:a16="http://schemas.microsoft.com/office/drawing/2014/main" id="{14783D03-5965-4FD1-824E-83E996133AD7}"/>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119;p39">
                  <a:extLst>
                    <a:ext uri="{FF2B5EF4-FFF2-40B4-BE49-F238E27FC236}">
                      <a16:creationId xmlns:a16="http://schemas.microsoft.com/office/drawing/2014/main" id="{E499AC32-5B62-4B81-93B4-664D3E05BCEE}"/>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120;p39">
                  <a:extLst>
                    <a:ext uri="{FF2B5EF4-FFF2-40B4-BE49-F238E27FC236}">
                      <a16:creationId xmlns:a16="http://schemas.microsoft.com/office/drawing/2014/main" id="{290D8265-1AC3-4DF6-ABD7-092B13FF1E91}"/>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121;p39">
                  <a:extLst>
                    <a:ext uri="{FF2B5EF4-FFF2-40B4-BE49-F238E27FC236}">
                      <a16:creationId xmlns:a16="http://schemas.microsoft.com/office/drawing/2014/main" id="{56B52FC0-E747-4F8D-BE96-2D77C09F9E83}"/>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122;p39">
                  <a:extLst>
                    <a:ext uri="{FF2B5EF4-FFF2-40B4-BE49-F238E27FC236}">
                      <a16:creationId xmlns:a16="http://schemas.microsoft.com/office/drawing/2014/main" id="{B0C82FDE-58FA-468A-A03F-02113DD93FE3}"/>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123;p39">
                  <a:extLst>
                    <a:ext uri="{FF2B5EF4-FFF2-40B4-BE49-F238E27FC236}">
                      <a16:creationId xmlns:a16="http://schemas.microsoft.com/office/drawing/2014/main" id="{2026A6B6-ED12-4733-8984-56D9F2CA25D5}"/>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124;p39">
                  <a:extLst>
                    <a:ext uri="{FF2B5EF4-FFF2-40B4-BE49-F238E27FC236}">
                      <a16:creationId xmlns:a16="http://schemas.microsoft.com/office/drawing/2014/main" id="{E0808CDC-4E25-42BA-B621-1EDA9689C5E6}"/>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125;p39">
                  <a:extLst>
                    <a:ext uri="{FF2B5EF4-FFF2-40B4-BE49-F238E27FC236}">
                      <a16:creationId xmlns:a16="http://schemas.microsoft.com/office/drawing/2014/main" id="{4C9F7C76-93C1-40E2-894B-441E94B0ACE8}"/>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112;p39">
                <a:extLst>
                  <a:ext uri="{FF2B5EF4-FFF2-40B4-BE49-F238E27FC236}">
                    <a16:creationId xmlns:a16="http://schemas.microsoft.com/office/drawing/2014/main" id="{B3FE4647-79F6-4AF1-A3B9-F758A34DB51A}"/>
                  </a:ext>
                </a:extLst>
              </p:cNvPr>
              <p:cNvGrpSpPr/>
              <p:nvPr/>
            </p:nvGrpSpPr>
            <p:grpSpPr>
              <a:xfrm>
                <a:off x="4676784" y="3099706"/>
                <a:ext cx="231650" cy="351207"/>
                <a:chOff x="2915901" y="2061239"/>
                <a:chExt cx="231650" cy="351207"/>
              </a:xfrm>
            </p:grpSpPr>
            <p:sp>
              <p:nvSpPr>
                <p:cNvPr id="62" name="Google Shape;1113;p39">
                  <a:extLst>
                    <a:ext uri="{FF2B5EF4-FFF2-40B4-BE49-F238E27FC236}">
                      <a16:creationId xmlns:a16="http://schemas.microsoft.com/office/drawing/2014/main" id="{99CC22C1-40BD-4E84-BCE5-E43182CCBFCA}"/>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14;p39">
                  <a:extLst>
                    <a:ext uri="{FF2B5EF4-FFF2-40B4-BE49-F238E27FC236}">
                      <a16:creationId xmlns:a16="http://schemas.microsoft.com/office/drawing/2014/main" id="{893DED97-4D27-4F6B-94B4-97B5578C2293}"/>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115;p39">
                  <a:extLst>
                    <a:ext uri="{FF2B5EF4-FFF2-40B4-BE49-F238E27FC236}">
                      <a16:creationId xmlns:a16="http://schemas.microsoft.com/office/drawing/2014/main" id="{BE3FF196-E1E0-43D1-9996-C12BD6C94CC4}"/>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116;p39">
                  <a:extLst>
                    <a:ext uri="{FF2B5EF4-FFF2-40B4-BE49-F238E27FC236}">
                      <a16:creationId xmlns:a16="http://schemas.microsoft.com/office/drawing/2014/main" id="{BFDDF756-8F38-4554-AE54-8E9870030F4F}"/>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117;p39">
                  <a:extLst>
                    <a:ext uri="{FF2B5EF4-FFF2-40B4-BE49-F238E27FC236}">
                      <a16:creationId xmlns:a16="http://schemas.microsoft.com/office/drawing/2014/main" id="{7C785E09-DDEF-4C09-B2B8-D773CCFC2E05}"/>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118;p39">
                  <a:extLst>
                    <a:ext uri="{FF2B5EF4-FFF2-40B4-BE49-F238E27FC236}">
                      <a16:creationId xmlns:a16="http://schemas.microsoft.com/office/drawing/2014/main" id="{FF1541B0-5F84-43AD-96F7-0D9AFB16523F}"/>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119;p39">
                  <a:extLst>
                    <a:ext uri="{FF2B5EF4-FFF2-40B4-BE49-F238E27FC236}">
                      <a16:creationId xmlns:a16="http://schemas.microsoft.com/office/drawing/2014/main" id="{BA329C63-CE1E-4E53-B8AF-42E5C3CF6824}"/>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120;p39">
                  <a:extLst>
                    <a:ext uri="{FF2B5EF4-FFF2-40B4-BE49-F238E27FC236}">
                      <a16:creationId xmlns:a16="http://schemas.microsoft.com/office/drawing/2014/main" id="{022C6995-3733-4FE7-90CF-EC95FF6765BF}"/>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121;p39">
                  <a:extLst>
                    <a:ext uri="{FF2B5EF4-FFF2-40B4-BE49-F238E27FC236}">
                      <a16:creationId xmlns:a16="http://schemas.microsoft.com/office/drawing/2014/main" id="{E1394E64-EEB3-4024-B62C-0C369A546AD1}"/>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122;p39">
                  <a:extLst>
                    <a:ext uri="{FF2B5EF4-FFF2-40B4-BE49-F238E27FC236}">
                      <a16:creationId xmlns:a16="http://schemas.microsoft.com/office/drawing/2014/main" id="{DE79915D-A61D-41E6-8E1F-E5F0B31F4183}"/>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123;p39">
                  <a:extLst>
                    <a:ext uri="{FF2B5EF4-FFF2-40B4-BE49-F238E27FC236}">
                      <a16:creationId xmlns:a16="http://schemas.microsoft.com/office/drawing/2014/main" id="{46725A2D-4119-46B7-B15B-E8E38B313C64}"/>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124;p39">
                  <a:extLst>
                    <a:ext uri="{FF2B5EF4-FFF2-40B4-BE49-F238E27FC236}">
                      <a16:creationId xmlns:a16="http://schemas.microsoft.com/office/drawing/2014/main" id="{33BB6416-AC28-4FD0-9BF9-343234EBB9FE}"/>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125;p39">
                  <a:extLst>
                    <a:ext uri="{FF2B5EF4-FFF2-40B4-BE49-F238E27FC236}">
                      <a16:creationId xmlns:a16="http://schemas.microsoft.com/office/drawing/2014/main" id="{7771A9B0-8CD4-4FA3-9585-C0A5C5B5C8F2}"/>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1112;p39">
                <a:extLst>
                  <a:ext uri="{FF2B5EF4-FFF2-40B4-BE49-F238E27FC236}">
                    <a16:creationId xmlns:a16="http://schemas.microsoft.com/office/drawing/2014/main" id="{D61693C5-D7E8-4DA1-A067-7EF7147C6B6C}"/>
                  </a:ext>
                </a:extLst>
              </p:cNvPr>
              <p:cNvGrpSpPr/>
              <p:nvPr/>
            </p:nvGrpSpPr>
            <p:grpSpPr>
              <a:xfrm>
                <a:off x="4676784" y="3617866"/>
                <a:ext cx="231650" cy="351207"/>
                <a:chOff x="2915901" y="2061239"/>
                <a:chExt cx="231650" cy="351207"/>
              </a:xfrm>
            </p:grpSpPr>
            <p:sp>
              <p:nvSpPr>
                <p:cNvPr id="49" name="Google Shape;1113;p39">
                  <a:extLst>
                    <a:ext uri="{FF2B5EF4-FFF2-40B4-BE49-F238E27FC236}">
                      <a16:creationId xmlns:a16="http://schemas.microsoft.com/office/drawing/2014/main" id="{4C748274-CF01-4E68-8E87-2E4A41E87D25}"/>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14;p39">
                  <a:extLst>
                    <a:ext uri="{FF2B5EF4-FFF2-40B4-BE49-F238E27FC236}">
                      <a16:creationId xmlns:a16="http://schemas.microsoft.com/office/drawing/2014/main" id="{B55A2151-EDFD-460B-B069-7ECE739D113B}"/>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15;p39">
                  <a:extLst>
                    <a:ext uri="{FF2B5EF4-FFF2-40B4-BE49-F238E27FC236}">
                      <a16:creationId xmlns:a16="http://schemas.microsoft.com/office/drawing/2014/main" id="{2FA14999-2FFD-4CBE-BCC3-74F718D6C917}"/>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16;p39">
                  <a:extLst>
                    <a:ext uri="{FF2B5EF4-FFF2-40B4-BE49-F238E27FC236}">
                      <a16:creationId xmlns:a16="http://schemas.microsoft.com/office/drawing/2014/main" id="{BEA8FAC8-5346-46AE-8D46-1F4A164B3AC7}"/>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17;p39">
                  <a:extLst>
                    <a:ext uri="{FF2B5EF4-FFF2-40B4-BE49-F238E27FC236}">
                      <a16:creationId xmlns:a16="http://schemas.microsoft.com/office/drawing/2014/main" id="{0AAA1148-75E9-484B-B861-FD746B752D7E}"/>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18;p39">
                  <a:extLst>
                    <a:ext uri="{FF2B5EF4-FFF2-40B4-BE49-F238E27FC236}">
                      <a16:creationId xmlns:a16="http://schemas.microsoft.com/office/drawing/2014/main" id="{C02D0BFA-3089-45CC-AA2F-6D8306718448}"/>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19;p39">
                  <a:extLst>
                    <a:ext uri="{FF2B5EF4-FFF2-40B4-BE49-F238E27FC236}">
                      <a16:creationId xmlns:a16="http://schemas.microsoft.com/office/drawing/2014/main" id="{722C9B79-773C-4BD2-BE79-DFFD921F5013}"/>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20;p39">
                  <a:extLst>
                    <a:ext uri="{FF2B5EF4-FFF2-40B4-BE49-F238E27FC236}">
                      <a16:creationId xmlns:a16="http://schemas.microsoft.com/office/drawing/2014/main" id="{E7C5D1AC-CEDA-4E10-A784-0F80DBF8BC26}"/>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21;p39">
                  <a:extLst>
                    <a:ext uri="{FF2B5EF4-FFF2-40B4-BE49-F238E27FC236}">
                      <a16:creationId xmlns:a16="http://schemas.microsoft.com/office/drawing/2014/main" id="{D4FE51B8-1007-4A40-BCC3-7177D40E2AD2}"/>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22;p39">
                  <a:extLst>
                    <a:ext uri="{FF2B5EF4-FFF2-40B4-BE49-F238E27FC236}">
                      <a16:creationId xmlns:a16="http://schemas.microsoft.com/office/drawing/2014/main" id="{3FBC7737-8FA1-48B9-BA85-65017E846B5C}"/>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23;p39">
                  <a:extLst>
                    <a:ext uri="{FF2B5EF4-FFF2-40B4-BE49-F238E27FC236}">
                      <a16:creationId xmlns:a16="http://schemas.microsoft.com/office/drawing/2014/main" id="{AB4408AA-2717-46BD-865A-A11593ECB555}"/>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24;p39">
                  <a:extLst>
                    <a:ext uri="{FF2B5EF4-FFF2-40B4-BE49-F238E27FC236}">
                      <a16:creationId xmlns:a16="http://schemas.microsoft.com/office/drawing/2014/main" id="{48849787-98DD-4012-ABDC-1FC573FAC88A}"/>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25;p39">
                  <a:extLst>
                    <a:ext uri="{FF2B5EF4-FFF2-40B4-BE49-F238E27FC236}">
                      <a16:creationId xmlns:a16="http://schemas.microsoft.com/office/drawing/2014/main" id="{E25BF30B-7407-4DFA-9F5F-56984634E100}"/>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1112;p39">
                <a:extLst>
                  <a:ext uri="{FF2B5EF4-FFF2-40B4-BE49-F238E27FC236}">
                    <a16:creationId xmlns:a16="http://schemas.microsoft.com/office/drawing/2014/main" id="{BE8CE535-54FA-45F1-B150-3D5797A92937}"/>
                  </a:ext>
                </a:extLst>
              </p:cNvPr>
              <p:cNvGrpSpPr/>
              <p:nvPr/>
            </p:nvGrpSpPr>
            <p:grpSpPr>
              <a:xfrm>
                <a:off x="4676784" y="4140936"/>
                <a:ext cx="231650" cy="351207"/>
                <a:chOff x="2915901" y="2061239"/>
                <a:chExt cx="231650" cy="351207"/>
              </a:xfrm>
            </p:grpSpPr>
            <p:sp>
              <p:nvSpPr>
                <p:cNvPr id="36" name="Google Shape;1113;p39">
                  <a:extLst>
                    <a:ext uri="{FF2B5EF4-FFF2-40B4-BE49-F238E27FC236}">
                      <a16:creationId xmlns:a16="http://schemas.microsoft.com/office/drawing/2014/main" id="{FB5698AB-15DF-451E-A065-4293EC99F013}"/>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14;p39">
                  <a:extLst>
                    <a:ext uri="{FF2B5EF4-FFF2-40B4-BE49-F238E27FC236}">
                      <a16:creationId xmlns:a16="http://schemas.microsoft.com/office/drawing/2014/main" id="{5C753A52-5D85-4EB9-81F5-BBBCE1F5B878}"/>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15;p39">
                  <a:extLst>
                    <a:ext uri="{FF2B5EF4-FFF2-40B4-BE49-F238E27FC236}">
                      <a16:creationId xmlns:a16="http://schemas.microsoft.com/office/drawing/2014/main" id="{6D805AF5-5363-48DC-8FE5-8870621763D6}"/>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16;p39">
                  <a:extLst>
                    <a:ext uri="{FF2B5EF4-FFF2-40B4-BE49-F238E27FC236}">
                      <a16:creationId xmlns:a16="http://schemas.microsoft.com/office/drawing/2014/main" id="{90EDC479-42C5-40CC-B099-6CEF509DE056}"/>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17;p39">
                  <a:extLst>
                    <a:ext uri="{FF2B5EF4-FFF2-40B4-BE49-F238E27FC236}">
                      <a16:creationId xmlns:a16="http://schemas.microsoft.com/office/drawing/2014/main" id="{9AB5020A-37AF-435A-BCFD-F5761D40A141}"/>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18;p39">
                  <a:extLst>
                    <a:ext uri="{FF2B5EF4-FFF2-40B4-BE49-F238E27FC236}">
                      <a16:creationId xmlns:a16="http://schemas.microsoft.com/office/drawing/2014/main" id="{AFDA89A6-91B6-4C55-BAC8-905B1E10CEA4}"/>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19;p39">
                  <a:extLst>
                    <a:ext uri="{FF2B5EF4-FFF2-40B4-BE49-F238E27FC236}">
                      <a16:creationId xmlns:a16="http://schemas.microsoft.com/office/drawing/2014/main" id="{2AE75C05-0A01-46A6-AA42-60AE4305C41F}"/>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20;p39">
                  <a:extLst>
                    <a:ext uri="{FF2B5EF4-FFF2-40B4-BE49-F238E27FC236}">
                      <a16:creationId xmlns:a16="http://schemas.microsoft.com/office/drawing/2014/main" id="{E5398A19-CB62-4216-B17F-915AD458EF1A}"/>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21;p39">
                  <a:extLst>
                    <a:ext uri="{FF2B5EF4-FFF2-40B4-BE49-F238E27FC236}">
                      <a16:creationId xmlns:a16="http://schemas.microsoft.com/office/drawing/2014/main" id="{1F67549C-957B-4385-99D7-9B6C795A026A}"/>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22;p39">
                  <a:extLst>
                    <a:ext uri="{FF2B5EF4-FFF2-40B4-BE49-F238E27FC236}">
                      <a16:creationId xmlns:a16="http://schemas.microsoft.com/office/drawing/2014/main" id="{5003FD20-70E3-47CB-A20D-982D7F98D716}"/>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3;p39">
                  <a:extLst>
                    <a:ext uri="{FF2B5EF4-FFF2-40B4-BE49-F238E27FC236}">
                      <a16:creationId xmlns:a16="http://schemas.microsoft.com/office/drawing/2014/main" id="{DBDB7C80-6FE0-47DB-BE99-04A46D133F83}"/>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24;p39">
                  <a:extLst>
                    <a:ext uri="{FF2B5EF4-FFF2-40B4-BE49-F238E27FC236}">
                      <a16:creationId xmlns:a16="http://schemas.microsoft.com/office/drawing/2014/main" id="{75BD8F42-38B1-44D2-904D-D9D935CBA3C0}"/>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25;p39">
                  <a:extLst>
                    <a:ext uri="{FF2B5EF4-FFF2-40B4-BE49-F238E27FC236}">
                      <a16:creationId xmlns:a16="http://schemas.microsoft.com/office/drawing/2014/main" id="{FD4B9129-8A7F-4FF4-8673-EE718B40F491}"/>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8" name="投影片編號版面配置區 1">
            <a:extLst>
              <a:ext uri="{FF2B5EF4-FFF2-40B4-BE49-F238E27FC236}">
                <a16:creationId xmlns:a16="http://schemas.microsoft.com/office/drawing/2014/main" id="{CA01A622-7926-4D92-8D51-702A149313D5}"/>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21</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742016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什麼是不平衡資料？</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8" name="群組 7">
            <a:extLst>
              <a:ext uri="{FF2B5EF4-FFF2-40B4-BE49-F238E27FC236}">
                <a16:creationId xmlns:a16="http://schemas.microsoft.com/office/drawing/2014/main" id="{B2F37B6D-293F-42FB-83D8-17B83047EA54}"/>
              </a:ext>
            </a:extLst>
          </p:cNvPr>
          <p:cNvGrpSpPr/>
          <p:nvPr/>
        </p:nvGrpSpPr>
        <p:grpSpPr>
          <a:xfrm>
            <a:off x="803691" y="1360684"/>
            <a:ext cx="7536619" cy="2762517"/>
            <a:chOff x="803691" y="1504682"/>
            <a:chExt cx="7536619" cy="2762517"/>
          </a:xfrm>
        </p:grpSpPr>
        <p:pic>
          <p:nvPicPr>
            <p:cNvPr id="1026" name="Picture 2">
              <a:extLst>
                <a:ext uri="{FF2B5EF4-FFF2-40B4-BE49-F238E27FC236}">
                  <a16:creationId xmlns:a16="http://schemas.microsoft.com/office/drawing/2014/main" id="{854F1DCE-782F-48C8-8143-339E51986F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3691" y="1779588"/>
              <a:ext cx="7536619" cy="2487611"/>
            </a:xfrm>
            <a:prstGeom prst="rect">
              <a:avLst/>
            </a:prstGeom>
            <a:noFill/>
            <a:extLst>
              <a:ext uri="{909E8E84-426E-40DD-AFC4-6F175D3DCCD1}">
                <a14:hiddenFill xmlns:a14="http://schemas.microsoft.com/office/drawing/2010/main">
                  <a:solidFill>
                    <a:srgbClr val="FFFFFF"/>
                  </a:solidFill>
                </a14:hiddenFill>
              </a:ext>
            </a:extLst>
          </p:spPr>
        </p:pic>
        <p:sp>
          <p:nvSpPr>
            <p:cNvPr id="7" name="文字方塊 6">
              <a:extLst>
                <a:ext uri="{FF2B5EF4-FFF2-40B4-BE49-F238E27FC236}">
                  <a16:creationId xmlns:a16="http://schemas.microsoft.com/office/drawing/2014/main" id="{C7EB6B82-BF0E-4EEE-9C67-C877B77252FB}"/>
                </a:ext>
              </a:extLst>
            </p:cNvPr>
            <p:cNvSpPr txBox="1"/>
            <p:nvPr/>
          </p:nvSpPr>
          <p:spPr>
            <a:xfrm>
              <a:off x="1038543" y="1504682"/>
              <a:ext cx="3289617" cy="428322"/>
            </a:xfrm>
            <a:prstGeom prst="rect">
              <a:avLst/>
            </a:prstGeom>
            <a:solidFill>
              <a:schemeClr val="bg1"/>
            </a:solidFill>
          </p:spPr>
          <p:txBody>
            <a:bodyPr wrap="square" rtlCol="0">
              <a:spAutoFit/>
            </a:bodyPr>
            <a:lstStyle/>
            <a:p>
              <a:pPr algn="ctr">
                <a:spcAft>
                  <a:spcPts val="100"/>
                </a:spcAft>
              </a:pPr>
              <a:r>
                <a:rPr lang="en-US" altLang="zh-TW" sz="1600" b="1" dirty="0">
                  <a:latin typeface="源泉圓體 R" panose="020B0500000000000000" pitchFamily="34" charset="-120"/>
                  <a:ea typeface="源泉圓體 R" panose="020B0500000000000000" pitchFamily="34" charset="-120"/>
                </a:rPr>
                <a:t>Balanced Data</a:t>
              </a:r>
            </a:p>
            <a:p>
              <a:pPr algn="ctr">
                <a:spcAft>
                  <a:spcPts val="1800"/>
                </a:spcAft>
              </a:pPr>
              <a:endParaRPr lang="en-US" altLang="zh-TW" sz="400" b="1" dirty="0">
                <a:latin typeface="源泉圓體 R" panose="020B0500000000000000" pitchFamily="34" charset="-120"/>
                <a:ea typeface="源泉圓體 R" panose="020B0500000000000000" pitchFamily="34" charset="-120"/>
              </a:endParaRPr>
            </a:p>
          </p:txBody>
        </p:sp>
        <p:sp>
          <p:nvSpPr>
            <p:cNvPr id="11" name="文字方塊 10">
              <a:extLst>
                <a:ext uri="{FF2B5EF4-FFF2-40B4-BE49-F238E27FC236}">
                  <a16:creationId xmlns:a16="http://schemas.microsoft.com/office/drawing/2014/main" id="{B3A67D85-AC47-4EF4-8B88-5DA95275B435}"/>
                </a:ext>
              </a:extLst>
            </p:cNvPr>
            <p:cNvSpPr txBox="1"/>
            <p:nvPr/>
          </p:nvSpPr>
          <p:spPr>
            <a:xfrm>
              <a:off x="5005007" y="1514842"/>
              <a:ext cx="3289617" cy="428322"/>
            </a:xfrm>
            <a:prstGeom prst="rect">
              <a:avLst/>
            </a:prstGeom>
            <a:solidFill>
              <a:schemeClr val="bg1"/>
            </a:solidFill>
          </p:spPr>
          <p:txBody>
            <a:bodyPr wrap="square" rtlCol="0">
              <a:spAutoFit/>
            </a:bodyPr>
            <a:lstStyle/>
            <a:p>
              <a:pPr algn="ctr">
                <a:spcAft>
                  <a:spcPts val="100"/>
                </a:spcAft>
              </a:pPr>
              <a:r>
                <a:rPr lang="en-US" altLang="zh-TW" b="1" dirty="0">
                  <a:solidFill>
                    <a:schemeClr val="accent1">
                      <a:lumMod val="75000"/>
                    </a:schemeClr>
                  </a:solidFill>
                  <a:latin typeface="源泉圓體 R" panose="020B0500000000000000" pitchFamily="34" charset="-120"/>
                  <a:ea typeface="源泉圓體 R" panose="020B0500000000000000" pitchFamily="34" charset="-120"/>
                </a:rPr>
                <a:t>Imbalanced Data with 2% Minority</a:t>
              </a:r>
            </a:p>
            <a:p>
              <a:pPr algn="ctr">
                <a:spcAft>
                  <a:spcPts val="1800"/>
                </a:spcAft>
              </a:pPr>
              <a:endParaRPr lang="en-US" altLang="zh-TW" sz="700" b="1" dirty="0">
                <a:solidFill>
                  <a:schemeClr val="accent1">
                    <a:lumMod val="75000"/>
                  </a:schemeClr>
                </a:solidFill>
                <a:latin typeface="源泉圓體 R" panose="020B0500000000000000" pitchFamily="34" charset="-120"/>
                <a:ea typeface="源泉圓體 R" panose="020B0500000000000000" pitchFamily="34" charset="-120"/>
              </a:endParaRPr>
            </a:p>
          </p:txBody>
        </p:sp>
      </p:grpSp>
      <p:sp>
        <p:nvSpPr>
          <p:cNvPr id="14" name="文字方塊 13">
            <a:extLst>
              <a:ext uri="{FF2B5EF4-FFF2-40B4-BE49-F238E27FC236}">
                <a16:creationId xmlns:a16="http://schemas.microsoft.com/office/drawing/2014/main" id="{4566DCBD-CACC-436F-9121-FAE8D0F76318}"/>
              </a:ext>
            </a:extLst>
          </p:cNvPr>
          <p:cNvSpPr txBox="1"/>
          <p:nvPr/>
        </p:nvSpPr>
        <p:spPr>
          <a:xfrm>
            <a:off x="1564865" y="4338110"/>
            <a:ext cx="6014270" cy="907941"/>
          </a:xfrm>
          <a:prstGeom prst="rect">
            <a:avLst/>
          </a:prstGeom>
          <a:noFill/>
        </p:spPr>
        <p:txBody>
          <a:bodyPr wrap="square">
            <a:spAutoFit/>
          </a:bodyPr>
          <a:lstStyle/>
          <a:p>
            <a:pPr marL="158750" indent="0" algn="ctr">
              <a:spcAft>
                <a:spcPts val="600"/>
              </a:spcAft>
              <a:buNone/>
            </a:pPr>
            <a:r>
              <a:rPr lang="zh-TW" altLang="en-US" sz="1600" dirty="0">
                <a:latin typeface="源泉圓體 R" panose="020B0500000000000000" pitchFamily="34" charset="-120"/>
                <a:ea typeface="源泉圓體 R" panose="020B0500000000000000" pitchFamily="34" charset="-120"/>
              </a:rPr>
              <a:t>資料集中 </a:t>
            </a:r>
            <a:r>
              <a:rPr lang="en-US" altLang="zh-TW" sz="1600" dirty="0">
                <a:latin typeface="源泉圓體 R" panose="020B0500000000000000" pitchFamily="34" charset="-120"/>
                <a:ea typeface="源泉圓體 R" panose="020B0500000000000000" pitchFamily="34" charset="-120"/>
              </a:rPr>
              <a:t>Class Label </a:t>
            </a:r>
            <a:r>
              <a:rPr lang="zh-TW" altLang="en-US" sz="1600" dirty="0">
                <a:latin typeface="源泉圓體 R" panose="020B0500000000000000" pitchFamily="34" charset="-120"/>
                <a:ea typeface="源泉圓體 R" panose="020B0500000000000000" pitchFamily="34" charset="-120"/>
              </a:rPr>
              <a:t>內各個類別的樣本數目相差過大</a:t>
            </a:r>
            <a:endParaRPr lang="en-US" altLang="zh-TW" sz="1600" dirty="0">
              <a:latin typeface="源泉圓體 R" panose="020B0500000000000000" pitchFamily="34" charset="-120"/>
              <a:ea typeface="源泉圓體 R" panose="020B0500000000000000" pitchFamily="34" charset="-120"/>
            </a:endParaRPr>
          </a:p>
          <a:p>
            <a:pPr marL="158750" indent="0" algn="ctr">
              <a:buNone/>
            </a:pPr>
            <a:r>
              <a:rPr lang="zh-TW" altLang="en-US" sz="1600" dirty="0">
                <a:latin typeface="源泉圓體 R" panose="020B0500000000000000" pitchFamily="34" charset="-120"/>
                <a:ea typeface="源泉圓體 R" panose="020B0500000000000000" pitchFamily="34" charset="-120"/>
              </a:rPr>
              <a:t>嚴重的資料不平衡問題發生於兩類樣本數比例大於 </a:t>
            </a:r>
            <a:r>
              <a:rPr lang="en-US" altLang="zh-TW" sz="1600" dirty="0">
                <a:latin typeface="源泉圓體 R" panose="020B0500000000000000" pitchFamily="34" charset="-120"/>
                <a:ea typeface="源泉圓體 R" panose="020B0500000000000000" pitchFamily="34" charset="-120"/>
              </a:rPr>
              <a:t>4</a:t>
            </a:r>
            <a:r>
              <a:rPr lang="zh-TW" altLang="en-US" sz="1600" dirty="0">
                <a:latin typeface="源泉圓體 R" panose="020B0500000000000000" pitchFamily="34" charset="-120"/>
                <a:ea typeface="源泉圓體 R" panose="020B0500000000000000" pitchFamily="34" charset="-120"/>
              </a:rPr>
              <a:t>：</a:t>
            </a:r>
            <a:r>
              <a:rPr lang="en-US" altLang="zh-TW" sz="1600" dirty="0">
                <a:latin typeface="源泉圓體 R" panose="020B0500000000000000" pitchFamily="34" charset="-120"/>
                <a:ea typeface="源泉圓體 R" panose="020B0500000000000000" pitchFamily="34" charset="-120"/>
              </a:rPr>
              <a:t>1 </a:t>
            </a:r>
            <a:r>
              <a:rPr lang="zh-TW" altLang="en-US" sz="1600" dirty="0">
                <a:latin typeface="源泉圓體 R" panose="020B0500000000000000" pitchFamily="34" charset="-120"/>
                <a:ea typeface="源泉圓體 R" panose="020B0500000000000000" pitchFamily="34" charset="-120"/>
              </a:rPr>
              <a:t>時</a:t>
            </a:r>
            <a:endParaRPr lang="en-US" altLang="zh-TW" sz="1600" dirty="0">
              <a:latin typeface="源泉圓體 R" panose="020B0500000000000000" pitchFamily="34" charset="-120"/>
              <a:ea typeface="源泉圓體 R" panose="020B0500000000000000" pitchFamily="34" charset="-120"/>
            </a:endParaRPr>
          </a:p>
          <a:p>
            <a:pPr marL="158750" indent="0" algn="ctr">
              <a:buNone/>
            </a:pPr>
            <a:endParaRPr lang="zh-TW" altLang="en-US" sz="1600" dirty="0">
              <a:latin typeface="源泉圓體 R" panose="020B0500000000000000" pitchFamily="34" charset="-120"/>
              <a:ea typeface="源泉圓體 R" panose="020B0500000000000000" pitchFamily="34" charset="-120"/>
            </a:endParaRPr>
          </a:p>
        </p:txBody>
      </p:sp>
      <p:sp>
        <p:nvSpPr>
          <p:cNvPr id="12" name="投影片編號版面配置區 1">
            <a:extLst>
              <a:ext uri="{FF2B5EF4-FFF2-40B4-BE49-F238E27FC236}">
                <a16:creationId xmlns:a16="http://schemas.microsoft.com/office/drawing/2014/main" id="{C91BE162-86AE-4C9D-ABA1-5E47C5582DBE}"/>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22</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2989009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不平衡資料會帶來什麼影響？</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aphicFrame>
        <p:nvGraphicFramePr>
          <p:cNvPr id="10" name="表格 10">
            <a:extLst>
              <a:ext uri="{FF2B5EF4-FFF2-40B4-BE49-F238E27FC236}">
                <a16:creationId xmlns:a16="http://schemas.microsoft.com/office/drawing/2014/main" id="{D8042D4E-A948-418B-8BD6-294C179DF8CD}"/>
              </a:ext>
            </a:extLst>
          </p:cNvPr>
          <p:cNvGraphicFramePr>
            <a:graphicFrameLocks noGrp="1"/>
          </p:cNvGraphicFramePr>
          <p:nvPr/>
        </p:nvGraphicFramePr>
        <p:xfrm>
          <a:off x="543944" y="1601088"/>
          <a:ext cx="5247742" cy="2424228"/>
        </p:xfrm>
        <a:graphic>
          <a:graphicData uri="http://schemas.openxmlformats.org/drawingml/2006/table">
            <a:tbl>
              <a:tblPr firstRow="1" bandRow="1">
                <a:tableStyleId>{81C5649E-B6DF-48DD-B737-5314E243A1CC}</a:tableStyleId>
              </a:tblPr>
              <a:tblGrid>
                <a:gridCol w="945742">
                  <a:extLst>
                    <a:ext uri="{9D8B030D-6E8A-4147-A177-3AD203B41FA5}">
                      <a16:colId xmlns:a16="http://schemas.microsoft.com/office/drawing/2014/main" val="328666547"/>
                    </a:ext>
                  </a:extLst>
                </a:gridCol>
                <a:gridCol w="1380492">
                  <a:extLst>
                    <a:ext uri="{9D8B030D-6E8A-4147-A177-3AD203B41FA5}">
                      <a16:colId xmlns:a16="http://schemas.microsoft.com/office/drawing/2014/main" val="2588058886"/>
                    </a:ext>
                  </a:extLst>
                </a:gridCol>
                <a:gridCol w="1460754">
                  <a:extLst>
                    <a:ext uri="{9D8B030D-6E8A-4147-A177-3AD203B41FA5}">
                      <a16:colId xmlns:a16="http://schemas.microsoft.com/office/drawing/2014/main" val="3073990009"/>
                    </a:ext>
                  </a:extLst>
                </a:gridCol>
                <a:gridCol w="1460754">
                  <a:extLst>
                    <a:ext uri="{9D8B030D-6E8A-4147-A177-3AD203B41FA5}">
                      <a16:colId xmlns:a16="http://schemas.microsoft.com/office/drawing/2014/main" val="4210762944"/>
                    </a:ext>
                  </a:extLst>
                </a:gridCol>
              </a:tblGrid>
              <a:tr h="507786">
                <a:tc rowSpan="2" gridSpan="2">
                  <a:txBody>
                    <a:bodyPr/>
                    <a:lstStyle/>
                    <a:p>
                      <a:pPr algn="ctr"/>
                      <a:r>
                        <a:rPr lang="zh-TW" altLang="en-US" sz="1900" dirty="0">
                          <a:solidFill>
                            <a:schemeClr val="bg1"/>
                          </a:solidFill>
                        </a:rPr>
                        <a:t>分類問題</a:t>
                      </a:r>
                      <a:endParaRPr lang="en-US" altLang="zh-TW" sz="1900" dirty="0">
                        <a:solidFill>
                          <a:schemeClr val="bg1"/>
                        </a:solidFill>
                      </a:endParaRPr>
                    </a:p>
                    <a:p>
                      <a:pPr algn="ctr"/>
                      <a:r>
                        <a:rPr lang="zh-TW" altLang="en-US" sz="1900" dirty="0">
                          <a:solidFill>
                            <a:schemeClr val="bg1"/>
                          </a:solidFill>
                        </a:rPr>
                        <a:t>混淆矩陣</a:t>
                      </a:r>
                    </a:p>
                  </a:txBody>
                  <a:tcPr marL="100718" marR="100718" marT="50359" marB="50359" anchor="ctr">
                    <a:lnL w="12700" cap="flat" cmpd="sng" algn="ctr">
                      <a:noFill/>
                      <a:prstDash val="solid"/>
                      <a:round/>
                      <a:headEnd type="none" w="med" len="med"/>
                      <a:tailEnd type="none" w="med" len="med"/>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accent5"/>
                    </a:solidFill>
                  </a:tcPr>
                </a:tc>
                <a:tc rowSpan="2" hMerge="1">
                  <a:txBody>
                    <a:bodyPr/>
                    <a:lstStyle/>
                    <a:p>
                      <a:pPr algn="ctr"/>
                      <a:endParaRPr lang="zh-TW" altLang="en-US" dirty="0"/>
                    </a:p>
                  </a:txBody>
                  <a:tcPr anchor="ctr"/>
                </a:tc>
                <a:tc gridSpan="2">
                  <a:txBody>
                    <a:bodyPr/>
                    <a:lstStyle/>
                    <a:p>
                      <a:pPr algn="ctr"/>
                      <a:r>
                        <a:rPr lang="zh-TW" altLang="en-US" sz="1900" dirty="0">
                          <a:solidFill>
                            <a:schemeClr val="bg1"/>
                          </a:solidFill>
                        </a:rPr>
                        <a:t>模型分類</a:t>
                      </a:r>
                    </a:p>
                  </a:txBody>
                  <a:tcPr marL="100718" marR="100718" marT="50359" marB="50359" anchor="ctr">
                    <a:lnL w="9525" cap="flat" cmpd="sng">
                      <a:noFill/>
                      <a:prstDash val="solid"/>
                      <a:round/>
                      <a:headEnd type="none" w="sm" len="sm"/>
                      <a:tailEnd type="none" w="sm" len="sm"/>
                    </a:lnL>
                    <a:lnR w="12700" cap="flat" cmpd="sng" algn="ctr">
                      <a:noFill/>
                      <a:prstDash val="solid"/>
                      <a:round/>
                      <a:headEnd type="none" w="med" len="med"/>
                      <a:tailEnd type="none" w="med" len="med"/>
                    </a:lnR>
                    <a:lnT w="9525" cap="flat" cmpd="sng">
                      <a:noFill/>
                      <a:prstDash val="solid"/>
                      <a:round/>
                      <a:headEnd type="none" w="sm" len="sm"/>
                      <a:tailEnd type="none" w="sm" len="sm"/>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hMerge="1">
                  <a:txBody>
                    <a:bodyPr/>
                    <a:lstStyle/>
                    <a:p>
                      <a:pPr algn="ctr"/>
                      <a:endParaRPr lang="zh-TW" altLang="en-US" dirty="0"/>
                    </a:p>
                  </a:txBody>
                  <a:tcPr anchor="ctr"/>
                </a:tc>
                <a:extLst>
                  <a:ext uri="{0D108BD9-81ED-4DB2-BD59-A6C34878D82A}">
                    <a16:rowId xmlns:a16="http://schemas.microsoft.com/office/drawing/2014/main" val="1666650559"/>
                  </a:ext>
                </a:extLst>
              </a:tr>
              <a:tr h="507786">
                <a:tc gridSpan="2" vMerge="1">
                  <a:txBody>
                    <a:bodyPr/>
                    <a:lstStyle/>
                    <a:p>
                      <a:pPr algn="ctr"/>
                      <a:endParaRPr lang="zh-TW" altLang="en-US" dirty="0"/>
                    </a:p>
                  </a:txBody>
                  <a:tcPr anchor="ctr"/>
                </a:tc>
                <a:tc hMerge="1" vMerge="1">
                  <a:txBody>
                    <a:bodyPr/>
                    <a:lstStyle/>
                    <a:p>
                      <a:pPr algn="ctr"/>
                      <a:endParaRPr lang="zh-TW" altLang="en-US" dirty="0"/>
                    </a:p>
                  </a:txBody>
                  <a:tcPr anchor="ctr"/>
                </a:tc>
                <a:tc>
                  <a:txBody>
                    <a:bodyPr/>
                    <a:lstStyle/>
                    <a:p>
                      <a:pPr algn="ctr"/>
                      <a:r>
                        <a:rPr lang="zh-TW" altLang="en-US" sz="1900" dirty="0">
                          <a:solidFill>
                            <a:schemeClr val="bg1"/>
                          </a:solidFill>
                        </a:rPr>
                        <a:t>盜刷 </a:t>
                      </a:r>
                      <a:r>
                        <a:rPr lang="en-US" altLang="zh-TW" sz="1900" dirty="0">
                          <a:solidFill>
                            <a:schemeClr val="bg1"/>
                          </a:solidFill>
                        </a:rPr>
                        <a:t>(P)</a:t>
                      </a:r>
                      <a:endParaRPr lang="zh-TW" altLang="en-US" sz="1900" dirty="0">
                        <a:solidFill>
                          <a:schemeClr val="bg1"/>
                        </a:solidFill>
                      </a:endParaRPr>
                    </a:p>
                  </a:txBody>
                  <a:tcPr marL="125208" marR="125208" marT="62604" marB="62604"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bg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solidFill>
                      <a:schemeClr val="accent5"/>
                    </a:solidFill>
                  </a:tcPr>
                </a:tc>
                <a:tc>
                  <a:txBody>
                    <a:bodyPr/>
                    <a:lstStyle/>
                    <a:p>
                      <a:pPr algn="ctr"/>
                      <a:r>
                        <a:rPr lang="zh-TW" altLang="en-US" sz="1900" dirty="0">
                          <a:solidFill>
                            <a:schemeClr val="bg1"/>
                          </a:solidFill>
                        </a:rPr>
                        <a:t>非盜刷 </a:t>
                      </a:r>
                      <a:r>
                        <a:rPr lang="en-US" altLang="zh-TW" sz="1900" dirty="0">
                          <a:solidFill>
                            <a:schemeClr val="bg1"/>
                          </a:solidFill>
                        </a:rPr>
                        <a:t>(N)</a:t>
                      </a:r>
                      <a:endParaRPr lang="zh-TW" altLang="en-US" sz="1900" dirty="0">
                        <a:solidFill>
                          <a:schemeClr val="bg1"/>
                        </a:solidFill>
                      </a:endParaRPr>
                    </a:p>
                  </a:txBody>
                  <a:tcPr marL="125208" marR="125208" marT="62604" marB="62604" anchor="ctr">
                    <a:lnL w="9525" cap="flat" cmpd="sng">
                      <a:noFill/>
                      <a:prstDash val="solid"/>
                      <a:round/>
                      <a:headEnd type="none" w="sm" len="sm"/>
                      <a:tailEnd type="none" w="sm" len="sm"/>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293291358"/>
                  </a:ext>
                </a:extLst>
              </a:tr>
              <a:tr h="507786">
                <a:tc rowSpan="2">
                  <a:txBody>
                    <a:bodyPr/>
                    <a:lstStyle/>
                    <a:p>
                      <a:pPr algn="ctr"/>
                      <a:r>
                        <a:rPr lang="zh-TW" altLang="en-US" sz="1900" dirty="0">
                          <a:solidFill>
                            <a:schemeClr val="tx1"/>
                          </a:solidFill>
                        </a:rPr>
                        <a:t>真實</a:t>
                      </a:r>
                      <a:endParaRPr lang="en-US" altLang="zh-TW" sz="1900" dirty="0">
                        <a:solidFill>
                          <a:schemeClr val="tx1"/>
                        </a:solidFill>
                      </a:endParaRPr>
                    </a:p>
                    <a:p>
                      <a:pPr algn="ctr"/>
                      <a:r>
                        <a:rPr lang="zh-TW" altLang="en-US" sz="1900" dirty="0">
                          <a:solidFill>
                            <a:schemeClr val="tx1"/>
                          </a:solidFill>
                        </a:rPr>
                        <a:t>情況</a:t>
                      </a:r>
                    </a:p>
                  </a:txBody>
                  <a:tcPr marL="100718" marR="100718" marT="50359" marB="50359" anchor="ctr">
                    <a:lnL w="12700" cap="flat" cmpd="sng" algn="ctr">
                      <a:noFill/>
                      <a:prstDash val="solid"/>
                      <a:round/>
                      <a:headEnd type="none" w="med" len="med"/>
                      <a:tailEnd type="none" w="med" len="med"/>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zh-TW" altLang="en-US" sz="1900" dirty="0">
                          <a:solidFill>
                            <a:schemeClr val="tx1"/>
                          </a:solidFill>
                        </a:rPr>
                        <a:t>盜刷</a:t>
                      </a:r>
                      <a:endParaRPr lang="en-US" altLang="zh-TW" sz="1900" dirty="0">
                        <a:solidFill>
                          <a:schemeClr val="tx1"/>
                        </a:solidFill>
                      </a:endParaRPr>
                    </a:p>
                    <a:p>
                      <a:pPr algn="ctr"/>
                      <a:r>
                        <a:rPr lang="en-US" altLang="zh-TW" sz="1900" dirty="0">
                          <a:solidFill>
                            <a:schemeClr val="tx1"/>
                          </a:solidFill>
                        </a:rPr>
                        <a:t>(P)</a:t>
                      </a:r>
                      <a:endParaRPr lang="zh-TW" altLang="en-US" sz="1900" dirty="0">
                        <a:solidFill>
                          <a:schemeClr val="tx1"/>
                        </a:solidFill>
                      </a:endParaRPr>
                    </a:p>
                  </a:txBody>
                  <a:tcPr marL="125208" marR="125208" marT="62604" marB="62604"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bg2"/>
                    </a:solidFill>
                  </a:tcPr>
                </a:tc>
                <a:tc>
                  <a:txBody>
                    <a:bodyPr/>
                    <a:lstStyle/>
                    <a:p>
                      <a:pPr algn="ctr"/>
                      <a:r>
                        <a:rPr lang="en-US" altLang="zh-TW" sz="1900" dirty="0"/>
                        <a:t>0 (TP)</a:t>
                      </a:r>
                      <a:endParaRPr lang="zh-TW" altLang="en-US" sz="1900" dirty="0"/>
                    </a:p>
                  </a:txBody>
                  <a:tcPr marL="125208" marR="125208" marT="62604" marB="62604"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bg1"/>
                    </a:solidFill>
                  </a:tcPr>
                </a:tc>
                <a:tc>
                  <a:txBody>
                    <a:bodyPr/>
                    <a:lstStyle/>
                    <a:p>
                      <a:pPr algn="ctr"/>
                      <a:r>
                        <a:rPr lang="en-US" altLang="zh-TW" sz="1900" dirty="0"/>
                        <a:t>2 (FN)</a:t>
                      </a:r>
                      <a:endParaRPr lang="zh-TW" altLang="en-US" sz="1900" dirty="0"/>
                    </a:p>
                  </a:txBody>
                  <a:tcPr marL="125208" marR="125208" marT="62604" marB="62604" anchor="ctr">
                    <a:lnL w="9525" cap="flat" cmpd="sng">
                      <a:noFill/>
                      <a:prstDash val="solid"/>
                      <a:round/>
                      <a:headEnd type="none" w="sm" len="sm"/>
                      <a:tailEnd type="none" w="sm" len="sm"/>
                    </a:lnL>
                    <a:lnR w="12700" cap="flat" cmpd="sng" algn="ctr">
                      <a:noFill/>
                      <a:prstDash val="solid"/>
                      <a:round/>
                      <a:headEnd type="none" w="med" len="med"/>
                      <a:tailEnd type="none" w="med" len="med"/>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55796666"/>
                  </a:ext>
                </a:extLst>
              </a:tr>
              <a:tr h="507786">
                <a:tc vMerge="1">
                  <a:txBody>
                    <a:bodyPr/>
                    <a:lstStyle/>
                    <a:p>
                      <a:pPr algn="ctr"/>
                      <a:endParaRPr lang="zh-TW" altLang="en-US" dirty="0"/>
                    </a:p>
                  </a:txBody>
                  <a:tcPr anchor="ctr"/>
                </a:tc>
                <a:tc>
                  <a:txBody>
                    <a:bodyPr/>
                    <a:lstStyle/>
                    <a:p>
                      <a:pPr algn="ctr"/>
                      <a:r>
                        <a:rPr lang="zh-TW" altLang="en-US" sz="1900" dirty="0">
                          <a:solidFill>
                            <a:schemeClr val="tx1"/>
                          </a:solidFill>
                        </a:rPr>
                        <a:t>非盜刷 </a:t>
                      </a:r>
                      <a:endParaRPr lang="en-US" altLang="zh-TW" sz="1900" dirty="0">
                        <a:solidFill>
                          <a:schemeClr val="tx1"/>
                        </a:solidFill>
                      </a:endParaRPr>
                    </a:p>
                    <a:p>
                      <a:pPr algn="ctr"/>
                      <a:r>
                        <a:rPr lang="en-US" altLang="zh-TW" sz="1900" dirty="0">
                          <a:solidFill>
                            <a:schemeClr val="tx1"/>
                          </a:solidFill>
                        </a:rPr>
                        <a:t>(N)</a:t>
                      </a:r>
                      <a:endParaRPr lang="zh-TW" altLang="en-US" sz="1900" dirty="0">
                        <a:solidFill>
                          <a:schemeClr val="tx1"/>
                        </a:solidFill>
                      </a:endParaRPr>
                    </a:p>
                  </a:txBody>
                  <a:tcPr marL="125208" marR="125208" marT="62604" marB="62604"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altLang="zh-TW" sz="1900" dirty="0"/>
                        <a:t>0 (FP)</a:t>
                      </a:r>
                      <a:endParaRPr lang="zh-TW" altLang="en-US" sz="1900" dirty="0"/>
                    </a:p>
                  </a:txBody>
                  <a:tcPr marL="125208" marR="125208" marT="62604" marB="62604"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TW" sz="1900" dirty="0"/>
                        <a:t>98 (TN)</a:t>
                      </a:r>
                      <a:endParaRPr lang="zh-TW" altLang="en-US" sz="1900" dirty="0"/>
                    </a:p>
                  </a:txBody>
                  <a:tcPr marL="125208" marR="125208" marT="62604" marB="62604" anchor="ctr">
                    <a:lnL w="9525" cap="flat" cmpd="sng">
                      <a:noFill/>
                      <a:prstDash val="solid"/>
                      <a:round/>
                      <a:headEnd type="none" w="sm" len="sm"/>
                      <a:tailEnd type="none" w="sm" len="sm"/>
                    </a:lnL>
                    <a:lnR w="12700" cap="flat" cmpd="sng" algn="ctr">
                      <a:noFill/>
                      <a:prstDash val="solid"/>
                      <a:round/>
                      <a:headEnd type="none" w="med" len="med"/>
                      <a:tailEnd type="none" w="med" len="med"/>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46396999"/>
                  </a:ext>
                </a:extLst>
              </a:tr>
            </a:tbl>
          </a:graphicData>
        </a:graphic>
      </p:graphicFrame>
      <p:sp>
        <p:nvSpPr>
          <p:cNvPr id="12" name="文字方塊 11">
            <a:extLst>
              <a:ext uri="{FF2B5EF4-FFF2-40B4-BE49-F238E27FC236}">
                <a16:creationId xmlns:a16="http://schemas.microsoft.com/office/drawing/2014/main" id="{B5CD9B4D-49D7-4739-91A4-8D3B5C8D02F3}"/>
              </a:ext>
            </a:extLst>
          </p:cNvPr>
          <p:cNvSpPr txBox="1"/>
          <p:nvPr/>
        </p:nvSpPr>
        <p:spPr>
          <a:xfrm>
            <a:off x="6247094" y="3000319"/>
            <a:ext cx="2506484" cy="369332"/>
          </a:xfrm>
          <a:prstGeom prst="rect">
            <a:avLst/>
          </a:prstGeom>
          <a:noFill/>
        </p:spPr>
        <p:txBody>
          <a:bodyPr wrap="square">
            <a:spAutoFit/>
          </a:bodyPr>
          <a:lstStyle/>
          <a:p>
            <a:r>
              <a:rPr lang="en-US" altLang="zh-TW" sz="1800" dirty="0">
                <a:latin typeface="源泉圓體 R" panose="020B0500000000000000" pitchFamily="34" charset="-120"/>
                <a:ea typeface="源泉圓體 R" panose="020B0500000000000000" pitchFamily="34" charset="-120"/>
              </a:rPr>
              <a:t>Acc = 98 </a:t>
            </a:r>
            <a:r>
              <a:rPr lang="zh-TW" altLang="en-US" sz="1800" dirty="0">
                <a:latin typeface="源泉圓體 R" panose="020B0500000000000000" pitchFamily="34" charset="-120"/>
                <a:ea typeface="源泉圓體 R" panose="020B0500000000000000" pitchFamily="34" charset="-120"/>
              </a:rPr>
              <a:t> </a:t>
            </a:r>
            <a:r>
              <a:rPr lang="en-US" altLang="zh-TW" sz="1800" dirty="0">
                <a:latin typeface="源泉圓體 R" panose="020B0500000000000000" pitchFamily="34" charset="-120"/>
                <a:ea typeface="源泉圓體 R" panose="020B0500000000000000" pitchFamily="34" charset="-120"/>
              </a:rPr>
              <a:t>/ 100 = 98%</a:t>
            </a:r>
          </a:p>
        </p:txBody>
      </p:sp>
      <p:sp>
        <p:nvSpPr>
          <p:cNvPr id="13" name="文字方塊 12">
            <a:extLst>
              <a:ext uri="{FF2B5EF4-FFF2-40B4-BE49-F238E27FC236}">
                <a16:creationId xmlns:a16="http://schemas.microsoft.com/office/drawing/2014/main" id="{D0C08266-FCB5-4B7E-BF14-C18D7B9B16CE}"/>
              </a:ext>
            </a:extLst>
          </p:cNvPr>
          <p:cNvSpPr txBox="1"/>
          <p:nvPr/>
        </p:nvSpPr>
        <p:spPr>
          <a:xfrm>
            <a:off x="6658290" y="3468959"/>
            <a:ext cx="1507932" cy="400110"/>
          </a:xfrm>
          <a:prstGeom prst="rect">
            <a:avLst/>
          </a:prstGeom>
          <a:noFill/>
        </p:spPr>
        <p:txBody>
          <a:bodyPr wrap="square">
            <a:spAutoFit/>
          </a:bodyPr>
          <a:lstStyle/>
          <a:p>
            <a:r>
              <a:rPr lang="zh-TW" altLang="en-US" sz="2000" dirty="0">
                <a:solidFill>
                  <a:schemeClr val="accent1">
                    <a:lumMod val="75000"/>
                  </a:schemeClr>
                </a:solidFill>
                <a:latin typeface="源泉圓體 R" panose="020B0500000000000000" pitchFamily="34" charset="-120"/>
                <a:ea typeface="源泉圓體 R" panose="020B0500000000000000" pitchFamily="34" charset="-120"/>
              </a:rPr>
              <a:t>準確率悖論</a:t>
            </a:r>
            <a:endParaRPr lang="en-US" altLang="zh-TW" sz="2000" dirty="0">
              <a:solidFill>
                <a:schemeClr val="accent1">
                  <a:lumMod val="75000"/>
                </a:schemeClr>
              </a:solidFill>
              <a:latin typeface="源泉圓體 R" panose="020B0500000000000000" pitchFamily="34" charset="-120"/>
              <a:ea typeface="源泉圓體 R" panose="020B0500000000000000" pitchFamily="34" charset="-120"/>
            </a:endParaRPr>
          </a:p>
        </p:txBody>
      </p:sp>
      <p:sp>
        <p:nvSpPr>
          <p:cNvPr id="19" name="Google Shape;2836;p55">
            <a:extLst>
              <a:ext uri="{FF2B5EF4-FFF2-40B4-BE49-F238E27FC236}">
                <a16:creationId xmlns:a16="http://schemas.microsoft.com/office/drawing/2014/main" id="{E91A4027-0706-4170-A3B0-8168293B2FCE}"/>
              </a:ext>
            </a:extLst>
          </p:cNvPr>
          <p:cNvSpPr/>
          <p:nvPr/>
        </p:nvSpPr>
        <p:spPr>
          <a:xfrm flipH="1">
            <a:off x="6323103" y="1625431"/>
            <a:ext cx="2178307" cy="1081658"/>
          </a:xfrm>
          <a:prstGeom prst="roundRect">
            <a:avLst>
              <a:gd name="adj" fmla="val 7496"/>
            </a:avLst>
          </a:prstGeom>
          <a:solidFill>
            <a:schemeClr val="dk2"/>
          </a:solidFill>
          <a:ln>
            <a:noFill/>
          </a:ln>
        </p:spPr>
        <p:txBody>
          <a:bodyPr spcFirstLastPara="1" wrap="square" lIns="91425" tIns="91425" rIns="91425" bIns="91425" anchor="ctr" anchorCtr="0">
            <a:noAutofit/>
          </a:bodyPr>
          <a:lstStyle/>
          <a:p>
            <a:r>
              <a:rPr lang="zh-TW" altLang="en-US" dirty="0">
                <a:latin typeface="源泉圓體 R" panose="020B0500000000000000" pitchFamily="34" charset="-120"/>
                <a:ea typeface="源泉圓體 R" panose="020B0500000000000000" pitchFamily="34" charset="-120"/>
              </a:rPr>
              <a:t>  信用卡交易資料</a:t>
            </a:r>
            <a:endParaRPr lang="en-US" altLang="zh-TW" dirty="0">
              <a:latin typeface="源泉圓體 R" panose="020B0500000000000000" pitchFamily="34" charset="-120"/>
              <a:ea typeface="源泉圓體 R" panose="020B0500000000000000" pitchFamily="34" charset="-120"/>
            </a:endParaRPr>
          </a:p>
          <a:p>
            <a:r>
              <a:rPr lang="en-US" altLang="zh-TW" dirty="0">
                <a:latin typeface="源泉圓體 R" panose="020B0500000000000000" pitchFamily="34" charset="-120"/>
                <a:ea typeface="源泉圓體 R" panose="020B0500000000000000" pitchFamily="34" charset="-120"/>
              </a:rPr>
              <a:t>  98% </a:t>
            </a:r>
            <a:r>
              <a:rPr lang="zh-TW" altLang="en-US" dirty="0">
                <a:latin typeface="源泉圓體 R" panose="020B0500000000000000" pitchFamily="34" charset="-120"/>
                <a:ea typeface="源泉圓體 R" panose="020B0500000000000000" pitchFamily="34" charset="-120"/>
              </a:rPr>
              <a:t>正常消費轉帳記錄</a:t>
            </a:r>
            <a:endParaRPr lang="en-US" altLang="zh-TW" dirty="0">
              <a:latin typeface="源泉圓體 R" panose="020B0500000000000000" pitchFamily="34" charset="-120"/>
              <a:ea typeface="源泉圓體 R" panose="020B0500000000000000" pitchFamily="34" charset="-120"/>
            </a:endParaRPr>
          </a:p>
          <a:p>
            <a:r>
              <a:rPr lang="en-US" altLang="zh-TW" dirty="0">
                <a:latin typeface="源泉圓體 R" panose="020B0500000000000000" pitchFamily="34" charset="-120"/>
                <a:ea typeface="源泉圓體 R" panose="020B0500000000000000" pitchFamily="34" charset="-120"/>
              </a:rPr>
              <a:t>  2</a:t>
            </a:r>
            <a:r>
              <a:rPr lang="en-US" altLang="zh-TW" dirty="0">
                <a:solidFill>
                  <a:schemeClr val="bg2"/>
                </a:solidFill>
                <a:latin typeface="源泉圓體 R" panose="020B0500000000000000" pitchFamily="34" charset="-120"/>
                <a:ea typeface="源泉圓體 R" panose="020B0500000000000000" pitchFamily="34" charset="-120"/>
              </a:rPr>
              <a:t>8</a:t>
            </a:r>
            <a:r>
              <a:rPr lang="en-US" altLang="zh-TW" dirty="0">
                <a:latin typeface="源泉圓體 R" panose="020B0500000000000000" pitchFamily="34" charset="-120"/>
                <a:ea typeface="源泉圓體 R" panose="020B0500000000000000" pitchFamily="34" charset="-120"/>
              </a:rPr>
              <a:t>% </a:t>
            </a:r>
            <a:r>
              <a:rPr lang="zh-TW" altLang="en-US" dirty="0">
                <a:latin typeface="源泉圓體 R" panose="020B0500000000000000" pitchFamily="34" charset="-120"/>
                <a:ea typeface="源泉圓體 R" panose="020B0500000000000000" pitchFamily="34" charset="-120"/>
              </a:rPr>
              <a:t>信用卡盜刷記錄</a:t>
            </a:r>
          </a:p>
        </p:txBody>
      </p:sp>
      <p:grpSp>
        <p:nvGrpSpPr>
          <p:cNvPr id="14" name="群組 13">
            <a:extLst>
              <a:ext uri="{FF2B5EF4-FFF2-40B4-BE49-F238E27FC236}">
                <a16:creationId xmlns:a16="http://schemas.microsoft.com/office/drawing/2014/main" id="{3A67540E-DE49-4F52-A6F2-7969914DD1CF}"/>
              </a:ext>
            </a:extLst>
          </p:cNvPr>
          <p:cNvGrpSpPr/>
          <p:nvPr/>
        </p:nvGrpSpPr>
        <p:grpSpPr>
          <a:xfrm>
            <a:off x="1276549" y="4283463"/>
            <a:ext cx="6754280" cy="652505"/>
            <a:chOff x="5182385" y="4252511"/>
            <a:chExt cx="5965177" cy="652505"/>
          </a:xfrm>
        </p:grpSpPr>
        <p:sp>
          <p:nvSpPr>
            <p:cNvPr id="15" name="矩形: 圓角 14">
              <a:extLst>
                <a:ext uri="{FF2B5EF4-FFF2-40B4-BE49-F238E27FC236}">
                  <a16:creationId xmlns:a16="http://schemas.microsoft.com/office/drawing/2014/main" id="{DA304DB9-2707-46EC-9C69-ED0672C1BDBE}"/>
                </a:ext>
              </a:extLst>
            </p:cNvPr>
            <p:cNvSpPr/>
            <p:nvPr/>
          </p:nvSpPr>
          <p:spPr>
            <a:xfrm>
              <a:off x="5182385" y="4252511"/>
              <a:ext cx="5965177" cy="652505"/>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文字方塊 17">
              <a:extLst>
                <a:ext uri="{FF2B5EF4-FFF2-40B4-BE49-F238E27FC236}">
                  <a16:creationId xmlns:a16="http://schemas.microsoft.com/office/drawing/2014/main" id="{0609FFFE-A624-425C-B08C-E8F53428B73E}"/>
                </a:ext>
              </a:extLst>
            </p:cNvPr>
            <p:cNvSpPr txBox="1"/>
            <p:nvPr/>
          </p:nvSpPr>
          <p:spPr>
            <a:xfrm>
              <a:off x="5610931" y="4340420"/>
              <a:ext cx="5282306" cy="523220"/>
            </a:xfrm>
            <a:prstGeom prst="rect">
              <a:avLst/>
            </a:prstGeom>
            <a:noFill/>
          </p:spPr>
          <p:txBody>
            <a:bodyPr wrap="square">
              <a:spAutoFit/>
            </a:bodyPr>
            <a:lstStyle/>
            <a:p>
              <a:r>
                <a:rPr lang="zh-TW" altLang="en-US" b="1" dirty="0">
                  <a:latin typeface="源泉圓體 R" panose="020B0500000000000000" pitchFamily="34" charset="-120"/>
                  <a:ea typeface="源泉圓體 R" panose="020B0500000000000000" pitchFamily="34" charset="-120"/>
                </a:rPr>
                <a:t>不平衡資料應該用什麼評估指標 </a:t>
              </a:r>
              <a:r>
                <a:rPr lang="en-US" altLang="zh-TW" b="1" dirty="0">
                  <a:latin typeface="源泉圓體 R" panose="020B0500000000000000" pitchFamily="34" charset="-120"/>
                  <a:ea typeface="源泉圓體 R" panose="020B0500000000000000" pitchFamily="34" charset="-120"/>
                </a:rPr>
                <a:t>?  </a:t>
              </a:r>
              <a:r>
                <a:rPr lang="zh-TW" altLang="en-US" dirty="0">
                  <a:latin typeface="源泉圓體 R" panose="020B0500000000000000" pitchFamily="34" charset="-120"/>
                  <a:ea typeface="源泉圓體 R" panose="020B0500000000000000" pitchFamily="34" charset="-120"/>
                </a:rPr>
                <a:t>透過混淆矩陣，計算 </a:t>
              </a:r>
              <a:r>
                <a:rPr lang="en-US" altLang="zh-TW" dirty="0">
                  <a:latin typeface="源泉圓體 R" panose="020B0500000000000000" pitchFamily="34" charset="-120"/>
                  <a:ea typeface="源泉圓體 R" panose="020B0500000000000000" pitchFamily="34" charset="-120"/>
                </a:rPr>
                <a:t>TP</a:t>
              </a:r>
              <a:r>
                <a:rPr lang="zh-TW" altLang="en-US" dirty="0">
                  <a:latin typeface="源泉圓體 R" panose="020B0500000000000000" pitchFamily="34" charset="-120"/>
                  <a:ea typeface="源泉圓體 R" panose="020B0500000000000000" pitchFamily="34" charset="-120"/>
                </a:rPr>
                <a:t>、</a:t>
              </a:r>
              <a:r>
                <a:rPr lang="en-US" altLang="zh-TW" dirty="0">
                  <a:latin typeface="源泉圓體 R" panose="020B0500000000000000" pitchFamily="34" charset="-120"/>
                  <a:ea typeface="源泉圓體 R" panose="020B0500000000000000" pitchFamily="34" charset="-120"/>
                </a:rPr>
                <a:t>TN</a:t>
              </a:r>
              <a:r>
                <a:rPr lang="zh-TW" altLang="en-US" dirty="0">
                  <a:latin typeface="源泉圓體 R" panose="020B0500000000000000" pitchFamily="34" charset="-120"/>
                  <a:ea typeface="源泉圓體 R" panose="020B0500000000000000" pitchFamily="34" charset="-120"/>
                </a:rPr>
                <a:t>、</a:t>
              </a:r>
              <a:r>
                <a:rPr lang="en-US" altLang="zh-TW" dirty="0">
                  <a:latin typeface="源泉圓體 R" panose="020B0500000000000000" pitchFamily="34" charset="-120"/>
                  <a:ea typeface="源泉圓體 R" panose="020B0500000000000000" pitchFamily="34" charset="-120"/>
                </a:rPr>
                <a:t>FP</a:t>
              </a:r>
              <a:r>
                <a:rPr lang="zh-TW" altLang="en-US" dirty="0">
                  <a:latin typeface="源泉圓體 R" panose="020B0500000000000000" pitchFamily="34" charset="-120"/>
                  <a:ea typeface="源泉圓體 R" panose="020B0500000000000000" pitchFamily="34" charset="-120"/>
                </a:rPr>
                <a:t>、</a:t>
              </a:r>
              <a:r>
                <a:rPr lang="en-US" altLang="zh-TW" dirty="0">
                  <a:latin typeface="源泉圓體 R" panose="020B0500000000000000" pitchFamily="34" charset="-120"/>
                  <a:ea typeface="源泉圓體 R" panose="020B0500000000000000" pitchFamily="34" charset="-120"/>
                </a:rPr>
                <a:t>FN</a:t>
              </a:r>
              <a:r>
                <a:rPr lang="zh-TW" altLang="en-US" dirty="0">
                  <a:latin typeface="源泉圓體 R" panose="020B0500000000000000" pitchFamily="34" charset="-120"/>
                  <a:ea typeface="源泉圓體 R" panose="020B0500000000000000" pitchFamily="34" charset="-120"/>
                </a:rPr>
                <a:t>，</a:t>
              </a:r>
              <a:endParaRPr lang="en-US" altLang="zh-TW" dirty="0">
                <a:latin typeface="源泉圓體 R" panose="020B0500000000000000" pitchFamily="34" charset="-120"/>
                <a:ea typeface="源泉圓體 R" panose="020B0500000000000000" pitchFamily="34" charset="-120"/>
              </a:endParaRPr>
            </a:p>
            <a:p>
              <a:r>
                <a:rPr lang="zh-TW" altLang="en-US" dirty="0">
                  <a:latin typeface="源泉圓體 R" panose="020B0500000000000000" pitchFamily="34" charset="-120"/>
                  <a:ea typeface="源泉圓體 R" panose="020B0500000000000000" pitchFamily="34" charset="-120"/>
                </a:rPr>
                <a:t>再進一步算出 </a:t>
              </a:r>
              <a:r>
                <a:rPr lang="en-US" altLang="zh-TW" dirty="0">
                  <a:latin typeface="源泉圓體 R" panose="020B0500000000000000" pitchFamily="34" charset="-120"/>
                  <a:ea typeface="源泉圓體 R" panose="020B0500000000000000" pitchFamily="34" charset="-120"/>
                </a:rPr>
                <a:t>Precision</a:t>
              </a:r>
              <a:r>
                <a:rPr lang="zh-TW" altLang="en-US" dirty="0">
                  <a:latin typeface="源泉圓體 R" panose="020B0500000000000000" pitchFamily="34" charset="-120"/>
                  <a:ea typeface="源泉圓體 R" panose="020B0500000000000000" pitchFamily="34" charset="-120"/>
                </a:rPr>
                <a:t>、</a:t>
              </a:r>
              <a:r>
                <a:rPr lang="en-US" altLang="zh-TW" dirty="0">
                  <a:latin typeface="源泉圓體 R" panose="020B0500000000000000" pitchFamily="34" charset="-120"/>
                  <a:ea typeface="源泉圓體 R" panose="020B0500000000000000" pitchFamily="34" charset="-120"/>
                </a:rPr>
                <a:t>Recall</a:t>
              </a:r>
              <a:r>
                <a:rPr lang="zh-TW" altLang="en-US" dirty="0">
                  <a:latin typeface="源泉圓體 R" panose="020B0500000000000000" pitchFamily="34" charset="-120"/>
                  <a:ea typeface="源泉圓體 R" panose="020B0500000000000000" pitchFamily="34" charset="-120"/>
                </a:rPr>
                <a:t>、</a:t>
              </a:r>
              <a:r>
                <a:rPr lang="en-US" altLang="zh-TW" u="sng" dirty="0">
                  <a:latin typeface="源泉圓體 R" panose="020B0500000000000000" pitchFamily="34" charset="-120"/>
                  <a:ea typeface="源泉圓體 R" panose="020B0500000000000000" pitchFamily="34" charset="-120"/>
                </a:rPr>
                <a:t>F-measure</a:t>
              </a:r>
              <a:r>
                <a:rPr lang="en-US" altLang="zh-TW" dirty="0">
                  <a:latin typeface="源泉圓體 R" panose="020B0500000000000000" pitchFamily="34" charset="-120"/>
                  <a:ea typeface="源泉圓體 R" panose="020B0500000000000000" pitchFamily="34" charset="-120"/>
                </a:rPr>
                <a:t> </a:t>
              </a:r>
              <a:r>
                <a:rPr lang="zh-TW" altLang="en-US" dirty="0">
                  <a:latin typeface="源泉圓體 R" panose="020B0500000000000000" pitchFamily="34" charset="-120"/>
                  <a:ea typeface="源泉圓體 R" panose="020B0500000000000000" pitchFamily="34" charset="-120"/>
                </a:rPr>
                <a:t>及 </a:t>
              </a:r>
              <a:r>
                <a:rPr lang="en-US" altLang="zh-TW" u="sng" dirty="0">
                  <a:latin typeface="源泉圓體 R" panose="020B0500000000000000" pitchFamily="34" charset="-120"/>
                  <a:ea typeface="源泉圓體 R" panose="020B0500000000000000" pitchFamily="34" charset="-120"/>
                </a:rPr>
                <a:t>AUC</a:t>
              </a:r>
              <a:r>
                <a:rPr lang="en-US" altLang="zh-TW" dirty="0">
                  <a:latin typeface="源泉圓體 R" panose="020B0500000000000000" pitchFamily="34" charset="-120"/>
                  <a:ea typeface="源泉圓體 R" panose="020B0500000000000000" pitchFamily="34" charset="-120"/>
                </a:rPr>
                <a:t> </a:t>
              </a:r>
              <a:r>
                <a:rPr lang="zh-TW" altLang="en-US" dirty="0">
                  <a:latin typeface="源泉圓體 R" panose="020B0500000000000000" pitchFamily="34" charset="-120"/>
                  <a:ea typeface="源泉圓體 R" panose="020B0500000000000000" pitchFamily="34" charset="-120"/>
                </a:rPr>
                <a:t>等評估指標</a:t>
              </a:r>
              <a:endParaRPr lang="en-US" altLang="zh-TW" dirty="0">
                <a:latin typeface="源泉圓體 R" panose="020B0500000000000000" pitchFamily="34" charset="-120"/>
                <a:ea typeface="源泉圓體 R" panose="020B0500000000000000" pitchFamily="34" charset="-120"/>
              </a:endParaRPr>
            </a:p>
          </p:txBody>
        </p:sp>
      </p:grpSp>
      <p:grpSp>
        <p:nvGrpSpPr>
          <p:cNvPr id="55" name="Google Shape;1112;p39">
            <a:extLst>
              <a:ext uri="{FF2B5EF4-FFF2-40B4-BE49-F238E27FC236}">
                <a16:creationId xmlns:a16="http://schemas.microsoft.com/office/drawing/2014/main" id="{C1F79138-DCFF-4B67-B70E-722E0B138C83}"/>
              </a:ext>
            </a:extLst>
          </p:cNvPr>
          <p:cNvGrpSpPr/>
          <p:nvPr/>
        </p:nvGrpSpPr>
        <p:grpSpPr>
          <a:xfrm>
            <a:off x="1113172" y="4122675"/>
            <a:ext cx="563847" cy="854854"/>
            <a:chOff x="2915901" y="2061239"/>
            <a:chExt cx="231650" cy="351207"/>
          </a:xfrm>
        </p:grpSpPr>
        <p:sp>
          <p:nvSpPr>
            <p:cNvPr id="56" name="Google Shape;1113;p39">
              <a:extLst>
                <a:ext uri="{FF2B5EF4-FFF2-40B4-BE49-F238E27FC236}">
                  <a16:creationId xmlns:a16="http://schemas.microsoft.com/office/drawing/2014/main" id="{0D626699-6873-433A-9C9C-DB1B107B4A49}"/>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14;p39">
              <a:extLst>
                <a:ext uri="{FF2B5EF4-FFF2-40B4-BE49-F238E27FC236}">
                  <a16:creationId xmlns:a16="http://schemas.microsoft.com/office/drawing/2014/main" id="{82C6B9A8-58F4-4C6A-984F-B23D1F5E77FB}"/>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15;p39">
              <a:extLst>
                <a:ext uri="{FF2B5EF4-FFF2-40B4-BE49-F238E27FC236}">
                  <a16:creationId xmlns:a16="http://schemas.microsoft.com/office/drawing/2014/main" id="{B0C700E6-3D66-4E9A-A56A-CCF0E6DFE4B9}"/>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16;p39">
              <a:extLst>
                <a:ext uri="{FF2B5EF4-FFF2-40B4-BE49-F238E27FC236}">
                  <a16:creationId xmlns:a16="http://schemas.microsoft.com/office/drawing/2014/main" id="{59BD7F45-3B9A-44EC-AE3D-9C0CD0C03282}"/>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17;p39">
              <a:extLst>
                <a:ext uri="{FF2B5EF4-FFF2-40B4-BE49-F238E27FC236}">
                  <a16:creationId xmlns:a16="http://schemas.microsoft.com/office/drawing/2014/main" id="{E8BC573D-DA8C-4D3C-A7E8-5BC5E5FCCF3C}"/>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18;p39">
              <a:extLst>
                <a:ext uri="{FF2B5EF4-FFF2-40B4-BE49-F238E27FC236}">
                  <a16:creationId xmlns:a16="http://schemas.microsoft.com/office/drawing/2014/main" id="{4B937FA9-D419-4943-96C9-4200D20DB151}"/>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19;p39">
              <a:extLst>
                <a:ext uri="{FF2B5EF4-FFF2-40B4-BE49-F238E27FC236}">
                  <a16:creationId xmlns:a16="http://schemas.microsoft.com/office/drawing/2014/main" id="{407798EA-DAF2-49D5-8256-1FF940DDAA9F}"/>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20;p39">
              <a:extLst>
                <a:ext uri="{FF2B5EF4-FFF2-40B4-BE49-F238E27FC236}">
                  <a16:creationId xmlns:a16="http://schemas.microsoft.com/office/drawing/2014/main" id="{E046ACFE-033C-41C9-9B3C-23795AED9DB3}"/>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121;p39">
              <a:extLst>
                <a:ext uri="{FF2B5EF4-FFF2-40B4-BE49-F238E27FC236}">
                  <a16:creationId xmlns:a16="http://schemas.microsoft.com/office/drawing/2014/main" id="{2E4309DA-971B-46B6-BFE8-8DD99EC9D042}"/>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122;p39">
              <a:extLst>
                <a:ext uri="{FF2B5EF4-FFF2-40B4-BE49-F238E27FC236}">
                  <a16:creationId xmlns:a16="http://schemas.microsoft.com/office/drawing/2014/main" id="{7B9F37EC-2ECF-43A4-920D-7345136E4444}"/>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123;p39">
              <a:extLst>
                <a:ext uri="{FF2B5EF4-FFF2-40B4-BE49-F238E27FC236}">
                  <a16:creationId xmlns:a16="http://schemas.microsoft.com/office/drawing/2014/main" id="{7F5F7EE1-EB3D-4BE4-B54D-A05F6B8B3699}"/>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124;p39">
              <a:extLst>
                <a:ext uri="{FF2B5EF4-FFF2-40B4-BE49-F238E27FC236}">
                  <a16:creationId xmlns:a16="http://schemas.microsoft.com/office/drawing/2014/main" id="{D6E88820-B48D-49E6-A8D6-F9A50F390D02}"/>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125;p39">
              <a:extLst>
                <a:ext uri="{FF2B5EF4-FFF2-40B4-BE49-F238E27FC236}">
                  <a16:creationId xmlns:a16="http://schemas.microsoft.com/office/drawing/2014/main" id="{0AC0B749-60AA-4B8B-BF27-F9F9A2BB6B22}"/>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553;p35">
            <a:extLst>
              <a:ext uri="{FF2B5EF4-FFF2-40B4-BE49-F238E27FC236}">
                <a16:creationId xmlns:a16="http://schemas.microsoft.com/office/drawing/2014/main" id="{E174212D-EF47-4326-A6FB-D181173BA14A}"/>
              </a:ext>
            </a:extLst>
          </p:cNvPr>
          <p:cNvSpPr/>
          <p:nvPr/>
        </p:nvSpPr>
        <p:spPr>
          <a:xfrm>
            <a:off x="8009460" y="1414325"/>
            <a:ext cx="491950" cy="491949"/>
          </a:xfrm>
          <a:custGeom>
            <a:avLst/>
            <a:gdLst/>
            <a:ahLst/>
            <a:cxnLst/>
            <a:rect l="l" t="t" r="r" b="b"/>
            <a:pathLst>
              <a:path w="4469" h="4470" extrusionOk="0">
                <a:moveTo>
                  <a:pt x="2234" y="1"/>
                </a:moveTo>
                <a:cubicBezTo>
                  <a:pt x="2079" y="1"/>
                  <a:pt x="1949" y="79"/>
                  <a:pt x="1949" y="176"/>
                </a:cubicBezTo>
                <a:cubicBezTo>
                  <a:pt x="1949" y="240"/>
                  <a:pt x="2008" y="299"/>
                  <a:pt x="2092" y="325"/>
                </a:cubicBezTo>
                <a:lnTo>
                  <a:pt x="2092" y="577"/>
                </a:lnTo>
                <a:cubicBezTo>
                  <a:pt x="1742" y="610"/>
                  <a:pt x="1418" y="746"/>
                  <a:pt x="1166" y="959"/>
                </a:cubicBezTo>
                <a:lnTo>
                  <a:pt x="991" y="784"/>
                </a:lnTo>
                <a:cubicBezTo>
                  <a:pt x="1030" y="700"/>
                  <a:pt x="1030" y="623"/>
                  <a:pt x="985" y="577"/>
                </a:cubicBezTo>
                <a:cubicBezTo>
                  <a:pt x="962" y="553"/>
                  <a:pt x="930" y="541"/>
                  <a:pt x="892" y="541"/>
                </a:cubicBezTo>
                <a:cubicBezTo>
                  <a:pt x="821" y="541"/>
                  <a:pt x="731" y="583"/>
                  <a:pt x="654" y="655"/>
                </a:cubicBezTo>
                <a:cubicBezTo>
                  <a:pt x="544" y="771"/>
                  <a:pt x="505" y="914"/>
                  <a:pt x="577" y="985"/>
                </a:cubicBezTo>
                <a:cubicBezTo>
                  <a:pt x="600" y="1009"/>
                  <a:pt x="632" y="1020"/>
                  <a:pt x="670" y="1020"/>
                </a:cubicBezTo>
                <a:cubicBezTo>
                  <a:pt x="704" y="1020"/>
                  <a:pt x="743" y="1010"/>
                  <a:pt x="784" y="992"/>
                </a:cubicBezTo>
                <a:lnTo>
                  <a:pt x="965" y="1166"/>
                </a:lnTo>
                <a:cubicBezTo>
                  <a:pt x="751" y="1419"/>
                  <a:pt x="609" y="1743"/>
                  <a:pt x="577" y="2093"/>
                </a:cubicBezTo>
                <a:lnTo>
                  <a:pt x="330" y="2093"/>
                </a:lnTo>
                <a:cubicBezTo>
                  <a:pt x="298" y="2002"/>
                  <a:pt x="240" y="1944"/>
                  <a:pt x="175" y="1944"/>
                </a:cubicBezTo>
                <a:cubicBezTo>
                  <a:pt x="78" y="1944"/>
                  <a:pt x="0" y="2073"/>
                  <a:pt x="0" y="2235"/>
                </a:cubicBezTo>
                <a:cubicBezTo>
                  <a:pt x="0" y="2397"/>
                  <a:pt x="78" y="2526"/>
                  <a:pt x="175" y="2526"/>
                </a:cubicBezTo>
                <a:cubicBezTo>
                  <a:pt x="240" y="2526"/>
                  <a:pt x="298" y="2468"/>
                  <a:pt x="330" y="2377"/>
                </a:cubicBezTo>
                <a:lnTo>
                  <a:pt x="577" y="2377"/>
                </a:lnTo>
                <a:cubicBezTo>
                  <a:pt x="609" y="2734"/>
                  <a:pt x="751" y="3051"/>
                  <a:pt x="965" y="3303"/>
                </a:cubicBezTo>
                <a:lnTo>
                  <a:pt x="784" y="3485"/>
                </a:lnTo>
                <a:cubicBezTo>
                  <a:pt x="740" y="3465"/>
                  <a:pt x="698" y="3453"/>
                  <a:pt x="662" y="3453"/>
                </a:cubicBezTo>
                <a:cubicBezTo>
                  <a:pt x="628" y="3453"/>
                  <a:pt x="598" y="3463"/>
                  <a:pt x="577" y="3485"/>
                </a:cubicBezTo>
                <a:cubicBezTo>
                  <a:pt x="505" y="3556"/>
                  <a:pt x="544" y="3705"/>
                  <a:pt x="654" y="3815"/>
                </a:cubicBezTo>
                <a:cubicBezTo>
                  <a:pt x="731" y="3887"/>
                  <a:pt x="821" y="3929"/>
                  <a:pt x="892" y="3929"/>
                </a:cubicBezTo>
                <a:cubicBezTo>
                  <a:pt x="930" y="3929"/>
                  <a:pt x="962" y="3917"/>
                  <a:pt x="985" y="3893"/>
                </a:cubicBezTo>
                <a:cubicBezTo>
                  <a:pt x="1030" y="3847"/>
                  <a:pt x="1030" y="3770"/>
                  <a:pt x="991" y="3686"/>
                </a:cubicBezTo>
                <a:lnTo>
                  <a:pt x="1166" y="3511"/>
                </a:lnTo>
                <a:cubicBezTo>
                  <a:pt x="1418" y="3724"/>
                  <a:pt x="1742" y="3860"/>
                  <a:pt x="2092" y="3893"/>
                </a:cubicBezTo>
                <a:lnTo>
                  <a:pt x="2092" y="4145"/>
                </a:lnTo>
                <a:cubicBezTo>
                  <a:pt x="2008" y="4171"/>
                  <a:pt x="1949" y="4230"/>
                  <a:pt x="1949" y="4294"/>
                </a:cubicBezTo>
                <a:cubicBezTo>
                  <a:pt x="1949" y="4391"/>
                  <a:pt x="2079" y="4469"/>
                  <a:pt x="2234" y="4469"/>
                </a:cubicBezTo>
                <a:cubicBezTo>
                  <a:pt x="2396" y="4469"/>
                  <a:pt x="2526" y="4391"/>
                  <a:pt x="2526" y="4294"/>
                </a:cubicBezTo>
                <a:cubicBezTo>
                  <a:pt x="2526" y="4230"/>
                  <a:pt x="2467" y="4171"/>
                  <a:pt x="2383" y="4145"/>
                </a:cubicBezTo>
                <a:lnTo>
                  <a:pt x="2383" y="3893"/>
                </a:lnTo>
                <a:cubicBezTo>
                  <a:pt x="2733" y="3860"/>
                  <a:pt x="3050" y="3724"/>
                  <a:pt x="3303" y="3511"/>
                </a:cubicBezTo>
                <a:lnTo>
                  <a:pt x="3484" y="3686"/>
                </a:lnTo>
                <a:cubicBezTo>
                  <a:pt x="3445" y="3770"/>
                  <a:pt x="3439" y="3847"/>
                  <a:pt x="3491" y="3893"/>
                </a:cubicBezTo>
                <a:cubicBezTo>
                  <a:pt x="3513" y="3917"/>
                  <a:pt x="3545" y="3929"/>
                  <a:pt x="3582" y="3929"/>
                </a:cubicBezTo>
                <a:cubicBezTo>
                  <a:pt x="3653" y="3929"/>
                  <a:pt x="3742" y="3887"/>
                  <a:pt x="3814" y="3815"/>
                </a:cubicBezTo>
                <a:cubicBezTo>
                  <a:pt x="3931" y="3705"/>
                  <a:pt x="3963" y="3556"/>
                  <a:pt x="3899" y="3485"/>
                </a:cubicBezTo>
                <a:cubicBezTo>
                  <a:pt x="3877" y="3463"/>
                  <a:pt x="3846" y="3453"/>
                  <a:pt x="3811" y="3453"/>
                </a:cubicBezTo>
                <a:cubicBezTo>
                  <a:pt x="3772" y="3453"/>
                  <a:pt x="3729" y="3465"/>
                  <a:pt x="3685" y="3485"/>
                </a:cubicBezTo>
                <a:lnTo>
                  <a:pt x="3510" y="3303"/>
                </a:lnTo>
                <a:cubicBezTo>
                  <a:pt x="3724" y="3051"/>
                  <a:pt x="3860" y="2734"/>
                  <a:pt x="3892" y="2377"/>
                </a:cubicBezTo>
                <a:lnTo>
                  <a:pt x="4145" y="2377"/>
                </a:lnTo>
                <a:cubicBezTo>
                  <a:pt x="4177" y="2468"/>
                  <a:pt x="4229" y="2526"/>
                  <a:pt x="4294" y="2526"/>
                </a:cubicBezTo>
                <a:cubicBezTo>
                  <a:pt x="4391" y="2526"/>
                  <a:pt x="4468" y="2397"/>
                  <a:pt x="4468" y="2235"/>
                </a:cubicBezTo>
                <a:cubicBezTo>
                  <a:pt x="4468" y="2073"/>
                  <a:pt x="4391" y="1944"/>
                  <a:pt x="4294" y="1944"/>
                </a:cubicBezTo>
                <a:cubicBezTo>
                  <a:pt x="4229" y="1944"/>
                  <a:pt x="4177" y="2002"/>
                  <a:pt x="4145" y="2093"/>
                </a:cubicBezTo>
                <a:lnTo>
                  <a:pt x="3892" y="2093"/>
                </a:lnTo>
                <a:cubicBezTo>
                  <a:pt x="3860" y="1743"/>
                  <a:pt x="3724" y="1419"/>
                  <a:pt x="3510" y="1166"/>
                </a:cubicBezTo>
                <a:lnTo>
                  <a:pt x="3685" y="992"/>
                </a:lnTo>
                <a:cubicBezTo>
                  <a:pt x="3725" y="1010"/>
                  <a:pt x="3766" y="1020"/>
                  <a:pt x="3802" y="1020"/>
                </a:cubicBezTo>
                <a:cubicBezTo>
                  <a:pt x="3841" y="1020"/>
                  <a:pt x="3875" y="1009"/>
                  <a:pt x="3899" y="985"/>
                </a:cubicBezTo>
                <a:cubicBezTo>
                  <a:pt x="3963" y="914"/>
                  <a:pt x="3931" y="771"/>
                  <a:pt x="3814" y="655"/>
                </a:cubicBezTo>
                <a:cubicBezTo>
                  <a:pt x="3742" y="583"/>
                  <a:pt x="3653" y="541"/>
                  <a:pt x="3582" y="541"/>
                </a:cubicBezTo>
                <a:cubicBezTo>
                  <a:pt x="3545" y="541"/>
                  <a:pt x="3513" y="553"/>
                  <a:pt x="3491" y="577"/>
                </a:cubicBezTo>
                <a:cubicBezTo>
                  <a:pt x="3439" y="623"/>
                  <a:pt x="3445" y="700"/>
                  <a:pt x="3484" y="784"/>
                </a:cubicBezTo>
                <a:lnTo>
                  <a:pt x="3303" y="959"/>
                </a:lnTo>
                <a:cubicBezTo>
                  <a:pt x="3050" y="746"/>
                  <a:pt x="2733" y="610"/>
                  <a:pt x="2383" y="577"/>
                </a:cubicBezTo>
                <a:lnTo>
                  <a:pt x="2383" y="325"/>
                </a:lnTo>
                <a:cubicBezTo>
                  <a:pt x="2467" y="299"/>
                  <a:pt x="2526" y="240"/>
                  <a:pt x="2526" y="176"/>
                </a:cubicBezTo>
                <a:cubicBezTo>
                  <a:pt x="2526" y="79"/>
                  <a:pt x="2396" y="1"/>
                  <a:pt x="22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投影片編號版面配置區 1">
            <a:extLst>
              <a:ext uri="{FF2B5EF4-FFF2-40B4-BE49-F238E27FC236}">
                <a16:creationId xmlns:a16="http://schemas.microsoft.com/office/drawing/2014/main" id="{48E07E19-20BF-4C52-BF35-2A13559761B3}"/>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23</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5536582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過採樣 </a:t>
              </a:r>
              <a:r>
                <a:rPr lang="en-US" altLang="zh-TW" sz="3200" b="1" dirty="0">
                  <a:latin typeface="源泉圓體 R" panose="020B0500000000000000" pitchFamily="34" charset="-120"/>
                  <a:ea typeface="源泉圓體 R" panose="020B0500000000000000" pitchFamily="34" charset="-120"/>
                </a:rPr>
                <a:t>vs.</a:t>
              </a:r>
              <a:r>
                <a:rPr lang="zh-TW" altLang="en-US" sz="3200" b="1" dirty="0">
                  <a:latin typeface="源泉圓體 R" panose="020B0500000000000000" pitchFamily="34" charset="-120"/>
                  <a:ea typeface="源泉圓體 R" panose="020B0500000000000000" pitchFamily="34" charset="-120"/>
                </a:rPr>
                <a:t> 欠採樣</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8" name="群組 7">
            <a:extLst>
              <a:ext uri="{FF2B5EF4-FFF2-40B4-BE49-F238E27FC236}">
                <a16:creationId xmlns:a16="http://schemas.microsoft.com/office/drawing/2014/main" id="{0A4513FB-4E7C-4D21-8986-11A0680F9554}"/>
              </a:ext>
            </a:extLst>
          </p:cNvPr>
          <p:cNvGrpSpPr/>
          <p:nvPr/>
        </p:nvGrpSpPr>
        <p:grpSpPr>
          <a:xfrm>
            <a:off x="849449" y="1599247"/>
            <a:ext cx="7445103" cy="2928731"/>
            <a:chOff x="803751" y="1426527"/>
            <a:chExt cx="7445103" cy="2928731"/>
          </a:xfrm>
        </p:grpSpPr>
        <p:pic>
          <p:nvPicPr>
            <p:cNvPr id="1028" name="Picture 4">
              <a:extLst>
                <a:ext uri="{FF2B5EF4-FFF2-40B4-BE49-F238E27FC236}">
                  <a16:creationId xmlns:a16="http://schemas.microsoft.com/office/drawing/2014/main" id="{4E2A9603-C652-4187-8663-C87E07D750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0000"/>
            <a:stretch/>
          </p:blipFill>
          <p:spPr bwMode="auto">
            <a:xfrm>
              <a:off x="4796042" y="1426527"/>
              <a:ext cx="3452812" cy="202882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7ED18B89-DF20-44D7-B976-A418C1DAC6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000"/>
            <a:stretch/>
          </p:blipFill>
          <p:spPr bwMode="auto">
            <a:xfrm>
              <a:off x="803751" y="1426527"/>
              <a:ext cx="3452813" cy="2028825"/>
            </a:xfrm>
            <a:prstGeom prst="rect">
              <a:avLst/>
            </a:prstGeom>
            <a:noFill/>
            <a:extLst>
              <a:ext uri="{909E8E84-426E-40DD-AFC4-6F175D3DCCD1}">
                <a14:hiddenFill xmlns:a14="http://schemas.microsoft.com/office/drawing/2010/main">
                  <a:solidFill>
                    <a:srgbClr val="FFFFFF"/>
                  </a:solidFill>
                </a14:hiddenFill>
              </a:ext>
            </a:extLst>
          </p:spPr>
        </p:pic>
        <p:sp>
          <p:nvSpPr>
            <p:cNvPr id="11" name="文字方塊 10">
              <a:extLst>
                <a:ext uri="{FF2B5EF4-FFF2-40B4-BE49-F238E27FC236}">
                  <a16:creationId xmlns:a16="http://schemas.microsoft.com/office/drawing/2014/main" id="{072630FD-5AC1-4FA3-A716-471324B6C5BC}"/>
                </a:ext>
              </a:extLst>
            </p:cNvPr>
            <p:cNvSpPr txBox="1"/>
            <p:nvPr/>
          </p:nvSpPr>
          <p:spPr>
            <a:xfrm>
              <a:off x="1099820" y="3693538"/>
              <a:ext cx="3154679" cy="661720"/>
            </a:xfrm>
            <a:prstGeom prst="rect">
              <a:avLst/>
            </a:prstGeom>
            <a:noFill/>
          </p:spPr>
          <p:txBody>
            <a:bodyPr wrap="square">
              <a:spAutoFit/>
            </a:bodyPr>
            <a:lstStyle/>
            <a:p>
              <a:pPr algn="ctr" rtl="0">
                <a:spcBef>
                  <a:spcPts val="0"/>
                </a:spcBef>
                <a:spcAft>
                  <a:spcPts val="600"/>
                </a:spcAft>
              </a:pPr>
              <a:r>
                <a:rPr lang="zh-TW" altLang="en-US" sz="1600" b="0" i="0" u="none" strike="noStrike" dirty="0">
                  <a:solidFill>
                    <a:srgbClr val="000000"/>
                  </a:solidFill>
                  <a:effectLst/>
                  <a:latin typeface="源泉圓體 R" panose="020B0500000000000000" pitchFamily="34" charset="-120"/>
                  <a:ea typeface="源泉圓體 R" panose="020B0500000000000000" pitchFamily="34" charset="-120"/>
                </a:rPr>
                <a:t>隨機過取樣</a:t>
              </a:r>
              <a:r>
                <a:rPr lang="zh-TW" altLang="en-US" sz="1600" dirty="0">
                  <a:latin typeface="源泉圓體 R" panose="020B0500000000000000" pitchFamily="34" charset="-120"/>
                  <a:ea typeface="源泉圓體 R" panose="020B0500000000000000" pitchFamily="34" charset="-120"/>
                </a:rPr>
                <a:t>、</a:t>
              </a:r>
              <a:r>
                <a:rPr lang="en-US" altLang="zh-TW" sz="1600" b="0" i="0" u="none" strike="noStrike" dirty="0">
                  <a:solidFill>
                    <a:srgbClr val="000000"/>
                  </a:solidFill>
                  <a:effectLst/>
                  <a:latin typeface="源泉圓體 R" panose="020B0500000000000000" pitchFamily="34" charset="-120"/>
                  <a:ea typeface="源泉圓體 R" panose="020B0500000000000000" pitchFamily="34" charset="-120"/>
                </a:rPr>
                <a:t>SMOTE</a:t>
              </a:r>
            </a:p>
            <a:p>
              <a:pPr algn="ctr" rtl="0">
                <a:spcBef>
                  <a:spcPts val="0"/>
                </a:spcBef>
                <a:spcAft>
                  <a:spcPts val="600"/>
                </a:spcAft>
              </a:pPr>
              <a:r>
                <a:rPr lang="en-US" altLang="zh-TW" sz="1600" dirty="0">
                  <a:latin typeface="源泉圓體 R" panose="020B0500000000000000" pitchFamily="34" charset="-120"/>
                  <a:ea typeface="源泉圓體 R" panose="020B0500000000000000" pitchFamily="34" charset="-120"/>
                </a:rPr>
                <a:t>Borderline-SMOTE</a:t>
              </a:r>
              <a:r>
                <a:rPr lang="zh-TW" altLang="en-US" sz="1600" dirty="0">
                  <a:latin typeface="源泉圓體 R" panose="020B0500000000000000" pitchFamily="34" charset="-120"/>
                  <a:ea typeface="源泉圓體 R" panose="020B0500000000000000" pitchFamily="34" charset="-120"/>
                </a:rPr>
                <a:t>、</a:t>
              </a:r>
              <a:r>
                <a:rPr lang="en-US" altLang="zh-TW" sz="1600" b="0" i="0" u="none" strike="noStrike" dirty="0">
                  <a:solidFill>
                    <a:srgbClr val="000000"/>
                  </a:solidFill>
                  <a:effectLst/>
                  <a:latin typeface="源泉圓體 R" panose="020B0500000000000000" pitchFamily="34" charset="-120"/>
                  <a:ea typeface="源泉圓體 R" panose="020B0500000000000000" pitchFamily="34" charset="-120"/>
                </a:rPr>
                <a:t>ADASYN </a:t>
              </a:r>
              <a:endParaRPr lang="zh-TW" altLang="en-US" sz="1600" b="0" dirty="0">
                <a:effectLst/>
                <a:latin typeface="源泉圓體 R" panose="020B0500000000000000" pitchFamily="34" charset="-120"/>
                <a:ea typeface="源泉圓體 R" panose="020B0500000000000000" pitchFamily="34" charset="-120"/>
              </a:endParaRPr>
            </a:p>
          </p:txBody>
        </p:sp>
        <p:sp>
          <p:nvSpPr>
            <p:cNvPr id="13" name="文字方塊 12">
              <a:extLst>
                <a:ext uri="{FF2B5EF4-FFF2-40B4-BE49-F238E27FC236}">
                  <a16:creationId xmlns:a16="http://schemas.microsoft.com/office/drawing/2014/main" id="{A1B092D9-99A5-4346-870E-C339F1B56577}"/>
                </a:ext>
              </a:extLst>
            </p:cNvPr>
            <p:cNvSpPr txBox="1"/>
            <p:nvPr/>
          </p:nvSpPr>
          <p:spPr>
            <a:xfrm>
              <a:off x="5304518" y="3855121"/>
              <a:ext cx="2435860" cy="338554"/>
            </a:xfrm>
            <a:prstGeom prst="rect">
              <a:avLst/>
            </a:prstGeom>
            <a:noFill/>
          </p:spPr>
          <p:txBody>
            <a:bodyPr wrap="square">
              <a:spAutoFit/>
            </a:bodyPr>
            <a:lstStyle/>
            <a:p>
              <a:pPr algn="ctr" rtl="0">
                <a:spcBef>
                  <a:spcPts val="0"/>
                </a:spcBef>
                <a:spcAft>
                  <a:spcPts val="600"/>
                </a:spcAft>
              </a:pPr>
              <a:r>
                <a:rPr lang="zh-TW" altLang="en-US" sz="1600" b="0" i="0" u="none" strike="noStrike" dirty="0">
                  <a:solidFill>
                    <a:srgbClr val="000000"/>
                  </a:solidFill>
                  <a:effectLst/>
                  <a:latin typeface="源泉圓體 R" panose="020B0500000000000000" pitchFamily="34" charset="-120"/>
                  <a:ea typeface="源泉圓體 R" panose="020B0500000000000000" pitchFamily="34" charset="-120"/>
                </a:rPr>
                <a:t>隨機欠取樣、</a:t>
              </a:r>
              <a:r>
                <a:rPr lang="en-US" altLang="zh-TW" sz="1600" dirty="0">
                  <a:latin typeface="源泉圓體 R" panose="020B0500000000000000" pitchFamily="34" charset="-120"/>
                  <a:ea typeface="源泉圓體 R" panose="020B0500000000000000" pitchFamily="34" charset="-120"/>
                </a:rPr>
                <a:t>ENN</a:t>
              </a:r>
              <a:endParaRPr lang="zh-TW" altLang="en-US" sz="1600" b="0" dirty="0">
                <a:effectLst/>
                <a:latin typeface="源泉圓體 R" panose="020B0500000000000000" pitchFamily="34" charset="-120"/>
                <a:ea typeface="源泉圓體 R" panose="020B0500000000000000" pitchFamily="34" charset="-120"/>
              </a:endParaRPr>
            </a:p>
          </p:txBody>
        </p:sp>
      </p:grpSp>
      <p:sp>
        <p:nvSpPr>
          <p:cNvPr id="12" name="投影片編號版面配置區 1">
            <a:extLst>
              <a:ext uri="{FF2B5EF4-FFF2-40B4-BE49-F238E27FC236}">
                <a16:creationId xmlns:a16="http://schemas.microsoft.com/office/drawing/2014/main" id="{2F6F9D32-64C7-408A-BC06-F0A0BAB6FCFE}"/>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24</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29131768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35"/>
        <p:cNvGrpSpPr/>
        <p:nvPr/>
      </p:nvGrpSpPr>
      <p:grpSpPr>
        <a:xfrm>
          <a:off x="0" y="0"/>
          <a:ext cx="0" cy="0"/>
          <a:chOff x="0" y="0"/>
          <a:chExt cx="0" cy="0"/>
        </a:xfrm>
      </p:grpSpPr>
      <p:sp>
        <p:nvSpPr>
          <p:cNvPr id="76" name="文字方塊 75">
            <a:extLst>
              <a:ext uri="{FF2B5EF4-FFF2-40B4-BE49-F238E27FC236}">
                <a16:creationId xmlns:a16="http://schemas.microsoft.com/office/drawing/2014/main" id="{A135ADE6-4223-41BB-936C-54EF087F2BFC}"/>
              </a:ext>
            </a:extLst>
          </p:cNvPr>
          <p:cNvSpPr txBox="1"/>
          <p:nvPr/>
        </p:nvSpPr>
        <p:spPr>
          <a:xfrm>
            <a:off x="4771629" y="1456256"/>
            <a:ext cx="4068763" cy="2431435"/>
          </a:xfrm>
          <a:prstGeom prst="rect">
            <a:avLst/>
          </a:prstGeom>
          <a:noFill/>
        </p:spPr>
        <p:txBody>
          <a:bodyPr wrap="square">
            <a:spAutoFit/>
          </a:bodyPr>
          <a:lstStyle/>
          <a:p>
            <a:pPr rtl="0">
              <a:spcBef>
                <a:spcPts val="0"/>
              </a:spcBef>
              <a:spcAft>
                <a:spcPts val="3000"/>
              </a:spcAft>
            </a:pPr>
            <a:r>
              <a:rPr lang="en-US" altLang="zh-TW" sz="2000" dirty="0">
                <a:latin typeface="源泉圓體 R" panose="020B0500000000000000" pitchFamily="34" charset="-120"/>
                <a:ea typeface="源泉圓體 R" panose="020B0500000000000000" pitchFamily="34" charset="-120"/>
              </a:rPr>
              <a:t>           </a:t>
            </a:r>
            <a:r>
              <a:rPr lang="zh-TW" altLang="en-US" sz="2000" b="0" i="0" u="none" strike="noStrike" dirty="0">
                <a:solidFill>
                  <a:srgbClr val="000000"/>
                </a:solidFill>
                <a:effectLst/>
                <a:latin typeface="源泉圓體 R" panose="020B0500000000000000" pitchFamily="34" charset="-120"/>
                <a:ea typeface="源泉圓體 R" panose="020B0500000000000000" pitchFamily="34" charset="-120"/>
              </a:rPr>
              <a:t>有幾個值得注意的</a:t>
            </a:r>
            <a:r>
              <a:rPr lang="zh-TW" altLang="en-US" sz="2000" dirty="0">
                <a:latin typeface="源泉圓體 R" panose="020B0500000000000000" pitchFamily="34" charset="-120"/>
                <a:ea typeface="源泉圓體 R" panose="020B0500000000000000" pitchFamily="34" charset="-120"/>
              </a:rPr>
              <a:t>地方</a:t>
            </a:r>
            <a:r>
              <a:rPr lang="zh-TW" altLang="en-US" sz="2000" b="0" i="0" u="none" strike="noStrike" dirty="0">
                <a:solidFill>
                  <a:srgbClr val="000000"/>
                </a:solidFill>
                <a:effectLst/>
                <a:latin typeface="源泉圓體 R" panose="020B0500000000000000" pitchFamily="34" charset="-120"/>
                <a:ea typeface="源泉圓體 R" panose="020B0500000000000000" pitchFamily="34" charset="-120"/>
              </a:rPr>
              <a:t> </a:t>
            </a:r>
            <a:r>
              <a:rPr lang="en-US" altLang="zh-TW" sz="2000" b="0" i="0" u="none" strike="noStrike" dirty="0">
                <a:solidFill>
                  <a:srgbClr val="000000"/>
                </a:solidFill>
                <a:effectLst/>
                <a:latin typeface="源泉圓體 R" panose="020B0500000000000000" pitchFamily="34" charset="-120"/>
                <a:ea typeface="源泉圓體 R" panose="020B0500000000000000" pitchFamily="34" charset="-120"/>
              </a:rPr>
              <a:t>:</a:t>
            </a:r>
            <a:endParaRPr lang="zh-TW" altLang="en-US" sz="2000" b="0" dirty="0">
              <a:effectLst/>
              <a:latin typeface="源泉圓體 R" panose="020B0500000000000000" pitchFamily="34" charset="-120"/>
              <a:ea typeface="源泉圓體 R" panose="020B0500000000000000" pitchFamily="34" charset="-120"/>
            </a:endParaRPr>
          </a:p>
          <a:p>
            <a:pPr marL="342900" indent="-342900" rtl="0">
              <a:spcBef>
                <a:spcPts val="0"/>
              </a:spcBef>
              <a:spcAft>
                <a:spcPts val="600"/>
              </a:spcAft>
              <a:buFont typeface="+mj-lt"/>
              <a:buAutoNum type="arabicPeriod"/>
            </a:pPr>
            <a:r>
              <a:rPr lang="zh-TW" altLang="en-US" sz="1800" b="0" i="0" u="none" strike="noStrike" dirty="0">
                <a:solidFill>
                  <a:srgbClr val="000000"/>
                </a:solidFill>
                <a:effectLst/>
                <a:latin typeface="源泉圓體 R" panose="020B0500000000000000" pitchFamily="34" charset="-120"/>
                <a:ea typeface="源泉圓體 R" panose="020B0500000000000000" pitchFamily="34" charset="-120"/>
              </a:rPr>
              <a:t>應先切分測試、訓練集，</a:t>
            </a:r>
            <a:endParaRPr lang="en-US" altLang="zh-TW" sz="1800" dirty="0">
              <a:latin typeface="源泉圓體 R" panose="020B0500000000000000" pitchFamily="34" charset="-120"/>
              <a:ea typeface="源泉圓體 R" panose="020B0500000000000000" pitchFamily="34" charset="-120"/>
            </a:endParaRPr>
          </a:p>
          <a:p>
            <a:pPr marL="357188" rtl="0">
              <a:spcBef>
                <a:spcPts val="0"/>
              </a:spcBef>
              <a:spcAft>
                <a:spcPts val="1800"/>
              </a:spcAft>
              <a:tabLst>
                <a:tab pos="357188" algn="l"/>
              </a:tabLst>
            </a:pPr>
            <a:r>
              <a:rPr lang="zh-TW" altLang="en-US" sz="1800" b="0" i="0" u="none" strike="noStrike" dirty="0">
                <a:solidFill>
                  <a:srgbClr val="000000"/>
                </a:solidFill>
                <a:effectLst/>
                <a:latin typeface="源泉圓體 R" panose="020B0500000000000000" pitchFamily="34" charset="-120"/>
                <a:ea typeface="源泉圓體 R" panose="020B0500000000000000" pitchFamily="34" charset="-120"/>
              </a:rPr>
              <a:t>再針對訓練集</a:t>
            </a:r>
            <a:r>
              <a:rPr lang="zh-TW" altLang="en-US" sz="1800" dirty="0">
                <a:latin typeface="源泉圓體 R" panose="020B0500000000000000" pitchFamily="34" charset="-120"/>
                <a:ea typeface="源泉圓體 R" panose="020B0500000000000000" pitchFamily="34" charset="-120"/>
              </a:rPr>
              <a:t>過採樣或是欠採樣</a:t>
            </a:r>
            <a:endParaRPr lang="en-US" altLang="zh-TW" sz="1800" b="0" i="0" u="none" strike="noStrike" dirty="0">
              <a:solidFill>
                <a:srgbClr val="000000"/>
              </a:solidFill>
              <a:effectLst/>
              <a:latin typeface="源泉圓體 R" panose="020B0500000000000000" pitchFamily="34" charset="-120"/>
              <a:ea typeface="源泉圓體 R" panose="020B0500000000000000" pitchFamily="34" charset="-120"/>
            </a:endParaRPr>
          </a:p>
          <a:p>
            <a:pPr marL="342900" indent="-342900" rtl="0">
              <a:spcBef>
                <a:spcPts val="0"/>
              </a:spcBef>
              <a:spcAft>
                <a:spcPts val="1800"/>
              </a:spcAft>
              <a:buFont typeface="+mj-lt"/>
              <a:buAutoNum type="arabicPeriod" startAt="2"/>
            </a:pPr>
            <a:r>
              <a:rPr lang="zh-TW" altLang="en-US" sz="1800" b="0" i="0" u="none" strike="noStrike" dirty="0">
                <a:solidFill>
                  <a:srgbClr val="000000"/>
                </a:solidFill>
                <a:effectLst/>
                <a:latin typeface="源泉圓體 R" panose="020B0500000000000000" pitchFamily="34" charset="-120"/>
                <a:ea typeface="源泉圓體 R" panose="020B0500000000000000" pitchFamily="34" charset="-120"/>
              </a:rPr>
              <a:t>要透過交叉驗證去控制</a:t>
            </a:r>
            <a:r>
              <a:rPr lang="zh-TW" altLang="en-US" sz="1800" dirty="0">
                <a:latin typeface="源泉圓體 R" panose="020B0500000000000000" pitchFamily="34" charset="-120"/>
                <a:ea typeface="源泉圓體 R" panose="020B0500000000000000" pitchFamily="34" charset="-120"/>
              </a:rPr>
              <a:t>過擬合</a:t>
            </a:r>
            <a:endParaRPr lang="en-US" altLang="zh-TW" sz="1800" dirty="0">
              <a:latin typeface="源泉圓體 R" panose="020B0500000000000000" pitchFamily="34" charset="-120"/>
              <a:ea typeface="源泉圓體 R" panose="020B0500000000000000" pitchFamily="34" charset="-120"/>
            </a:endParaRPr>
          </a:p>
          <a:p>
            <a:pPr marL="342900" indent="-342900" rtl="0">
              <a:spcBef>
                <a:spcPts val="0"/>
              </a:spcBef>
              <a:spcAft>
                <a:spcPts val="600"/>
              </a:spcAft>
              <a:buFont typeface="+mj-lt"/>
              <a:buAutoNum type="arabicPeriod" startAt="2"/>
            </a:pPr>
            <a:r>
              <a:rPr lang="zh-TW" altLang="en-US" sz="1800" b="0" i="0" u="none" strike="noStrike" dirty="0">
                <a:solidFill>
                  <a:srgbClr val="000000"/>
                </a:solidFill>
                <a:effectLst/>
                <a:latin typeface="源泉圓體 R" panose="020B0500000000000000" pitchFamily="34" charset="-120"/>
                <a:ea typeface="源泉圓體 R" panose="020B0500000000000000" pitchFamily="34" charset="-120"/>
              </a:rPr>
              <a:t>觀察少數樣本與多數樣本分布情形</a:t>
            </a:r>
            <a:endParaRPr lang="zh-TW" altLang="en-US" sz="1800" b="0" dirty="0">
              <a:effectLst/>
              <a:latin typeface="源泉圓體 R" panose="020B0500000000000000" pitchFamily="34" charset="-120"/>
              <a:ea typeface="源泉圓體 R" panose="020B0500000000000000" pitchFamily="34" charset="-120"/>
            </a:endParaRPr>
          </a:p>
        </p:txBody>
      </p:sp>
      <p:grpSp>
        <p:nvGrpSpPr>
          <p:cNvPr id="77" name="Google Shape;1112;p39">
            <a:extLst>
              <a:ext uri="{FF2B5EF4-FFF2-40B4-BE49-F238E27FC236}">
                <a16:creationId xmlns:a16="http://schemas.microsoft.com/office/drawing/2014/main" id="{8D0F058F-F95B-43E7-9C19-6C01A728D530}"/>
              </a:ext>
            </a:extLst>
          </p:cNvPr>
          <p:cNvGrpSpPr/>
          <p:nvPr/>
        </p:nvGrpSpPr>
        <p:grpSpPr>
          <a:xfrm>
            <a:off x="4811435" y="1189623"/>
            <a:ext cx="522087" cy="791542"/>
            <a:chOff x="2915901" y="2061239"/>
            <a:chExt cx="231650" cy="351207"/>
          </a:xfrm>
        </p:grpSpPr>
        <p:sp>
          <p:nvSpPr>
            <p:cNvPr id="78" name="Google Shape;1113;p39">
              <a:extLst>
                <a:ext uri="{FF2B5EF4-FFF2-40B4-BE49-F238E27FC236}">
                  <a16:creationId xmlns:a16="http://schemas.microsoft.com/office/drawing/2014/main" id="{8A879B25-1727-4A86-8226-935542594D55}"/>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114;p39">
              <a:extLst>
                <a:ext uri="{FF2B5EF4-FFF2-40B4-BE49-F238E27FC236}">
                  <a16:creationId xmlns:a16="http://schemas.microsoft.com/office/drawing/2014/main" id="{C275203D-2DDD-4B8F-8B9D-18C5B40EFB94}"/>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115;p39">
              <a:extLst>
                <a:ext uri="{FF2B5EF4-FFF2-40B4-BE49-F238E27FC236}">
                  <a16:creationId xmlns:a16="http://schemas.microsoft.com/office/drawing/2014/main" id="{53A8A93A-7E95-4B95-9411-3EA27C8AD8EF}"/>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116;p39">
              <a:extLst>
                <a:ext uri="{FF2B5EF4-FFF2-40B4-BE49-F238E27FC236}">
                  <a16:creationId xmlns:a16="http://schemas.microsoft.com/office/drawing/2014/main" id="{AB5839ED-3371-4D2C-A629-5F2F299FA7C0}"/>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117;p39">
              <a:extLst>
                <a:ext uri="{FF2B5EF4-FFF2-40B4-BE49-F238E27FC236}">
                  <a16:creationId xmlns:a16="http://schemas.microsoft.com/office/drawing/2014/main" id="{DB4FAEF7-005C-4C24-BED6-FEECFC00E689}"/>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118;p39">
              <a:extLst>
                <a:ext uri="{FF2B5EF4-FFF2-40B4-BE49-F238E27FC236}">
                  <a16:creationId xmlns:a16="http://schemas.microsoft.com/office/drawing/2014/main" id="{19F200B9-A2B5-4CE5-B17A-A7B9388B3DB7}"/>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119;p39">
              <a:extLst>
                <a:ext uri="{FF2B5EF4-FFF2-40B4-BE49-F238E27FC236}">
                  <a16:creationId xmlns:a16="http://schemas.microsoft.com/office/drawing/2014/main" id="{BC869968-C144-4617-831E-D22A735356CA}"/>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120;p39">
              <a:extLst>
                <a:ext uri="{FF2B5EF4-FFF2-40B4-BE49-F238E27FC236}">
                  <a16:creationId xmlns:a16="http://schemas.microsoft.com/office/drawing/2014/main" id="{90C73B32-C833-432E-86FA-E3CE02CCDEAB}"/>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121;p39">
              <a:extLst>
                <a:ext uri="{FF2B5EF4-FFF2-40B4-BE49-F238E27FC236}">
                  <a16:creationId xmlns:a16="http://schemas.microsoft.com/office/drawing/2014/main" id="{FEEB2B49-B6CF-4981-8AE2-3B03CC2BC532}"/>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122;p39">
              <a:extLst>
                <a:ext uri="{FF2B5EF4-FFF2-40B4-BE49-F238E27FC236}">
                  <a16:creationId xmlns:a16="http://schemas.microsoft.com/office/drawing/2014/main" id="{DDA379B1-AEC3-426A-B225-B2EED22FE982}"/>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123;p39">
              <a:extLst>
                <a:ext uri="{FF2B5EF4-FFF2-40B4-BE49-F238E27FC236}">
                  <a16:creationId xmlns:a16="http://schemas.microsoft.com/office/drawing/2014/main" id="{79A32187-608E-4CEB-9B26-F3FBB6408401}"/>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124;p39">
              <a:extLst>
                <a:ext uri="{FF2B5EF4-FFF2-40B4-BE49-F238E27FC236}">
                  <a16:creationId xmlns:a16="http://schemas.microsoft.com/office/drawing/2014/main" id="{22C8E26A-6393-4830-8796-F52BB1EA63E7}"/>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125;p39">
              <a:extLst>
                <a:ext uri="{FF2B5EF4-FFF2-40B4-BE49-F238E27FC236}">
                  <a16:creationId xmlns:a16="http://schemas.microsoft.com/office/drawing/2014/main" id="{CCF7E8AC-4FC7-446D-8796-C4007B365113}"/>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群組 19">
            <a:extLst>
              <a:ext uri="{FF2B5EF4-FFF2-40B4-BE49-F238E27FC236}">
                <a16:creationId xmlns:a16="http://schemas.microsoft.com/office/drawing/2014/main" id="{0562DC68-8330-4304-AC44-33F3878A5142}"/>
              </a:ext>
            </a:extLst>
          </p:cNvPr>
          <p:cNvGrpSpPr/>
          <p:nvPr/>
        </p:nvGrpSpPr>
        <p:grpSpPr>
          <a:xfrm>
            <a:off x="655299" y="245589"/>
            <a:ext cx="4367556" cy="4871631"/>
            <a:chOff x="655299" y="316709"/>
            <a:chExt cx="4367556" cy="4871631"/>
          </a:xfrm>
        </p:grpSpPr>
        <p:grpSp>
          <p:nvGrpSpPr>
            <p:cNvPr id="12" name="群組 11">
              <a:extLst>
                <a:ext uri="{FF2B5EF4-FFF2-40B4-BE49-F238E27FC236}">
                  <a16:creationId xmlns:a16="http://schemas.microsoft.com/office/drawing/2014/main" id="{30762F57-9449-4802-8148-BC09B95C982D}"/>
                </a:ext>
              </a:extLst>
            </p:cNvPr>
            <p:cNvGrpSpPr/>
            <p:nvPr/>
          </p:nvGrpSpPr>
          <p:grpSpPr>
            <a:xfrm>
              <a:off x="1955353" y="903843"/>
              <a:ext cx="0" cy="4233561"/>
              <a:chOff x="1955353" y="976995"/>
              <a:chExt cx="0" cy="4233561"/>
            </a:xfrm>
          </p:grpSpPr>
          <p:cxnSp>
            <p:nvCxnSpPr>
              <p:cNvPr id="92" name="直線接點 91">
                <a:extLst>
                  <a:ext uri="{FF2B5EF4-FFF2-40B4-BE49-F238E27FC236}">
                    <a16:creationId xmlns:a16="http://schemas.microsoft.com/office/drawing/2014/main" id="{425480CB-E1F2-48E5-9645-3CD1A7920B98}"/>
                  </a:ext>
                </a:extLst>
              </p:cNvPr>
              <p:cNvCxnSpPr>
                <a:cxnSpLocks/>
              </p:cNvCxnSpPr>
              <p:nvPr/>
            </p:nvCxnSpPr>
            <p:spPr>
              <a:xfrm>
                <a:off x="1955353" y="976995"/>
                <a:ext cx="0" cy="813773"/>
              </a:xfrm>
              <a:prstGeom prst="line">
                <a:avLst/>
              </a:prstGeom>
              <a:ln w="38100">
                <a:tailEnd type="triangle"/>
              </a:ln>
            </p:spPr>
            <p:style>
              <a:lnRef idx="1">
                <a:schemeClr val="accent5"/>
              </a:lnRef>
              <a:fillRef idx="0">
                <a:schemeClr val="accent5"/>
              </a:fillRef>
              <a:effectRef idx="0">
                <a:schemeClr val="accent5"/>
              </a:effectRef>
              <a:fontRef idx="minor">
                <a:schemeClr val="tx1"/>
              </a:fontRef>
            </p:style>
          </p:cxnSp>
          <p:cxnSp>
            <p:nvCxnSpPr>
              <p:cNvPr id="93" name="直線接點 92">
                <a:extLst>
                  <a:ext uri="{FF2B5EF4-FFF2-40B4-BE49-F238E27FC236}">
                    <a16:creationId xmlns:a16="http://schemas.microsoft.com/office/drawing/2014/main" id="{944BE205-3B78-42AA-9F0A-B3A480ED2636}"/>
                  </a:ext>
                </a:extLst>
              </p:cNvPr>
              <p:cNvCxnSpPr>
                <a:cxnSpLocks/>
              </p:cNvCxnSpPr>
              <p:nvPr/>
            </p:nvCxnSpPr>
            <p:spPr>
              <a:xfrm>
                <a:off x="1955353" y="2119341"/>
                <a:ext cx="0" cy="813773"/>
              </a:xfrm>
              <a:prstGeom prst="line">
                <a:avLst/>
              </a:prstGeom>
              <a:ln w="38100">
                <a:tailEnd type="triangle"/>
              </a:ln>
            </p:spPr>
            <p:style>
              <a:lnRef idx="1">
                <a:schemeClr val="accent5"/>
              </a:lnRef>
              <a:fillRef idx="0">
                <a:schemeClr val="accent5"/>
              </a:fillRef>
              <a:effectRef idx="0">
                <a:schemeClr val="accent5"/>
              </a:effectRef>
              <a:fontRef idx="minor">
                <a:schemeClr val="tx1"/>
              </a:fontRef>
            </p:style>
          </p:cxnSp>
          <p:cxnSp>
            <p:nvCxnSpPr>
              <p:cNvPr id="94" name="直線接點 93">
                <a:extLst>
                  <a:ext uri="{FF2B5EF4-FFF2-40B4-BE49-F238E27FC236}">
                    <a16:creationId xmlns:a16="http://schemas.microsoft.com/office/drawing/2014/main" id="{EBE72566-7A16-4F46-A7BF-D77001949DEE}"/>
                  </a:ext>
                </a:extLst>
              </p:cNvPr>
              <p:cNvCxnSpPr>
                <a:cxnSpLocks/>
              </p:cNvCxnSpPr>
              <p:nvPr/>
            </p:nvCxnSpPr>
            <p:spPr>
              <a:xfrm>
                <a:off x="1955353" y="3269397"/>
                <a:ext cx="0" cy="813773"/>
              </a:xfrm>
              <a:prstGeom prst="line">
                <a:avLst/>
              </a:prstGeom>
              <a:ln w="38100">
                <a:tailEnd type="triangle"/>
              </a:ln>
            </p:spPr>
            <p:style>
              <a:lnRef idx="1">
                <a:schemeClr val="accent5"/>
              </a:lnRef>
              <a:fillRef idx="0">
                <a:schemeClr val="accent5"/>
              </a:fillRef>
              <a:effectRef idx="0">
                <a:schemeClr val="accent5"/>
              </a:effectRef>
              <a:fontRef idx="minor">
                <a:schemeClr val="tx1"/>
              </a:fontRef>
            </p:style>
          </p:cxnSp>
          <p:cxnSp>
            <p:nvCxnSpPr>
              <p:cNvPr id="101" name="直線接點 100">
                <a:extLst>
                  <a:ext uri="{FF2B5EF4-FFF2-40B4-BE49-F238E27FC236}">
                    <a16:creationId xmlns:a16="http://schemas.microsoft.com/office/drawing/2014/main" id="{063999C1-8AB8-4131-925D-3FAB50EC092B}"/>
                  </a:ext>
                </a:extLst>
              </p:cNvPr>
              <p:cNvCxnSpPr>
                <a:cxnSpLocks/>
              </p:cNvCxnSpPr>
              <p:nvPr/>
            </p:nvCxnSpPr>
            <p:spPr>
              <a:xfrm>
                <a:off x="1955353" y="4396783"/>
                <a:ext cx="0" cy="813773"/>
              </a:xfrm>
              <a:prstGeom prst="line">
                <a:avLst/>
              </a:prstGeom>
              <a:ln w="38100">
                <a:tailEnd type="triangle"/>
              </a:ln>
            </p:spPr>
            <p:style>
              <a:lnRef idx="1">
                <a:schemeClr val="accent5"/>
              </a:lnRef>
              <a:fillRef idx="0">
                <a:schemeClr val="accent5"/>
              </a:fillRef>
              <a:effectRef idx="0">
                <a:schemeClr val="accent5"/>
              </a:effectRef>
              <a:fontRef idx="minor">
                <a:schemeClr val="tx1"/>
              </a:fontRef>
            </p:style>
          </p:cxnSp>
        </p:grpSp>
        <p:grpSp>
          <p:nvGrpSpPr>
            <p:cNvPr id="19" name="群組 18">
              <a:extLst>
                <a:ext uri="{FF2B5EF4-FFF2-40B4-BE49-F238E27FC236}">
                  <a16:creationId xmlns:a16="http://schemas.microsoft.com/office/drawing/2014/main" id="{2D1C4928-D4AB-4A4C-A96A-0F21980AE375}"/>
                </a:ext>
              </a:extLst>
            </p:cNvPr>
            <p:cNvGrpSpPr/>
            <p:nvPr/>
          </p:nvGrpSpPr>
          <p:grpSpPr>
            <a:xfrm>
              <a:off x="655299" y="316709"/>
              <a:ext cx="4367556" cy="4871631"/>
              <a:chOff x="655299" y="316709"/>
              <a:chExt cx="4367556" cy="4871631"/>
            </a:xfrm>
          </p:grpSpPr>
          <p:grpSp>
            <p:nvGrpSpPr>
              <p:cNvPr id="16" name="群組 15">
                <a:extLst>
                  <a:ext uri="{FF2B5EF4-FFF2-40B4-BE49-F238E27FC236}">
                    <a16:creationId xmlns:a16="http://schemas.microsoft.com/office/drawing/2014/main" id="{00ECCC5A-C635-447A-85A2-0AAB2F35C25B}"/>
                  </a:ext>
                </a:extLst>
              </p:cNvPr>
              <p:cNvGrpSpPr/>
              <p:nvPr/>
            </p:nvGrpSpPr>
            <p:grpSpPr>
              <a:xfrm>
                <a:off x="655299" y="316709"/>
                <a:ext cx="3347426" cy="4659425"/>
                <a:chOff x="655299" y="389861"/>
                <a:chExt cx="3347426" cy="4659425"/>
              </a:xfrm>
            </p:grpSpPr>
            <p:grpSp>
              <p:nvGrpSpPr>
                <p:cNvPr id="5" name="群組 4">
                  <a:extLst>
                    <a:ext uri="{FF2B5EF4-FFF2-40B4-BE49-F238E27FC236}">
                      <a16:creationId xmlns:a16="http://schemas.microsoft.com/office/drawing/2014/main" id="{061904AD-2AEB-4EB5-843D-24CCF62713EB}"/>
                    </a:ext>
                  </a:extLst>
                </p:cNvPr>
                <p:cNvGrpSpPr/>
                <p:nvPr/>
              </p:nvGrpSpPr>
              <p:grpSpPr>
                <a:xfrm>
                  <a:off x="655299" y="389861"/>
                  <a:ext cx="497684" cy="4659425"/>
                  <a:chOff x="655299" y="389861"/>
                  <a:chExt cx="497684" cy="4659425"/>
                </a:xfrm>
              </p:grpSpPr>
              <p:sp>
                <p:nvSpPr>
                  <p:cNvPr id="2840" name="Google Shape;2840;p55"/>
                  <p:cNvSpPr/>
                  <p:nvPr/>
                </p:nvSpPr>
                <p:spPr>
                  <a:xfrm rot="16200000" flipH="1">
                    <a:off x="-1032643" y="2457122"/>
                    <a:ext cx="3873568" cy="497684"/>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flipH="1">
                    <a:off x="692542" y="840637"/>
                    <a:ext cx="423159" cy="261367"/>
                  </a:xfrm>
                  <a:custGeom>
                    <a:avLst/>
                    <a:gdLst/>
                    <a:ahLst/>
                    <a:cxnLst/>
                    <a:rect l="l" t="t" r="r" b="b"/>
                    <a:pathLst>
                      <a:path w="3699" h="6302" extrusionOk="0">
                        <a:moveTo>
                          <a:pt x="0" y="1"/>
                        </a:moveTo>
                        <a:lnTo>
                          <a:pt x="0" y="6302"/>
                        </a:lnTo>
                        <a:lnTo>
                          <a:pt x="3698" y="6302"/>
                        </a:lnTo>
                        <a:lnTo>
                          <a:pt x="36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flipH="1">
                    <a:off x="692546" y="3241611"/>
                    <a:ext cx="423159" cy="1342259"/>
                  </a:xfrm>
                  <a:custGeom>
                    <a:avLst/>
                    <a:gdLst/>
                    <a:ahLst/>
                    <a:cxnLst/>
                    <a:rect l="l" t="t" r="r" b="b"/>
                    <a:pathLst>
                      <a:path w="3699" h="6302" extrusionOk="0">
                        <a:moveTo>
                          <a:pt x="0" y="1"/>
                        </a:moveTo>
                        <a:lnTo>
                          <a:pt x="0" y="6302"/>
                        </a:lnTo>
                        <a:lnTo>
                          <a:pt x="3698" y="6302"/>
                        </a:lnTo>
                        <a:lnTo>
                          <a:pt x="36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flipH="1">
                    <a:off x="692546" y="2116585"/>
                    <a:ext cx="423159" cy="1136438"/>
                  </a:xfrm>
                  <a:custGeom>
                    <a:avLst/>
                    <a:gdLst/>
                    <a:ahLst/>
                    <a:cxnLst/>
                    <a:rect l="l" t="t" r="r" b="b"/>
                    <a:pathLst>
                      <a:path w="3699" h="6302" extrusionOk="0">
                        <a:moveTo>
                          <a:pt x="0" y="1"/>
                        </a:moveTo>
                        <a:lnTo>
                          <a:pt x="0" y="6302"/>
                        </a:lnTo>
                        <a:lnTo>
                          <a:pt x="3698" y="6302"/>
                        </a:lnTo>
                        <a:lnTo>
                          <a:pt x="36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flipH="1">
                    <a:off x="692546" y="1004859"/>
                    <a:ext cx="423159" cy="1120578"/>
                  </a:xfrm>
                  <a:custGeom>
                    <a:avLst/>
                    <a:gdLst/>
                    <a:ahLst/>
                    <a:cxnLst/>
                    <a:rect l="l" t="t" r="r" b="b"/>
                    <a:pathLst>
                      <a:path w="3699" h="6302" extrusionOk="0">
                        <a:moveTo>
                          <a:pt x="0" y="1"/>
                        </a:moveTo>
                        <a:lnTo>
                          <a:pt x="0" y="6302"/>
                        </a:lnTo>
                        <a:lnTo>
                          <a:pt x="3698" y="6302"/>
                        </a:lnTo>
                        <a:lnTo>
                          <a:pt x="36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flipH="1">
                    <a:off x="663998" y="389861"/>
                    <a:ext cx="480250" cy="82838"/>
                  </a:xfrm>
                  <a:custGeom>
                    <a:avLst/>
                    <a:gdLst/>
                    <a:ahLst/>
                    <a:cxnLst/>
                    <a:rect l="l" t="t" r="r" b="b"/>
                    <a:pathLst>
                      <a:path w="4198" h="694" extrusionOk="0">
                        <a:moveTo>
                          <a:pt x="351" y="1"/>
                        </a:moveTo>
                        <a:cubicBezTo>
                          <a:pt x="156" y="1"/>
                          <a:pt x="1" y="156"/>
                          <a:pt x="1" y="344"/>
                        </a:cubicBezTo>
                        <a:cubicBezTo>
                          <a:pt x="1" y="538"/>
                          <a:pt x="156" y="694"/>
                          <a:pt x="351" y="694"/>
                        </a:cubicBezTo>
                        <a:lnTo>
                          <a:pt x="3854" y="694"/>
                        </a:lnTo>
                        <a:cubicBezTo>
                          <a:pt x="4042" y="694"/>
                          <a:pt x="4197" y="538"/>
                          <a:pt x="4197" y="344"/>
                        </a:cubicBezTo>
                        <a:cubicBezTo>
                          <a:pt x="4197" y="156"/>
                          <a:pt x="4042" y="1"/>
                          <a:pt x="38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flipH="1">
                    <a:off x="862188" y="461330"/>
                    <a:ext cx="83861" cy="307835"/>
                  </a:xfrm>
                  <a:custGeom>
                    <a:avLst/>
                    <a:gdLst/>
                    <a:ahLst/>
                    <a:cxnLst/>
                    <a:rect l="l" t="t" r="r" b="b"/>
                    <a:pathLst>
                      <a:path w="733" h="1885" extrusionOk="0">
                        <a:moveTo>
                          <a:pt x="0" y="1"/>
                        </a:moveTo>
                        <a:lnTo>
                          <a:pt x="0" y="1885"/>
                        </a:lnTo>
                        <a:lnTo>
                          <a:pt x="732" y="1885"/>
                        </a:lnTo>
                        <a:lnTo>
                          <a:pt x="7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flipH="1">
                    <a:off x="737039" y="4642734"/>
                    <a:ext cx="334276" cy="68073"/>
                  </a:xfrm>
                  <a:custGeom>
                    <a:avLst/>
                    <a:gdLst/>
                    <a:ahLst/>
                    <a:cxnLst/>
                    <a:rect l="l" t="t" r="r" b="b"/>
                    <a:pathLst>
                      <a:path w="2922" h="558" extrusionOk="0">
                        <a:moveTo>
                          <a:pt x="1" y="1"/>
                        </a:moveTo>
                        <a:lnTo>
                          <a:pt x="1" y="558"/>
                        </a:lnTo>
                        <a:lnTo>
                          <a:pt x="2922" y="558"/>
                        </a:lnTo>
                        <a:lnTo>
                          <a:pt x="29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flipH="1">
                    <a:off x="737039" y="4709953"/>
                    <a:ext cx="334276" cy="82224"/>
                  </a:xfrm>
                  <a:custGeom>
                    <a:avLst/>
                    <a:gdLst/>
                    <a:ahLst/>
                    <a:cxnLst/>
                    <a:rect l="l" t="t" r="r" b="b"/>
                    <a:pathLst>
                      <a:path w="2922" h="674" extrusionOk="0">
                        <a:moveTo>
                          <a:pt x="1" y="0"/>
                        </a:moveTo>
                        <a:lnTo>
                          <a:pt x="1458" y="674"/>
                        </a:lnTo>
                        <a:lnTo>
                          <a:pt x="29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flipH="1">
                    <a:off x="970453" y="1384525"/>
                    <a:ext cx="142000" cy="102"/>
                  </a:xfrm>
                  <a:custGeom>
                    <a:avLst/>
                    <a:gdLst/>
                    <a:ahLst/>
                    <a:cxnLst/>
                    <a:rect l="l" t="t" r="r" b="b"/>
                    <a:pathLst>
                      <a:path w="1380" h="1" fill="none" extrusionOk="0">
                        <a:moveTo>
                          <a:pt x="1" y="1"/>
                        </a:moveTo>
                        <a:lnTo>
                          <a:pt x="1380" y="1"/>
                        </a:lnTo>
                      </a:path>
                    </a:pathLst>
                  </a:custGeom>
                  <a:solidFill>
                    <a:schemeClr val="lt1"/>
                  </a:solidFill>
                  <a:ln w="19050" cap="flat" cmpd="sng">
                    <a:solidFill>
                      <a:schemeClr val="dk1"/>
                    </a:solidFill>
                    <a:prstDash val="solid"/>
                    <a:miter lim="647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flipH="1">
                    <a:off x="970453" y="1718725"/>
                    <a:ext cx="142000" cy="102"/>
                  </a:xfrm>
                  <a:custGeom>
                    <a:avLst/>
                    <a:gdLst/>
                    <a:ahLst/>
                    <a:cxnLst/>
                    <a:rect l="l" t="t" r="r" b="b"/>
                    <a:pathLst>
                      <a:path w="1380" h="1" fill="none" extrusionOk="0">
                        <a:moveTo>
                          <a:pt x="1" y="1"/>
                        </a:moveTo>
                        <a:lnTo>
                          <a:pt x="1380" y="1"/>
                        </a:lnTo>
                      </a:path>
                    </a:pathLst>
                  </a:custGeom>
                  <a:solidFill>
                    <a:schemeClr val="lt1"/>
                  </a:solidFill>
                  <a:ln w="19050" cap="flat" cmpd="sng">
                    <a:solidFill>
                      <a:schemeClr val="dk1"/>
                    </a:solidFill>
                    <a:prstDash val="solid"/>
                    <a:miter lim="647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51" name="Google Shape;2851;p55"/>
                  <p:cNvCxnSpPr/>
                  <p:nvPr/>
                </p:nvCxnSpPr>
                <p:spPr>
                  <a:xfrm rot="16200000" flipH="1">
                    <a:off x="783017" y="4920736"/>
                    <a:ext cx="257101" cy="0"/>
                  </a:xfrm>
                  <a:prstGeom prst="straightConnector1">
                    <a:avLst/>
                  </a:prstGeom>
                  <a:noFill/>
                  <a:ln w="19050" cap="flat" cmpd="sng">
                    <a:solidFill>
                      <a:schemeClr val="dk1"/>
                    </a:solidFill>
                    <a:prstDash val="solid"/>
                    <a:round/>
                    <a:headEnd type="none" w="med" len="med"/>
                    <a:tailEnd type="none" w="med" len="med"/>
                  </a:ln>
                </p:spPr>
              </p:cxnSp>
              <p:sp>
                <p:nvSpPr>
                  <p:cNvPr id="2852" name="Google Shape;2852;p55"/>
                  <p:cNvSpPr/>
                  <p:nvPr/>
                </p:nvSpPr>
                <p:spPr>
                  <a:xfrm flipH="1">
                    <a:off x="970453" y="2542064"/>
                    <a:ext cx="142000" cy="102"/>
                  </a:xfrm>
                  <a:custGeom>
                    <a:avLst/>
                    <a:gdLst/>
                    <a:ahLst/>
                    <a:cxnLst/>
                    <a:rect l="l" t="t" r="r" b="b"/>
                    <a:pathLst>
                      <a:path w="1380" h="1" fill="none" extrusionOk="0">
                        <a:moveTo>
                          <a:pt x="1" y="1"/>
                        </a:moveTo>
                        <a:lnTo>
                          <a:pt x="1380" y="1"/>
                        </a:lnTo>
                      </a:path>
                    </a:pathLst>
                  </a:custGeom>
                  <a:solidFill>
                    <a:schemeClr val="lt1"/>
                  </a:solidFill>
                  <a:ln w="19050" cap="flat" cmpd="sng">
                    <a:solidFill>
                      <a:schemeClr val="dk1"/>
                    </a:solidFill>
                    <a:prstDash val="solid"/>
                    <a:miter lim="647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flipH="1">
                    <a:off x="970453" y="2876263"/>
                    <a:ext cx="142000" cy="102"/>
                  </a:xfrm>
                  <a:custGeom>
                    <a:avLst/>
                    <a:gdLst/>
                    <a:ahLst/>
                    <a:cxnLst/>
                    <a:rect l="l" t="t" r="r" b="b"/>
                    <a:pathLst>
                      <a:path w="1380" h="1" fill="none" extrusionOk="0">
                        <a:moveTo>
                          <a:pt x="1" y="1"/>
                        </a:moveTo>
                        <a:lnTo>
                          <a:pt x="1380" y="1"/>
                        </a:lnTo>
                      </a:path>
                    </a:pathLst>
                  </a:custGeom>
                  <a:solidFill>
                    <a:schemeClr val="lt1"/>
                  </a:solidFill>
                  <a:ln w="19050" cap="flat" cmpd="sng">
                    <a:solidFill>
                      <a:schemeClr val="dk1"/>
                    </a:solidFill>
                    <a:prstDash val="solid"/>
                    <a:miter lim="647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flipH="1">
                    <a:off x="970453" y="3653999"/>
                    <a:ext cx="142000" cy="102"/>
                  </a:xfrm>
                  <a:custGeom>
                    <a:avLst/>
                    <a:gdLst/>
                    <a:ahLst/>
                    <a:cxnLst/>
                    <a:rect l="l" t="t" r="r" b="b"/>
                    <a:pathLst>
                      <a:path w="1380" h="1" fill="none" extrusionOk="0">
                        <a:moveTo>
                          <a:pt x="1" y="1"/>
                        </a:moveTo>
                        <a:lnTo>
                          <a:pt x="1380" y="1"/>
                        </a:lnTo>
                      </a:path>
                    </a:pathLst>
                  </a:custGeom>
                  <a:solidFill>
                    <a:schemeClr val="lt1"/>
                  </a:solidFill>
                  <a:ln w="19050" cap="flat" cmpd="sng">
                    <a:solidFill>
                      <a:schemeClr val="dk1"/>
                    </a:solidFill>
                    <a:prstDash val="solid"/>
                    <a:miter lim="647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flipH="1">
                    <a:off x="970453" y="3988197"/>
                    <a:ext cx="142000" cy="102"/>
                  </a:xfrm>
                  <a:custGeom>
                    <a:avLst/>
                    <a:gdLst/>
                    <a:ahLst/>
                    <a:cxnLst/>
                    <a:rect l="l" t="t" r="r" b="b"/>
                    <a:pathLst>
                      <a:path w="1380" h="1" fill="none" extrusionOk="0">
                        <a:moveTo>
                          <a:pt x="1" y="1"/>
                        </a:moveTo>
                        <a:lnTo>
                          <a:pt x="1380" y="1"/>
                        </a:lnTo>
                      </a:path>
                    </a:pathLst>
                  </a:custGeom>
                  <a:solidFill>
                    <a:schemeClr val="lt1"/>
                  </a:solidFill>
                  <a:ln w="19050" cap="flat" cmpd="sng">
                    <a:solidFill>
                      <a:schemeClr val="dk1"/>
                    </a:solidFill>
                    <a:prstDash val="solid"/>
                    <a:miter lim="647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群組 14">
                  <a:extLst>
                    <a:ext uri="{FF2B5EF4-FFF2-40B4-BE49-F238E27FC236}">
                      <a16:creationId xmlns:a16="http://schemas.microsoft.com/office/drawing/2014/main" id="{93EF2864-63BF-4CB6-8AB1-3BE82849DA91}"/>
                    </a:ext>
                  </a:extLst>
                </p:cNvPr>
                <p:cNvGrpSpPr/>
                <p:nvPr/>
              </p:nvGrpSpPr>
              <p:grpSpPr>
                <a:xfrm>
                  <a:off x="1005118" y="647350"/>
                  <a:ext cx="2997607" cy="706119"/>
                  <a:chOff x="1005118" y="647350"/>
                  <a:chExt cx="2997607" cy="706119"/>
                </a:xfrm>
              </p:grpSpPr>
              <p:sp>
                <p:nvSpPr>
                  <p:cNvPr id="2836" name="Google Shape;2836;p55"/>
                  <p:cNvSpPr/>
                  <p:nvPr/>
                </p:nvSpPr>
                <p:spPr>
                  <a:xfrm flipH="1">
                    <a:off x="1270579" y="647350"/>
                    <a:ext cx="2732146" cy="706119"/>
                  </a:xfrm>
                  <a:prstGeom prst="roundRect">
                    <a:avLst>
                      <a:gd name="adj" fmla="val 7496"/>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zh-TW" altLang="en-US" sz="1800" b="1" dirty="0">
                        <a:solidFill>
                          <a:schemeClr val="accent2">
                            <a:lumMod val="50000"/>
                          </a:schemeClr>
                        </a:solidFill>
                        <a:latin typeface="源泉圓體 R" panose="020B0500000000000000" pitchFamily="34" charset="-120"/>
                        <a:ea typeface="源泉圓體 R" panose="020B0500000000000000" pitchFamily="34" charset="-120"/>
                      </a:rPr>
                      <a:t>切割訓練、測試集</a:t>
                    </a:r>
                    <a:endParaRPr sz="1800" b="1" dirty="0">
                      <a:solidFill>
                        <a:schemeClr val="accent2">
                          <a:lumMod val="50000"/>
                        </a:schemeClr>
                      </a:solidFill>
                      <a:latin typeface="源泉圓體 R" panose="020B0500000000000000" pitchFamily="34" charset="-120"/>
                      <a:ea typeface="源泉圓體 R" panose="020B0500000000000000" pitchFamily="34" charset="-120"/>
                    </a:endParaRPr>
                  </a:p>
                </p:txBody>
              </p:sp>
              <p:sp>
                <p:nvSpPr>
                  <p:cNvPr id="2857" name="Google Shape;2857;p55"/>
                  <p:cNvSpPr/>
                  <p:nvPr/>
                </p:nvSpPr>
                <p:spPr>
                  <a:xfrm flipH="1">
                    <a:off x="1005118" y="779841"/>
                    <a:ext cx="497683" cy="441139"/>
                  </a:xfrm>
                  <a:custGeom>
                    <a:avLst/>
                    <a:gdLst/>
                    <a:ahLst/>
                    <a:cxnLst/>
                    <a:rect l="l" t="t" r="r" b="b"/>
                    <a:pathLst>
                      <a:path w="16145" h="14221" extrusionOk="0">
                        <a:moveTo>
                          <a:pt x="8069" y="1"/>
                        </a:moveTo>
                        <a:cubicBezTo>
                          <a:pt x="7159" y="1"/>
                          <a:pt x="6233" y="176"/>
                          <a:pt x="5337" y="546"/>
                        </a:cubicBezTo>
                        <a:cubicBezTo>
                          <a:pt x="1735" y="2081"/>
                          <a:pt x="0" y="6250"/>
                          <a:pt x="1534" y="9853"/>
                        </a:cubicBezTo>
                        <a:cubicBezTo>
                          <a:pt x="2661" y="12581"/>
                          <a:pt x="5290" y="14220"/>
                          <a:pt x="8068" y="14220"/>
                        </a:cubicBezTo>
                        <a:cubicBezTo>
                          <a:pt x="8993" y="14220"/>
                          <a:pt x="9933" y="14039"/>
                          <a:pt x="10841" y="13656"/>
                        </a:cubicBezTo>
                        <a:cubicBezTo>
                          <a:pt x="14444" y="12155"/>
                          <a:pt x="16145" y="7985"/>
                          <a:pt x="14644" y="4382"/>
                        </a:cubicBezTo>
                        <a:cubicBezTo>
                          <a:pt x="13487" y="1642"/>
                          <a:pt x="10853" y="1"/>
                          <a:pt x="8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dirty="0">
                        <a:solidFill>
                          <a:schemeClr val="lt1"/>
                        </a:solidFill>
                        <a:latin typeface="Fira Sans Extra Condensed"/>
                        <a:ea typeface="Fira Sans Extra Condensed"/>
                        <a:cs typeface="Fira Sans Extra Condensed"/>
                        <a:sym typeface="Fira Sans Extra Condensed"/>
                      </a:rPr>
                      <a:t>1</a:t>
                    </a:r>
                    <a:endParaRPr sz="2500" b="1" dirty="0">
                      <a:solidFill>
                        <a:schemeClr val="lt1"/>
                      </a:solidFill>
                      <a:latin typeface="Fira Sans Extra Condensed"/>
                      <a:ea typeface="Fira Sans Extra Condensed"/>
                      <a:cs typeface="Fira Sans Extra Condensed"/>
                      <a:sym typeface="Fira Sans Extra Condensed"/>
                    </a:endParaRPr>
                  </a:p>
                </p:txBody>
              </p:sp>
            </p:grpSp>
            <p:grpSp>
              <p:nvGrpSpPr>
                <p:cNvPr id="6" name="群組 5">
                  <a:extLst>
                    <a:ext uri="{FF2B5EF4-FFF2-40B4-BE49-F238E27FC236}">
                      <a16:creationId xmlns:a16="http://schemas.microsoft.com/office/drawing/2014/main" id="{4F7A3FEE-DC7C-46EC-B95C-DE61B184683D}"/>
                    </a:ext>
                  </a:extLst>
                </p:cNvPr>
                <p:cNvGrpSpPr/>
                <p:nvPr/>
              </p:nvGrpSpPr>
              <p:grpSpPr>
                <a:xfrm>
                  <a:off x="1005118" y="1787940"/>
                  <a:ext cx="2997605" cy="706119"/>
                  <a:chOff x="1005118" y="1784188"/>
                  <a:chExt cx="2997605" cy="706119"/>
                </a:xfrm>
              </p:grpSpPr>
              <p:sp>
                <p:nvSpPr>
                  <p:cNvPr id="42" name="Google Shape;2836;p55">
                    <a:extLst>
                      <a:ext uri="{FF2B5EF4-FFF2-40B4-BE49-F238E27FC236}">
                        <a16:creationId xmlns:a16="http://schemas.microsoft.com/office/drawing/2014/main" id="{A66F09D0-0A5A-4DCF-B2D1-8D4C49947C1F}"/>
                      </a:ext>
                    </a:extLst>
                  </p:cNvPr>
                  <p:cNvSpPr/>
                  <p:nvPr/>
                </p:nvSpPr>
                <p:spPr>
                  <a:xfrm flipH="1">
                    <a:off x="1270579" y="1784188"/>
                    <a:ext cx="2732144" cy="706119"/>
                  </a:xfrm>
                  <a:prstGeom prst="roundRect">
                    <a:avLst>
                      <a:gd name="adj" fmla="val 7496"/>
                    </a:avLst>
                  </a:prstGeom>
                  <a:solidFill>
                    <a:schemeClr val="dk2"/>
                  </a:solidFill>
                  <a:ln>
                    <a:noFill/>
                  </a:ln>
                </p:spPr>
                <p:txBody>
                  <a:bodyPr spcFirstLastPara="1" wrap="square" lIns="91425" tIns="91425" rIns="91425" bIns="91425" anchor="ctr" anchorCtr="0">
                    <a:noAutofit/>
                  </a:bodyPr>
                  <a:lstStyle/>
                  <a:p>
                    <a:pPr algn="ctr"/>
                    <a:r>
                      <a:rPr lang="zh-TW" altLang="en-US" sz="1800" dirty="0">
                        <a:latin typeface="源泉圓體 R" panose="020B0500000000000000" pitchFamily="34" charset="-120"/>
                        <a:ea typeface="源泉圓體 R" panose="020B0500000000000000" pitchFamily="34" charset="-120"/>
                      </a:rPr>
                      <a:t>檢驗數據</a:t>
                    </a:r>
                  </a:p>
                </p:txBody>
              </p:sp>
              <p:sp>
                <p:nvSpPr>
                  <p:cNvPr id="43" name="Google Shape;2857;p55">
                    <a:extLst>
                      <a:ext uri="{FF2B5EF4-FFF2-40B4-BE49-F238E27FC236}">
                        <a16:creationId xmlns:a16="http://schemas.microsoft.com/office/drawing/2014/main" id="{B2C1A162-758D-401E-BE11-3C40B0A353F3}"/>
                      </a:ext>
                    </a:extLst>
                  </p:cNvPr>
                  <p:cNvSpPr/>
                  <p:nvPr/>
                </p:nvSpPr>
                <p:spPr>
                  <a:xfrm flipH="1">
                    <a:off x="1005118" y="1916679"/>
                    <a:ext cx="497683" cy="441139"/>
                  </a:xfrm>
                  <a:custGeom>
                    <a:avLst/>
                    <a:gdLst/>
                    <a:ahLst/>
                    <a:cxnLst/>
                    <a:rect l="l" t="t" r="r" b="b"/>
                    <a:pathLst>
                      <a:path w="16145" h="14221" extrusionOk="0">
                        <a:moveTo>
                          <a:pt x="8069" y="1"/>
                        </a:moveTo>
                        <a:cubicBezTo>
                          <a:pt x="7159" y="1"/>
                          <a:pt x="6233" y="176"/>
                          <a:pt x="5337" y="546"/>
                        </a:cubicBezTo>
                        <a:cubicBezTo>
                          <a:pt x="1735" y="2081"/>
                          <a:pt x="0" y="6250"/>
                          <a:pt x="1534" y="9853"/>
                        </a:cubicBezTo>
                        <a:cubicBezTo>
                          <a:pt x="2661" y="12581"/>
                          <a:pt x="5290" y="14220"/>
                          <a:pt x="8068" y="14220"/>
                        </a:cubicBezTo>
                        <a:cubicBezTo>
                          <a:pt x="8993" y="14220"/>
                          <a:pt x="9933" y="14039"/>
                          <a:pt x="10841" y="13656"/>
                        </a:cubicBezTo>
                        <a:cubicBezTo>
                          <a:pt x="14444" y="12155"/>
                          <a:pt x="16145" y="7985"/>
                          <a:pt x="14644" y="4382"/>
                        </a:cubicBezTo>
                        <a:cubicBezTo>
                          <a:pt x="13487" y="1642"/>
                          <a:pt x="10853" y="1"/>
                          <a:pt x="8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dirty="0">
                        <a:solidFill>
                          <a:schemeClr val="lt1"/>
                        </a:solidFill>
                        <a:latin typeface="Fira Sans Extra Condensed"/>
                        <a:ea typeface="Fira Sans Extra Condensed"/>
                        <a:cs typeface="Fira Sans Extra Condensed"/>
                        <a:sym typeface="Fira Sans Extra Condensed"/>
                      </a:rPr>
                      <a:t>2</a:t>
                    </a:r>
                    <a:endParaRPr sz="2500" b="1" dirty="0">
                      <a:solidFill>
                        <a:schemeClr val="lt1"/>
                      </a:solidFill>
                      <a:latin typeface="Fira Sans Extra Condensed"/>
                      <a:ea typeface="Fira Sans Extra Condensed"/>
                      <a:cs typeface="Fira Sans Extra Condensed"/>
                      <a:sym typeface="Fira Sans Extra Condensed"/>
                    </a:endParaRPr>
                  </a:p>
                </p:txBody>
              </p:sp>
            </p:grpSp>
            <p:grpSp>
              <p:nvGrpSpPr>
                <p:cNvPr id="7" name="群組 6">
                  <a:extLst>
                    <a:ext uri="{FF2B5EF4-FFF2-40B4-BE49-F238E27FC236}">
                      <a16:creationId xmlns:a16="http://schemas.microsoft.com/office/drawing/2014/main" id="{4089C3BD-4BBA-4D24-8CB7-4259C90B67DA}"/>
                    </a:ext>
                  </a:extLst>
                </p:cNvPr>
                <p:cNvGrpSpPr/>
                <p:nvPr/>
              </p:nvGrpSpPr>
              <p:grpSpPr>
                <a:xfrm>
                  <a:off x="1005118" y="2928530"/>
                  <a:ext cx="2997603" cy="706119"/>
                  <a:chOff x="1005118" y="2912150"/>
                  <a:chExt cx="2997603" cy="706119"/>
                </a:xfrm>
              </p:grpSpPr>
              <p:sp>
                <p:nvSpPr>
                  <p:cNvPr id="65" name="Google Shape;2836;p55">
                    <a:extLst>
                      <a:ext uri="{FF2B5EF4-FFF2-40B4-BE49-F238E27FC236}">
                        <a16:creationId xmlns:a16="http://schemas.microsoft.com/office/drawing/2014/main" id="{C42400F6-D45C-4825-BA87-D7EE279C1AC7}"/>
                      </a:ext>
                    </a:extLst>
                  </p:cNvPr>
                  <p:cNvSpPr/>
                  <p:nvPr/>
                </p:nvSpPr>
                <p:spPr>
                  <a:xfrm flipH="1">
                    <a:off x="1270579" y="2912150"/>
                    <a:ext cx="2732142" cy="706119"/>
                  </a:xfrm>
                  <a:prstGeom prst="roundRect">
                    <a:avLst>
                      <a:gd name="adj" fmla="val 7496"/>
                    </a:avLst>
                  </a:prstGeom>
                  <a:solidFill>
                    <a:schemeClr val="dk2"/>
                  </a:solidFill>
                  <a:ln>
                    <a:noFill/>
                  </a:ln>
                </p:spPr>
                <p:txBody>
                  <a:bodyPr spcFirstLastPara="1" wrap="square" lIns="91425" tIns="91425" rIns="91425" bIns="91425" anchor="ctr" anchorCtr="0">
                    <a:noAutofit/>
                  </a:bodyPr>
                  <a:lstStyle/>
                  <a:p>
                    <a:pPr algn="ctr"/>
                    <a:r>
                      <a:rPr lang="zh-TW" altLang="en-US" sz="1800" dirty="0">
                        <a:latin typeface="源泉圓體 R" panose="020B0500000000000000" pitchFamily="34" charset="-120"/>
                        <a:ea typeface="源泉圓體 R" panose="020B0500000000000000" pitchFamily="34" charset="-120"/>
                      </a:rPr>
                      <a:t>重新抽樣訓練集</a:t>
                    </a:r>
                  </a:p>
                </p:txBody>
              </p:sp>
              <p:sp>
                <p:nvSpPr>
                  <p:cNvPr id="66" name="Google Shape;2857;p55">
                    <a:extLst>
                      <a:ext uri="{FF2B5EF4-FFF2-40B4-BE49-F238E27FC236}">
                        <a16:creationId xmlns:a16="http://schemas.microsoft.com/office/drawing/2014/main" id="{8C806676-E61D-4077-A433-3A4D78928D4A}"/>
                      </a:ext>
                    </a:extLst>
                  </p:cNvPr>
                  <p:cNvSpPr/>
                  <p:nvPr/>
                </p:nvSpPr>
                <p:spPr>
                  <a:xfrm flipH="1">
                    <a:off x="1005118" y="3044641"/>
                    <a:ext cx="497683" cy="441139"/>
                  </a:xfrm>
                  <a:custGeom>
                    <a:avLst/>
                    <a:gdLst/>
                    <a:ahLst/>
                    <a:cxnLst/>
                    <a:rect l="l" t="t" r="r" b="b"/>
                    <a:pathLst>
                      <a:path w="16145" h="14221" extrusionOk="0">
                        <a:moveTo>
                          <a:pt x="8069" y="1"/>
                        </a:moveTo>
                        <a:cubicBezTo>
                          <a:pt x="7159" y="1"/>
                          <a:pt x="6233" y="176"/>
                          <a:pt x="5337" y="546"/>
                        </a:cubicBezTo>
                        <a:cubicBezTo>
                          <a:pt x="1735" y="2081"/>
                          <a:pt x="0" y="6250"/>
                          <a:pt x="1534" y="9853"/>
                        </a:cubicBezTo>
                        <a:cubicBezTo>
                          <a:pt x="2661" y="12581"/>
                          <a:pt x="5290" y="14220"/>
                          <a:pt x="8068" y="14220"/>
                        </a:cubicBezTo>
                        <a:cubicBezTo>
                          <a:pt x="8993" y="14220"/>
                          <a:pt x="9933" y="14039"/>
                          <a:pt x="10841" y="13656"/>
                        </a:cubicBezTo>
                        <a:cubicBezTo>
                          <a:pt x="14444" y="12155"/>
                          <a:pt x="16145" y="7985"/>
                          <a:pt x="14644" y="4382"/>
                        </a:cubicBezTo>
                        <a:cubicBezTo>
                          <a:pt x="13487" y="1642"/>
                          <a:pt x="10853" y="1"/>
                          <a:pt x="8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dirty="0">
                        <a:solidFill>
                          <a:schemeClr val="lt1"/>
                        </a:solidFill>
                        <a:latin typeface="Fira Sans Extra Condensed"/>
                        <a:ea typeface="Fira Sans Extra Condensed"/>
                        <a:cs typeface="Fira Sans Extra Condensed"/>
                        <a:sym typeface="Fira Sans Extra Condensed"/>
                      </a:rPr>
                      <a:t>3</a:t>
                    </a:r>
                    <a:endParaRPr sz="2500" b="1" dirty="0">
                      <a:solidFill>
                        <a:schemeClr val="lt1"/>
                      </a:solidFill>
                      <a:latin typeface="Fira Sans Extra Condensed"/>
                      <a:ea typeface="Fira Sans Extra Condensed"/>
                      <a:cs typeface="Fira Sans Extra Condensed"/>
                      <a:sym typeface="Fira Sans Extra Condensed"/>
                    </a:endParaRPr>
                  </a:p>
                </p:txBody>
              </p:sp>
            </p:grpSp>
            <p:grpSp>
              <p:nvGrpSpPr>
                <p:cNvPr id="8" name="群組 7">
                  <a:extLst>
                    <a:ext uri="{FF2B5EF4-FFF2-40B4-BE49-F238E27FC236}">
                      <a16:creationId xmlns:a16="http://schemas.microsoft.com/office/drawing/2014/main" id="{EC32CB63-381B-49B9-B680-F222F6872EC2}"/>
                    </a:ext>
                  </a:extLst>
                </p:cNvPr>
                <p:cNvGrpSpPr/>
                <p:nvPr/>
              </p:nvGrpSpPr>
              <p:grpSpPr>
                <a:xfrm>
                  <a:off x="1005118" y="4069120"/>
                  <a:ext cx="2997601" cy="706119"/>
                  <a:chOff x="1005118" y="4069120"/>
                  <a:chExt cx="2997601" cy="706119"/>
                </a:xfrm>
              </p:grpSpPr>
              <p:sp>
                <p:nvSpPr>
                  <p:cNvPr id="67" name="Google Shape;2836;p55">
                    <a:extLst>
                      <a:ext uri="{FF2B5EF4-FFF2-40B4-BE49-F238E27FC236}">
                        <a16:creationId xmlns:a16="http://schemas.microsoft.com/office/drawing/2014/main" id="{45A8EBA1-0ECB-44C2-B72D-5ED76C83BFB7}"/>
                      </a:ext>
                    </a:extLst>
                  </p:cNvPr>
                  <p:cNvSpPr/>
                  <p:nvPr/>
                </p:nvSpPr>
                <p:spPr>
                  <a:xfrm flipH="1">
                    <a:off x="1270579" y="4069120"/>
                    <a:ext cx="2732140" cy="706119"/>
                  </a:xfrm>
                  <a:prstGeom prst="roundRect">
                    <a:avLst>
                      <a:gd name="adj" fmla="val 7496"/>
                    </a:avLst>
                  </a:prstGeom>
                  <a:solidFill>
                    <a:schemeClr val="dk2"/>
                  </a:solidFill>
                  <a:ln>
                    <a:noFill/>
                  </a:ln>
                </p:spPr>
                <p:txBody>
                  <a:bodyPr spcFirstLastPara="1" wrap="square" lIns="91425" tIns="91425" rIns="91425" bIns="91425" anchor="ctr" anchorCtr="0">
                    <a:noAutofit/>
                  </a:bodyPr>
                  <a:lstStyle/>
                  <a:p>
                    <a:pPr algn="ctr"/>
                    <a:r>
                      <a:rPr lang="zh-TW" altLang="en-US" sz="1800" dirty="0">
                        <a:latin typeface="源泉圓體 R" panose="020B0500000000000000" pitchFamily="34" charset="-120"/>
                        <a:ea typeface="源泉圓體 R" panose="020B0500000000000000" pitchFamily="34" charset="-120"/>
                      </a:rPr>
                      <a:t>建立模型 </a:t>
                    </a:r>
                    <a:r>
                      <a:rPr lang="en-US" altLang="zh-TW" sz="1800" dirty="0">
                        <a:latin typeface="源泉圓體 R" panose="020B0500000000000000" pitchFamily="34" charset="-120"/>
                        <a:ea typeface="源泉圓體 R" panose="020B0500000000000000" pitchFamily="34" charset="-120"/>
                      </a:rPr>
                      <a:t>&amp;</a:t>
                    </a:r>
                    <a:r>
                      <a:rPr lang="zh-TW" altLang="en-US" sz="1800" dirty="0">
                        <a:latin typeface="源泉圓體 R" panose="020B0500000000000000" pitchFamily="34" charset="-120"/>
                        <a:ea typeface="源泉圓體 R" panose="020B0500000000000000" pitchFamily="34" charset="-120"/>
                      </a:rPr>
                      <a:t> 交叉驗證</a:t>
                    </a:r>
                  </a:p>
                </p:txBody>
              </p:sp>
              <p:sp>
                <p:nvSpPr>
                  <p:cNvPr id="68" name="Google Shape;2857;p55">
                    <a:extLst>
                      <a:ext uri="{FF2B5EF4-FFF2-40B4-BE49-F238E27FC236}">
                        <a16:creationId xmlns:a16="http://schemas.microsoft.com/office/drawing/2014/main" id="{57CD9C99-BB9F-4ABC-B769-E8C4A11A6299}"/>
                      </a:ext>
                    </a:extLst>
                  </p:cNvPr>
                  <p:cNvSpPr/>
                  <p:nvPr/>
                </p:nvSpPr>
                <p:spPr>
                  <a:xfrm flipH="1">
                    <a:off x="1005118" y="4201611"/>
                    <a:ext cx="497683" cy="441139"/>
                  </a:xfrm>
                  <a:custGeom>
                    <a:avLst/>
                    <a:gdLst/>
                    <a:ahLst/>
                    <a:cxnLst/>
                    <a:rect l="l" t="t" r="r" b="b"/>
                    <a:pathLst>
                      <a:path w="16145" h="14221" extrusionOk="0">
                        <a:moveTo>
                          <a:pt x="8069" y="1"/>
                        </a:moveTo>
                        <a:cubicBezTo>
                          <a:pt x="7159" y="1"/>
                          <a:pt x="6233" y="176"/>
                          <a:pt x="5337" y="546"/>
                        </a:cubicBezTo>
                        <a:cubicBezTo>
                          <a:pt x="1735" y="2081"/>
                          <a:pt x="0" y="6250"/>
                          <a:pt x="1534" y="9853"/>
                        </a:cubicBezTo>
                        <a:cubicBezTo>
                          <a:pt x="2661" y="12581"/>
                          <a:pt x="5290" y="14220"/>
                          <a:pt x="8068" y="14220"/>
                        </a:cubicBezTo>
                        <a:cubicBezTo>
                          <a:pt x="8993" y="14220"/>
                          <a:pt x="9933" y="14039"/>
                          <a:pt x="10841" y="13656"/>
                        </a:cubicBezTo>
                        <a:cubicBezTo>
                          <a:pt x="14444" y="12155"/>
                          <a:pt x="16145" y="7985"/>
                          <a:pt x="14644" y="4382"/>
                        </a:cubicBezTo>
                        <a:cubicBezTo>
                          <a:pt x="13487" y="1642"/>
                          <a:pt x="10853" y="1"/>
                          <a:pt x="8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dirty="0">
                        <a:solidFill>
                          <a:schemeClr val="lt1"/>
                        </a:solidFill>
                        <a:latin typeface="Fira Sans Extra Condensed"/>
                        <a:ea typeface="Fira Sans Extra Condensed"/>
                        <a:cs typeface="Fira Sans Extra Condensed"/>
                        <a:sym typeface="Fira Sans Extra Condensed"/>
                      </a:rPr>
                      <a:t>4</a:t>
                    </a:r>
                    <a:endParaRPr sz="2500" b="1" dirty="0">
                      <a:solidFill>
                        <a:schemeClr val="lt1"/>
                      </a:solidFill>
                      <a:latin typeface="Fira Sans Extra Condensed"/>
                      <a:ea typeface="Fira Sans Extra Condensed"/>
                      <a:cs typeface="Fira Sans Extra Condensed"/>
                      <a:sym typeface="Fira Sans Extra Condensed"/>
                    </a:endParaRPr>
                  </a:p>
                </p:txBody>
              </p:sp>
            </p:grpSp>
          </p:grpSp>
          <p:grpSp>
            <p:nvGrpSpPr>
              <p:cNvPr id="18" name="群組 17">
                <a:extLst>
                  <a:ext uri="{FF2B5EF4-FFF2-40B4-BE49-F238E27FC236}">
                    <a16:creationId xmlns:a16="http://schemas.microsoft.com/office/drawing/2014/main" id="{9F77015E-D724-46AC-B167-88FFC3E7C8D5}"/>
                  </a:ext>
                </a:extLst>
              </p:cNvPr>
              <p:cNvGrpSpPr/>
              <p:nvPr/>
            </p:nvGrpSpPr>
            <p:grpSpPr>
              <a:xfrm>
                <a:off x="2145083" y="1362009"/>
                <a:ext cx="2877772" cy="3826331"/>
                <a:chOff x="2145083" y="1362009"/>
                <a:chExt cx="2877772" cy="3826331"/>
              </a:xfrm>
            </p:grpSpPr>
            <p:sp>
              <p:nvSpPr>
                <p:cNvPr id="97" name="文字方塊 96">
                  <a:extLst>
                    <a:ext uri="{FF2B5EF4-FFF2-40B4-BE49-F238E27FC236}">
                      <a16:creationId xmlns:a16="http://schemas.microsoft.com/office/drawing/2014/main" id="{793DE3A3-8225-4E5E-9FD9-8706D925A587}"/>
                    </a:ext>
                  </a:extLst>
                </p:cNvPr>
                <p:cNvSpPr txBox="1"/>
                <p:nvPr/>
              </p:nvSpPr>
              <p:spPr>
                <a:xfrm>
                  <a:off x="2145083" y="1362009"/>
                  <a:ext cx="1999295" cy="307777"/>
                </a:xfrm>
                <a:prstGeom prst="rect">
                  <a:avLst/>
                </a:prstGeom>
                <a:noFill/>
              </p:spPr>
              <p:txBody>
                <a:bodyPr wrap="square">
                  <a:spAutoFit/>
                </a:bodyPr>
                <a:lstStyle/>
                <a:p>
                  <a:r>
                    <a:rPr lang="zh-TW" altLang="en-US" sz="1400" b="0" i="0" u="none" strike="noStrike" dirty="0">
                      <a:solidFill>
                        <a:srgbClr val="000000"/>
                      </a:solidFill>
                      <a:effectLst/>
                      <a:latin typeface="源泉圓體 R" panose="020B0500000000000000" pitchFamily="34" charset="-120"/>
                      <a:ea typeface="源泉圓體 R" panose="020B0500000000000000" pitchFamily="34" charset="-120"/>
                    </a:rPr>
                    <a:t>訓練、測試集分布一致</a:t>
                  </a:r>
                  <a:endParaRPr lang="zh-TW" altLang="en-US" dirty="0"/>
                </a:p>
              </p:txBody>
            </p:sp>
            <p:sp>
              <p:nvSpPr>
                <p:cNvPr id="98" name="文字方塊 97">
                  <a:extLst>
                    <a:ext uri="{FF2B5EF4-FFF2-40B4-BE49-F238E27FC236}">
                      <a16:creationId xmlns:a16="http://schemas.microsoft.com/office/drawing/2014/main" id="{AEB5F277-8A4A-40CA-9A5C-E584BB2B1626}"/>
                    </a:ext>
                  </a:extLst>
                </p:cNvPr>
                <p:cNvSpPr txBox="1"/>
                <p:nvPr/>
              </p:nvSpPr>
              <p:spPr>
                <a:xfrm>
                  <a:off x="2145083" y="2487174"/>
                  <a:ext cx="1999295" cy="307777"/>
                </a:xfrm>
                <a:prstGeom prst="rect">
                  <a:avLst/>
                </a:prstGeom>
                <a:noFill/>
              </p:spPr>
              <p:txBody>
                <a:bodyPr wrap="square">
                  <a:spAutoFit/>
                </a:bodyPr>
                <a:lstStyle/>
                <a:p>
                  <a:r>
                    <a:rPr lang="zh-TW" altLang="en-US" sz="1400" b="0" i="0" u="none" strike="noStrike" dirty="0">
                      <a:solidFill>
                        <a:srgbClr val="000000"/>
                      </a:solidFill>
                      <a:effectLst/>
                      <a:latin typeface="源泉圓體 R" panose="020B0500000000000000" pitchFamily="34" charset="-120"/>
                      <a:ea typeface="源泉圓體 R" panose="020B0500000000000000" pitchFamily="34" charset="-120"/>
                    </a:rPr>
                    <a:t>正負樣本不平均</a:t>
                  </a:r>
                  <a:endParaRPr lang="zh-TW" altLang="en-US" dirty="0"/>
                </a:p>
              </p:txBody>
            </p:sp>
            <p:sp>
              <p:nvSpPr>
                <p:cNvPr id="99" name="文字方塊 98">
                  <a:extLst>
                    <a:ext uri="{FF2B5EF4-FFF2-40B4-BE49-F238E27FC236}">
                      <a16:creationId xmlns:a16="http://schemas.microsoft.com/office/drawing/2014/main" id="{86F9E30C-84B6-494B-A636-AEAF1EB2C3E5}"/>
                    </a:ext>
                  </a:extLst>
                </p:cNvPr>
                <p:cNvSpPr txBox="1"/>
                <p:nvPr/>
              </p:nvSpPr>
              <p:spPr>
                <a:xfrm>
                  <a:off x="2145083" y="3621924"/>
                  <a:ext cx="1999295" cy="307777"/>
                </a:xfrm>
                <a:prstGeom prst="rect">
                  <a:avLst/>
                </a:prstGeom>
                <a:noFill/>
              </p:spPr>
              <p:txBody>
                <a:bodyPr wrap="square">
                  <a:spAutoFit/>
                </a:bodyPr>
                <a:lstStyle/>
                <a:p>
                  <a:r>
                    <a:rPr lang="zh-TW" altLang="en-US" sz="1400" b="0" i="0" u="none" strike="noStrike" dirty="0">
                      <a:solidFill>
                        <a:srgbClr val="000000"/>
                      </a:solidFill>
                      <a:effectLst/>
                      <a:latin typeface="源泉圓體 R" panose="020B0500000000000000" pitchFamily="34" charset="-120"/>
                      <a:ea typeface="源泉圓體 R" panose="020B0500000000000000" pitchFamily="34" charset="-120"/>
                    </a:rPr>
                    <a:t>過採樣、欠採樣</a:t>
                  </a:r>
                  <a:endPar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endParaRPr>
                </a:p>
              </p:txBody>
            </p:sp>
            <p:sp>
              <p:nvSpPr>
                <p:cNvPr id="100" name="文字方塊 99">
                  <a:extLst>
                    <a:ext uri="{FF2B5EF4-FFF2-40B4-BE49-F238E27FC236}">
                      <a16:creationId xmlns:a16="http://schemas.microsoft.com/office/drawing/2014/main" id="{98EC6A54-CC88-41EF-BE2D-F4AEDC02082B}"/>
                    </a:ext>
                  </a:extLst>
                </p:cNvPr>
                <p:cNvSpPr txBox="1"/>
                <p:nvPr/>
              </p:nvSpPr>
              <p:spPr>
                <a:xfrm>
                  <a:off x="2145084" y="4665120"/>
                  <a:ext cx="2877771" cy="523220"/>
                </a:xfrm>
                <a:prstGeom prst="rect">
                  <a:avLst/>
                </a:prstGeom>
                <a:noFill/>
              </p:spPr>
              <p:txBody>
                <a:bodyPr wrap="square">
                  <a:spAutoFit/>
                </a:bodyPr>
                <a:lstStyle/>
                <a:p>
                  <a:r>
                    <a:rPr lang="zh-TW" altLang="en-US" dirty="0">
                      <a:latin typeface="源泉圓體 R" panose="020B0500000000000000" pitchFamily="34" charset="-120"/>
                      <a:ea typeface="源泉圓體 R" panose="020B0500000000000000" pitchFamily="34" charset="-120"/>
                    </a:rPr>
                    <a:t>控制過擬合程度，若過擬合太嚴重，</a:t>
                  </a:r>
                  <a:endParaRPr lang="en-US" altLang="zh-TW" dirty="0">
                    <a:latin typeface="源泉圓體 R" panose="020B0500000000000000" pitchFamily="34" charset="-120"/>
                    <a:ea typeface="源泉圓體 R" panose="020B0500000000000000" pitchFamily="34" charset="-120"/>
                  </a:endParaRPr>
                </a:p>
                <a:p>
                  <a:r>
                    <a:rPr lang="zh-TW" altLang="en-US" dirty="0">
                      <a:latin typeface="源泉圓體 R" panose="020B0500000000000000" pitchFamily="34" charset="-120"/>
                      <a:ea typeface="源泉圓體 R" panose="020B0500000000000000" pitchFamily="34" charset="-120"/>
                    </a:rPr>
                    <a:t>則考慮重新抽樣或換模型</a:t>
                  </a:r>
                  <a:endPar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endParaRPr>
                </a:p>
              </p:txBody>
            </p:sp>
          </p:grpSp>
        </p:grpSp>
      </p:grpSp>
      <p:cxnSp>
        <p:nvCxnSpPr>
          <p:cNvPr id="113" name="直線接點 112">
            <a:extLst>
              <a:ext uri="{FF2B5EF4-FFF2-40B4-BE49-F238E27FC236}">
                <a16:creationId xmlns:a16="http://schemas.microsoft.com/office/drawing/2014/main" id="{DF480A0F-4874-4B26-9FD6-BA4E24A8F0E3}"/>
              </a:ext>
            </a:extLst>
          </p:cNvPr>
          <p:cNvCxnSpPr/>
          <p:nvPr/>
        </p:nvCxnSpPr>
        <p:spPr>
          <a:xfrm>
            <a:off x="5105701" y="311472"/>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14" name="文字方塊 113">
            <a:extLst>
              <a:ext uri="{FF2B5EF4-FFF2-40B4-BE49-F238E27FC236}">
                <a16:creationId xmlns:a16="http://schemas.microsoft.com/office/drawing/2014/main" id="{341E19C4-4AEC-4DF5-A4DF-A2F39355EF9D}"/>
              </a:ext>
            </a:extLst>
          </p:cNvPr>
          <p:cNvSpPr txBox="1"/>
          <p:nvPr/>
        </p:nvSpPr>
        <p:spPr>
          <a:xfrm>
            <a:off x="4700511" y="604909"/>
            <a:ext cx="4139881" cy="523220"/>
          </a:xfrm>
          <a:prstGeom prst="rect">
            <a:avLst/>
          </a:prstGeom>
          <a:noFill/>
        </p:spPr>
        <p:txBody>
          <a:bodyPr wrap="square" rtlCol="0">
            <a:spAutoFit/>
          </a:bodyPr>
          <a:lstStyle/>
          <a:p>
            <a:pPr>
              <a:spcAft>
                <a:spcPts val="600"/>
              </a:spcAft>
            </a:pPr>
            <a:r>
              <a:rPr lang="zh-TW" altLang="en-US" sz="2750" b="1" dirty="0">
                <a:latin typeface="源泉圓體 R" panose="020B0500000000000000" pitchFamily="34" charset="-120"/>
                <a:ea typeface="源泉圓體 R" panose="020B0500000000000000" pitchFamily="34" charset="-120"/>
              </a:rPr>
              <a:t>不平衡資料分類建模流程</a:t>
            </a:r>
          </a:p>
        </p:txBody>
      </p:sp>
      <p:grpSp>
        <p:nvGrpSpPr>
          <p:cNvPr id="26" name="群組 25">
            <a:extLst>
              <a:ext uri="{FF2B5EF4-FFF2-40B4-BE49-F238E27FC236}">
                <a16:creationId xmlns:a16="http://schemas.microsoft.com/office/drawing/2014/main" id="{C5BDB885-3DE5-43A5-B8BD-8608C5F5220C}"/>
              </a:ext>
            </a:extLst>
          </p:cNvPr>
          <p:cNvGrpSpPr/>
          <p:nvPr/>
        </p:nvGrpSpPr>
        <p:grpSpPr>
          <a:xfrm>
            <a:off x="5177298" y="4057339"/>
            <a:ext cx="3274156" cy="771733"/>
            <a:chOff x="5270753" y="4133283"/>
            <a:chExt cx="3274156" cy="771733"/>
          </a:xfrm>
        </p:grpSpPr>
        <p:sp>
          <p:nvSpPr>
            <p:cNvPr id="25" name="矩形: 圓角 24">
              <a:extLst>
                <a:ext uri="{FF2B5EF4-FFF2-40B4-BE49-F238E27FC236}">
                  <a16:creationId xmlns:a16="http://schemas.microsoft.com/office/drawing/2014/main" id="{51213998-FFA6-41B1-B92E-DBFA96FAD5CC}"/>
                </a:ext>
              </a:extLst>
            </p:cNvPr>
            <p:cNvSpPr/>
            <p:nvPr/>
          </p:nvSpPr>
          <p:spPr>
            <a:xfrm>
              <a:off x="5494282" y="4252511"/>
              <a:ext cx="3050627" cy="652505"/>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3" name="群組 22">
              <a:extLst>
                <a:ext uri="{FF2B5EF4-FFF2-40B4-BE49-F238E27FC236}">
                  <a16:creationId xmlns:a16="http://schemas.microsoft.com/office/drawing/2014/main" id="{9E980272-C2EA-43E2-B257-94735CD3A367}"/>
                </a:ext>
              </a:extLst>
            </p:cNvPr>
            <p:cNvGrpSpPr/>
            <p:nvPr/>
          </p:nvGrpSpPr>
          <p:grpSpPr>
            <a:xfrm>
              <a:off x="5270753" y="4133283"/>
              <a:ext cx="3217949" cy="730357"/>
              <a:chOff x="5347516" y="4225065"/>
              <a:chExt cx="3217949" cy="730357"/>
            </a:xfrm>
          </p:grpSpPr>
          <p:sp>
            <p:nvSpPr>
              <p:cNvPr id="119" name="Google Shape;553;p35">
                <a:extLst>
                  <a:ext uri="{FF2B5EF4-FFF2-40B4-BE49-F238E27FC236}">
                    <a16:creationId xmlns:a16="http://schemas.microsoft.com/office/drawing/2014/main" id="{7737E468-A88D-4C2B-AA83-257E2BAE44FD}"/>
                  </a:ext>
                </a:extLst>
              </p:cNvPr>
              <p:cNvSpPr/>
              <p:nvPr/>
            </p:nvSpPr>
            <p:spPr>
              <a:xfrm>
                <a:off x="5347516" y="4225065"/>
                <a:ext cx="434267" cy="434248"/>
              </a:xfrm>
              <a:custGeom>
                <a:avLst/>
                <a:gdLst/>
                <a:ahLst/>
                <a:cxnLst/>
                <a:rect l="l" t="t" r="r" b="b"/>
                <a:pathLst>
                  <a:path w="4469" h="4470" extrusionOk="0">
                    <a:moveTo>
                      <a:pt x="2234" y="1"/>
                    </a:moveTo>
                    <a:cubicBezTo>
                      <a:pt x="2079" y="1"/>
                      <a:pt x="1949" y="79"/>
                      <a:pt x="1949" y="176"/>
                    </a:cubicBezTo>
                    <a:cubicBezTo>
                      <a:pt x="1949" y="240"/>
                      <a:pt x="2008" y="299"/>
                      <a:pt x="2092" y="325"/>
                    </a:cubicBezTo>
                    <a:lnTo>
                      <a:pt x="2092" y="577"/>
                    </a:lnTo>
                    <a:cubicBezTo>
                      <a:pt x="1742" y="610"/>
                      <a:pt x="1418" y="746"/>
                      <a:pt x="1166" y="959"/>
                    </a:cubicBezTo>
                    <a:lnTo>
                      <a:pt x="991" y="784"/>
                    </a:lnTo>
                    <a:cubicBezTo>
                      <a:pt x="1030" y="700"/>
                      <a:pt x="1030" y="623"/>
                      <a:pt x="985" y="577"/>
                    </a:cubicBezTo>
                    <a:cubicBezTo>
                      <a:pt x="962" y="553"/>
                      <a:pt x="930" y="541"/>
                      <a:pt x="892" y="541"/>
                    </a:cubicBezTo>
                    <a:cubicBezTo>
                      <a:pt x="821" y="541"/>
                      <a:pt x="731" y="583"/>
                      <a:pt x="654" y="655"/>
                    </a:cubicBezTo>
                    <a:cubicBezTo>
                      <a:pt x="544" y="771"/>
                      <a:pt x="505" y="914"/>
                      <a:pt x="577" y="985"/>
                    </a:cubicBezTo>
                    <a:cubicBezTo>
                      <a:pt x="600" y="1009"/>
                      <a:pt x="632" y="1020"/>
                      <a:pt x="670" y="1020"/>
                    </a:cubicBezTo>
                    <a:cubicBezTo>
                      <a:pt x="704" y="1020"/>
                      <a:pt x="743" y="1010"/>
                      <a:pt x="784" y="992"/>
                    </a:cubicBezTo>
                    <a:lnTo>
                      <a:pt x="965" y="1166"/>
                    </a:lnTo>
                    <a:cubicBezTo>
                      <a:pt x="751" y="1419"/>
                      <a:pt x="609" y="1743"/>
                      <a:pt x="577" y="2093"/>
                    </a:cubicBezTo>
                    <a:lnTo>
                      <a:pt x="330" y="2093"/>
                    </a:lnTo>
                    <a:cubicBezTo>
                      <a:pt x="298" y="2002"/>
                      <a:pt x="240" y="1944"/>
                      <a:pt x="175" y="1944"/>
                    </a:cubicBezTo>
                    <a:cubicBezTo>
                      <a:pt x="78" y="1944"/>
                      <a:pt x="0" y="2073"/>
                      <a:pt x="0" y="2235"/>
                    </a:cubicBezTo>
                    <a:cubicBezTo>
                      <a:pt x="0" y="2397"/>
                      <a:pt x="78" y="2526"/>
                      <a:pt x="175" y="2526"/>
                    </a:cubicBezTo>
                    <a:cubicBezTo>
                      <a:pt x="240" y="2526"/>
                      <a:pt x="298" y="2468"/>
                      <a:pt x="330" y="2377"/>
                    </a:cubicBezTo>
                    <a:lnTo>
                      <a:pt x="577" y="2377"/>
                    </a:lnTo>
                    <a:cubicBezTo>
                      <a:pt x="609" y="2734"/>
                      <a:pt x="751" y="3051"/>
                      <a:pt x="965" y="3303"/>
                    </a:cubicBezTo>
                    <a:lnTo>
                      <a:pt x="784" y="3485"/>
                    </a:lnTo>
                    <a:cubicBezTo>
                      <a:pt x="740" y="3465"/>
                      <a:pt x="698" y="3453"/>
                      <a:pt x="662" y="3453"/>
                    </a:cubicBezTo>
                    <a:cubicBezTo>
                      <a:pt x="628" y="3453"/>
                      <a:pt x="598" y="3463"/>
                      <a:pt x="577" y="3485"/>
                    </a:cubicBezTo>
                    <a:cubicBezTo>
                      <a:pt x="505" y="3556"/>
                      <a:pt x="544" y="3705"/>
                      <a:pt x="654" y="3815"/>
                    </a:cubicBezTo>
                    <a:cubicBezTo>
                      <a:pt x="731" y="3887"/>
                      <a:pt x="821" y="3929"/>
                      <a:pt x="892" y="3929"/>
                    </a:cubicBezTo>
                    <a:cubicBezTo>
                      <a:pt x="930" y="3929"/>
                      <a:pt x="962" y="3917"/>
                      <a:pt x="985" y="3893"/>
                    </a:cubicBezTo>
                    <a:cubicBezTo>
                      <a:pt x="1030" y="3847"/>
                      <a:pt x="1030" y="3770"/>
                      <a:pt x="991" y="3686"/>
                    </a:cubicBezTo>
                    <a:lnTo>
                      <a:pt x="1166" y="3511"/>
                    </a:lnTo>
                    <a:cubicBezTo>
                      <a:pt x="1418" y="3724"/>
                      <a:pt x="1742" y="3860"/>
                      <a:pt x="2092" y="3893"/>
                    </a:cubicBezTo>
                    <a:lnTo>
                      <a:pt x="2092" y="4145"/>
                    </a:lnTo>
                    <a:cubicBezTo>
                      <a:pt x="2008" y="4171"/>
                      <a:pt x="1949" y="4230"/>
                      <a:pt x="1949" y="4294"/>
                    </a:cubicBezTo>
                    <a:cubicBezTo>
                      <a:pt x="1949" y="4391"/>
                      <a:pt x="2079" y="4469"/>
                      <a:pt x="2234" y="4469"/>
                    </a:cubicBezTo>
                    <a:cubicBezTo>
                      <a:pt x="2396" y="4469"/>
                      <a:pt x="2526" y="4391"/>
                      <a:pt x="2526" y="4294"/>
                    </a:cubicBezTo>
                    <a:cubicBezTo>
                      <a:pt x="2526" y="4230"/>
                      <a:pt x="2467" y="4171"/>
                      <a:pt x="2383" y="4145"/>
                    </a:cubicBezTo>
                    <a:lnTo>
                      <a:pt x="2383" y="3893"/>
                    </a:lnTo>
                    <a:cubicBezTo>
                      <a:pt x="2733" y="3860"/>
                      <a:pt x="3050" y="3724"/>
                      <a:pt x="3303" y="3511"/>
                    </a:cubicBezTo>
                    <a:lnTo>
                      <a:pt x="3484" y="3686"/>
                    </a:lnTo>
                    <a:cubicBezTo>
                      <a:pt x="3445" y="3770"/>
                      <a:pt x="3439" y="3847"/>
                      <a:pt x="3491" y="3893"/>
                    </a:cubicBezTo>
                    <a:cubicBezTo>
                      <a:pt x="3513" y="3917"/>
                      <a:pt x="3545" y="3929"/>
                      <a:pt x="3582" y="3929"/>
                    </a:cubicBezTo>
                    <a:cubicBezTo>
                      <a:pt x="3653" y="3929"/>
                      <a:pt x="3742" y="3887"/>
                      <a:pt x="3814" y="3815"/>
                    </a:cubicBezTo>
                    <a:cubicBezTo>
                      <a:pt x="3931" y="3705"/>
                      <a:pt x="3963" y="3556"/>
                      <a:pt x="3899" y="3485"/>
                    </a:cubicBezTo>
                    <a:cubicBezTo>
                      <a:pt x="3877" y="3463"/>
                      <a:pt x="3846" y="3453"/>
                      <a:pt x="3811" y="3453"/>
                    </a:cubicBezTo>
                    <a:cubicBezTo>
                      <a:pt x="3772" y="3453"/>
                      <a:pt x="3729" y="3465"/>
                      <a:pt x="3685" y="3485"/>
                    </a:cubicBezTo>
                    <a:lnTo>
                      <a:pt x="3510" y="3303"/>
                    </a:lnTo>
                    <a:cubicBezTo>
                      <a:pt x="3724" y="3051"/>
                      <a:pt x="3860" y="2734"/>
                      <a:pt x="3892" y="2377"/>
                    </a:cubicBezTo>
                    <a:lnTo>
                      <a:pt x="4145" y="2377"/>
                    </a:lnTo>
                    <a:cubicBezTo>
                      <a:pt x="4177" y="2468"/>
                      <a:pt x="4229" y="2526"/>
                      <a:pt x="4294" y="2526"/>
                    </a:cubicBezTo>
                    <a:cubicBezTo>
                      <a:pt x="4391" y="2526"/>
                      <a:pt x="4468" y="2397"/>
                      <a:pt x="4468" y="2235"/>
                    </a:cubicBezTo>
                    <a:cubicBezTo>
                      <a:pt x="4468" y="2073"/>
                      <a:pt x="4391" y="1944"/>
                      <a:pt x="4294" y="1944"/>
                    </a:cubicBezTo>
                    <a:cubicBezTo>
                      <a:pt x="4229" y="1944"/>
                      <a:pt x="4177" y="2002"/>
                      <a:pt x="4145" y="2093"/>
                    </a:cubicBezTo>
                    <a:lnTo>
                      <a:pt x="3892" y="2093"/>
                    </a:lnTo>
                    <a:cubicBezTo>
                      <a:pt x="3860" y="1743"/>
                      <a:pt x="3724" y="1419"/>
                      <a:pt x="3510" y="1166"/>
                    </a:cubicBezTo>
                    <a:lnTo>
                      <a:pt x="3685" y="992"/>
                    </a:lnTo>
                    <a:cubicBezTo>
                      <a:pt x="3725" y="1010"/>
                      <a:pt x="3766" y="1020"/>
                      <a:pt x="3802" y="1020"/>
                    </a:cubicBezTo>
                    <a:cubicBezTo>
                      <a:pt x="3841" y="1020"/>
                      <a:pt x="3875" y="1009"/>
                      <a:pt x="3899" y="985"/>
                    </a:cubicBezTo>
                    <a:cubicBezTo>
                      <a:pt x="3963" y="914"/>
                      <a:pt x="3931" y="771"/>
                      <a:pt x="3814" y="655"/>
                    </a:cubicBezTo>
                    <a:cubicBezTo>
                      <a:pt x="3742" y="583"/>
                      <a:pt x="3653" y="541"/>
                      <a:pt x="3582" y="541"/>
                    </a:cubicBezTo>
                    <a:cubicBezTo>
                      <a:pt x="3545" y="541"/>
                      <a:pt x="3513" y="553"/>
                      <a:pt x="3491" y="577"/>
                    </a:cubicBezTo>
                    <a:cubicBezTo>
                      <a:pt x="3439" y="623"/>
                      <a:pt x="3445" y="700"/>
                      <a:pt x="3484" y="784"/>
                    </a:cubicBezTo>
                    <a:lnTo>
                      <a:pt x="3303" y="959"/>
                    </a:lnTo>
                    <a:cubicBezTo>
                      <a:pt x="3050" y="746"/>
                      <a:pt x="2733" y="610"/>
                      <a:pt x="2383" y="577"/>
                    </a:cubicBezTo>
                    <a:lnTo>
                      <a:pt x="2383" y="325"/>
                    </a:lnTo>
                    <a:cubicBezTo>
                      <a:pt x="2467" y="299"/>
                      <a:pt x="2526" y="240"/>
                      <a:pt x="2526" y="176"/>
                    </a:cubicBezTo>
                    <a:cubicBezTo>
                      <a:pt x="2526" y="79"/>
                      <a:pt x="2396" y="1"/>
                      <a:pt x="22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文字方塊 117">
                <a:extLst>
                  <a:ext uri="{FF2B5EF4-FFF2-40B4-BE49-F238E27FC236}">
                    <a16:creationId xmlns:a16="http://schemas.microsoft.com/office/drawing/2014/main" id="{25B3BC92-E6DA-42AF-864F-1ACAE45C9F0D}"/>
                  </a:ext>
                </a:extLst>
              </p:cNvPr>
              <p:cNvSpPr txBox="1"/>
              <p:nvPr/>
            </p:nvSpPr>
            <p:spPr>
              <a:xfrm>
                <a:off x="5687694" y="4432202"/>
                <a:ext cx="2877771" cy="523220"/>
              </a:xfrm>
              <a:prstGeom prst="rect">
                <a:avLst/>
              </a:prstGeom>
              <a:noFill/>
            </p:spPr>
            <p:txBody>
              <a:bodyPr wrap="square">
                <a:spAutoFit/>
              </a:bodyPr>
              <a:lstStyle/>
              <a:p>
                <a:r>
                  <a:rPr lang="zh-TW" altLang="en-US" dirty="0">
                    <a:latin typeface="源泉圓體 R" panose="020B0500000000000000" pitchFamily="34" charset="-120"/>
                    <a:ea typeface="源泉圓體 R" panose="020B0500000000000000" pitchFamily="34" charset="-120"/>
                  </a:rPr>
                  <a:t>此研究論文直接將整份資料集進行重採樣，並未事先進行資料的分割</a:t>
                </a:r>
                <a:endParaRPr lang="en-US" altLang="zh-TW" sz="1400" i="0" u="none" strike="noStrike" dirty="0">
                  <a:effectLst/>
                  <a:latin typeface="源泉圓體 R" panose="020B0500000000000000" pitchFamily="34" charset="-120"/>
                  <a:ea typeface="源泉圓體 R" panose="020B0500000000000000" pitchFamily="34" charset="-120"/>
                </a:endParaRPr>
              </a:p>
            </p:txBody>
          </p:sp>
        </p:grpSp>
      </p:grpSp>
      <p:sp>
        <p:nvSpPr>
          <p:cNvPr id="69" name="投影片編號版面配置區 1">
            <a:extLst>
              <a:ext uri="{FF2B5EF4-FFF2-40B4-BE49-F238E27FC236}">
                <a16:creationId xmlns:a16="http://schemas.microsoft.com/office/drawing/2014/main" id="{DE6D647F-A43E-4733-A404-9C78032A0C82}"/>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25</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8351747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408;p43">
            <a:extLst>
              <a:ext uri="{FF2B5EF4-FFF2-40B4-BE49-F238E27FC236}">
                <a16:creationId xmlns:a16="http://schemas.microsoft.com/office/drawing/2014/main" id="{A7228CA4-9665-4BA7-8092-516A36A4E40D}"/>
              </a:ext>
            </a:extLst>
          </p:cNvPr>
          <p:cNvSpPr/>
          <p:nvPr/>
        </p:nvSpPr>
        <p:spPr>
          <a:xfrm rot="5400000">
            <a:off x="4153535" y="-53680"/>
            <a:ext cx="836929" cy="4247779"/>
          </a:xfrm>
          <a:prstGeom prst="round2SameRect">
            <a:avLst>
              <a:gd name="adj1" fmla="val 50000"/>
              <a:gd name="adj2" fmla="val 50000"/>
            </a:avLst>
          </a:prstGeom>
          <a:solidFill>
            <a:schemeClr val="tx2">
              <a:lumMod val="9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手繪多邊形: 圖案 9">
            <a:extLst>
              <a:ext uri="{FF2B5EF4-FFF2-40B4-BE49-F238E27FC236}">
                <a16:creationId xmlns:a16="http://schemas.microsoft.com/office/drawing/2014/main" id="{D78F80A5-60F0-4812-B602-24F1CB965FFE}"/>
              </a:ext>
            </a:extLst>
          </p:cNvPr>
          <p:cNvSpPr/>
          <p:nvPr/>
        </p:nvSpPr>
        <p:spPr>
          <a:xfrm>
            <a:off x="5912496" y="1653346"/>
            <a:ext cx="783395" cy="835312"/>
          </a:xfrm>
          <a:custGeom>
            <a:avLst/>
            <a:gdLst>
              <a:gd name="connsiteX0" fmla="*/ 0 w 783395"/>
              <a:gd name="connsiteY0" fmla="*/ 0 h 835312"/>
              <a:gd name="connsiteX1" fmla="*/ 365739 w 783395"/>
              <a:gd name="connsiteY1" fmla="*/ 0 h 835312"/>
              <a:gd name="connsiteX2" fmla="*/ 783395 w 783395"/>
              <a:gd name="connsiteY2" fmla="*/ 417656 h 835312"/>
              <a:gd name="connsiteX3" fmla="*/ 783394 w 783395"/>
              <a:gd name="connsiteY3" fmla="*/ 417656 h 835312"/>
              <a:gd name="connsiteX4" fmla="*/ 365738 w 783395"/>
              <a:gd name="connsiteY4" fmla="*/ 835312 h 835312"/>
              <a:gd name="connsiteX5" fmla="*/ 0 w 783395"/>
              <a:gd name="connsiteY5" fmla="*/ 835312 h 835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3395" h="835312">
                <a:moveTo>
                  <a:pt x="0" y="0"/>
                </a:moveTo>
                <a:lnTo>
                  <a:pt x="365739" y="0"/>
                </a:lnTo>
                <a:cubicBezTo>
                  <a:pt x="596404" y="0"/>
                  <a:pt x="783395" y="186991"/>
                  <a:pt x="783395" y="417656"/>
                </a:cubicBezTo>
                <a:lnTo>
                  <a:pt x="783394" y="417656"/>
                </a:lnTo>
                <a:cubicBezTo>
                  <a:pt x="783394" y="648321"/>
                  <a:pt x="596403" y="835312"/>
                  <a:pt x="365738" y="835312"/>
                </a:cubicBezTo>
                <a:lnTo>
                  <a:pt x="0" y="835312"/>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TW" altLang="en-US"/>
          </a:p>
        </p:txBody>
      </p:sp>
      <p:sp>
        <p:nvSpPr>
          <p:cNvPr id="4" name="Google Shape;1409;p43">
            <a:extLst>
              <a:ext uri="{FF2B5EF4-FFF2-40B4-BE49-F238E27FC236}">
                <a16:creationId xmlns:a16="http://schemas.microsoft.com/office/drawing/2014/main" id="{0762E151-78D8-475E-B289-F58C738B7011}"/>
              </a:ext>
            </a:extLst>
          </p:cNvPr>
          <p:cNvSpPr/>
          <p:nvPr/>
        </p:nvSpPr>
        <p:spPr>
          <a:xfrm rot="16200000">
            <a:off x="3762704" y="338867"/>
            <a:ext cx="835310" cy="3464271"/>
          </a:xfrm>
          <a:prstGeom prst="round2SameRect">
            <a:avLst>
              <a:gd name="adj1" fmla="val 5000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文字方塊 6">
            <a:extLst>
              <a:ext uri="{FF2B5EF4-FFF2-40B4-BE49-F238E27FC236}">
                <a16:creationId xmlns:a16="http://schemas.microsoft.com/office/drawing/2014/main" id="{C04A2DF0-CEDA-4413-8E5A-B64772479A8A}"/>
              </a:ext>
            </a:extLst>
          </p:cNvPr>
          <p:cNvSpPr txBox="1"/>
          <p:nvPr/>
        </p:nvSpPr>
        <p:spPr>
          <a:xfrm>
            <a:off x="1" y="600672"/>
            <a:ext cx="9144000" cy="584775"/>
          </a:xfrm>
          <a:prstGeom prst="rect">
            <a:avLst/>
          </a:prstGeom>
          <a:noFill/>
        </p:spPr>
        <p:txBody>
          <a:bodyPr wrap="square" rtlCol="0">
            <a:spAutoFit/>
          </a:bodyPr>
          <a:lstStyle/>
          <a:p>
            <a:pPr algn="ctr"/>
            <a:r>
              <a:rPr lang="zh-TW" altLang="en-US" sz="3200" b="1" dirty="0">
                <a:solidFill>
                  <a:schemeClr val="tx1"/>
                </a:solidFill>
                <a:latin typeface="源泉圓體 R" panose="020B0500000000000000" pitchFamily="34" charset="-120"/>
                <a:ea typeface="源泉圓體 R" panose="020B0500000000000000" pitchFamily="34" charset="-120"/>
              </a:rPr>
              <a:t>修正研究論文作法</a:t>
            </a:r>
          </a:p>
        </p:txBody>
      </p:sp>
      <p:cxnSp>
        <p:nvCxnSpPr>
          <p:cNvPr id="12" name="直線接點 11">
            <a:extLst>
              <a:ext uri="{FF2B5EF4-FFF2-40B4-BE49-F238E27FC236}">
                <a16:creationId xmlns:a16="http://schemas.microsoft.com/office/drawing/2014/main" id="{EB817158-F174-46E9-9D77-438B30D3588E}"/>
              </a:ext>
            </a:extLst>
          </p:cNvPr>
          <p:cNvCxnSpPr>
            <a:cxnSpLocks/>
          </p:cNvCxnSpPr>
          <p:nvPr/>
        </p:nvCxnSpPr>
        <p:spPr>
          <a:xfrm>
            <a:off x="5912495" y="1419225"/>
            <a:ext cx="0" cy="1359535"/>
          </a:xfrm>
          <a:prstGeom prst="line">
            <a:avLst/>
          </a:prstGeom>
          <a:ln w="44450">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2" name="群組 21">
            <a:extLst>
              <a:ext uri="{FF2B5EF4-FFF2-40B4-BE49-F238E27FC236}">
                <a16:creationId xmlns:a16="http://schemas.microsoft.com/office/drawing/2014/main" id="{E8655AFE-ADEF-4803-8372-2E90CDB808C2}"/>
              </a:ext>
            </a:extLst>
          </p:cNvPr>
          <p:cNvGrpSpPr/>
          <p:nvPr/>
        </p:nvGrpSpPr>
        <p:grpSpPr>
          <a:xfrm>
            <a:off x="2448110" y="2154804"/>
            <a:ext cx="5560632" cy="966500"/>
            <a:chOff x="2448110" y="2154804"/>
            <a:chExt cx="5560632" cy="966500"/>
          </a:xfrm>
        </p:grpSpPr>
        <p:sp>
          <p:nvSpPr>
            <p:cNvPr id="16" name="文字方塊 15">
              <a:extLst>
                <a:ext uri="{FF2B5EF4-FFF2-40B4-BE49-F238E27FC236}">
                  <a16:creationId xmlns:a16="http://schemas.microsoft.com/office/drawing/2014/main" id="{68A48716-0D42-4A55-A097-06FD0CA9C71C}"/>
                </a:ext>
              </a:extLst>
            </p:cNvPr>
            <p:cNvSpPr txBox="1"/>
            <p:nvPr/>
          </p:nvSpPr>
          <p:spPr>
            <a:xfrm>
              <a:off x="2448110" y="2721194"/>
              <a:ext cx="3464383" cy="400110"/>
            </a:xfrm>
            <a:prstGeom prst="rect">
              <a:avLst/>
            </a:prstGeom>
            <a:noFill/>
          </p:spPr>
          <p:txBody>
            <a:bodyPr wrap="square">
              <a:spAutoFit/>
            </a:bodyPr>
            <a:lstStyle/>
            <a:p>
              <a:pPr algn="ctr"/>
              <a:r>
                <a:rPr lang="zh-TW" altLang="en-US" sz="2000" dirty="0">
                  <a:latin typeface="源泉圓體 R" panose="020B0500000000000000" pitchFamily="34" charset="-120"/>
                  <a:ea typeface="源泉圓體 R" panose="020B0500000000000000" pitchFamily="34" charset="-120"/>
                </a:rPr>
                <a:t>訓練集    </a:t>
              </a:r>
              <a:r>
                <a:rPr lang="en-US" altLang="zh-TW" sz="2000" dirty="0">
                  <a:latin typeface="源泉圓體 R" panose="020B0500000000000000" pitchFamily="34" charset="-120"/>
                  <a:ea typeface="源泉圓體 R" panose="020B0500000000000000" pitchFamily="34" charset="-120"/>
                </a:rPr>
                <a:t>80%</a:t>
              </a:r>
              <a:endParaRPr lang="zh-TW" altLang="en-US" sz="2000" dirty="0">
                <a:latin typeface="源泉圓體 R" panose="020B0500000000000000" pitchFamily="34" charset="-120"/>
                <a:ea typeface="源泉圓體 R" panose="020B0500000000000000" pitchFamily="34" charset="-120"/>
              </a:endParaRPr>
            </a:p>
          </p:txBody>
        </p:sp>
        <p:grpSp>
          <p:nvGrpSpPr>
            <p:cNvPr id="21" name="群組 20">
              <a:extLst>
                <a:ext uri="{FF2B5EF4-FFF2-40B4-BE49-F238E27FC236}">
                  <a16:creationId xmlns:a16="http://schemas.microsoft.com/office/drawing/2014/main" id="{515B6249-F6C5-4D46-BC04-EF2673BFD538}"/>
                </a:ext>
              </a:extLst>
            </p:cNvPr>
            <p:cNvGrpSpPr/>
            <p:nvPr/>
          </p:nvGrpSpPr>
          <p:grpSpPr>
            <a:xfrm>
              <a:off x="6304193" y="2154804"/>
              <a:ext cx="1704549" cy="966484"/>
              <a:chOff x="6304193" y="2154804"/>
              <a:chExt cx="1704549" cy="966484"/>
            </a:xfrm>
          </p:grpSpPr>
          <p:sp>
            <p:nvSpPr>
              <p:cNvPr id="17" name="文字方塊 16">
                <a:extLst>
                  <a:ext uri="{FF2B5EF4-FFF2-40B4-BE49-F238E27FC236}">
                    <a16:creationId xmlns:a16="http://schemas.microsoft.com/office/drawing/2014/main" id="{9F93A1E3-3BED-43B0-9052-54A2C8A51C8C}"/>
                  </a:ext>
                </a:extLst>
              </p:cNvPr>
              <p:cNvSpPr txBox="1"/>
              <p:nvPr/>
            </p:nvSpPr>
            <p:spPr>
              <a:xfrm>
                <a:off x="6304193" y="2721178"/>
                <a:ext cx="1704549" cy="400110"/>
              </a:xfrm>
              <a:prstGeom prst="rect">
                <a:avLst/>
              </a:prstGeom>
              <a:noFill/>
            </p:spPr>
            <p:txBody>
              <a:bodyPr wrap="square">
                <a:spAutoFit/>
              </a:bodyPr>
              <a:lstStyle/>
              <a:p>
                <a:r>
                  <a:rPr lang="zh-TW" altLang="en-US" sz="2000" dirty="0">
                    <a:latin typeface="源泉圓體 R" panose="020B0500000000000000" pitchFamily="34" charset="-120"/>
                    <a:ea typeface="源泉圓體 R" panose="020B0500000000000000" pitchFamily="34" charset="-120"/>
                  </a:rPr>
                  <a:t>測試集   </a:t>
                </a:r>
                <a:r>
                  <a:rPr lang="en-US" altLang="zh-TW" sz="2000" dirty="0">
                    <a:latin typeface="源泉圓體 R" panose="020B0500000000000000" pitchFamily="34" charset="-120"/>
                    <a:ea typeface="源泉圓體 R" panose="020B0500000000000000" pitchFamily="34" charset="-120"/>
                  </a:rPr>
                  <a:t>20%</a:t>
                </a:r>
                <a:endParaRPr lang="zh-TW" altLang="en-US" sz="2000" dirty="0">
                  <a:latin typeface="源泉圓體 R" panose="020B0500000000000000" pitchFamily="34" charset="-120"/>
                  <a:ea typeface="源泉圓體 R" panose="020B0500000000000000" pitchFamily="34" charset="-120"/>
                </a:endParaRPr>
              </a:p>
            </p:txBody>
          </p:sp>
          <p:cxnSp>
            <p:nvCxnSpPr>
              <p:cNvPr id="19" name="直線接點 18">
                <a:extLst>
                  <a:ext uri="{FF2B5EF4-FFF2-40B4-BE49-F238E27FC236}">
                    <a16:creationId xmlns:a16="http://schemas.microsoft.com/office/drawing/2014/main" id="{8F7B2CD7-A85E-4399-91BA-6AD5AD01208B}"/>
                  </a:ext>
                </a:extLst>
              </p:cNvPr>
              <p:cNvCxnSpPr>
                <a:cxnSpLocks/>
              </p:cNvCxnSpPr>
              <p:nvPr/>
            </p:nvCxnSpPr>
            <p:spPr>
              <a:xfrm>
                <a:off x="6304193" y="2154804"/>
                <a:ext cx="300257" cy="500023"/>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grpSp>
      <p:grpSp>
        <p:nvGrpSpPr>
          <p:cNvPr id="36" name="群組 35">
            <a:extLst>
              <a:ext uri="{FF2B5EF4-FFF2-40B4-BE49-F238E27FC236}">
                <a16:creationId xmlns:a16="http://schemas.microsoft.com/office/drawing/2014/main" id="{69A7F3E2-7C83-4B84-9842-C9C1C069F38A}"/>
              </a:ext>
            </a:extLst>
          </p:cNvPr>
          <p:cNvGrpSpPr/>
          <p:nvPr/>
        </p:nvGrpSpPr>
        <p:grpSpPr>
          <a:xfrm>
            <a:off x="2448110" y="3249320"/>
            <a:ext cx="3464383" cy="1457343"/>
            <a:chOff x="2448110" y="3039008"/>
            <a:chExt cx="3464383" cy="1457343"/>
          </a:xfrm>
        </p:grpSpPr>
        <p:cxnSp>
          <p:nvCxnSpPr>
            <p:cNvPr id="28" name="直線單箭頭接點 27">
              <a:extLst>
                <a:ext uri="{FF2B5EF4-FFF2-40B4-BE49-F238E27FC236}">
                  <a16:creationId xmlns:a16="http://schemas.microsoft.com/office/drawing/2014/main" id="{FD3747F1-D023-4EDC-A4E5-31EF31F473FE}"/>
                </a:ext>
              </a:extLst>
            </p:cNvPr>
            <p:cNvCxnSpPr>
              <a:cxnSpLocks/>
            </p:cNvCxnSpPr>
            <p:nvPr/>
          </p:nvCxnSpPr>
          <p:spPr>
            <a:xfrm>
              <a:off x="4180302" y="3039008"/>
              <a:ext cx="0" cy="667161"/>
            </a:xfrm>
            <a:prstGeom prst="straightConnector1">
              <a:avLst/>
            </a:prstGeom>
            <a:ln w="317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0" name="文字方塊 29">
              <a:extLst>
                <a:ext uri="{FF2B5EF4-FFF2-40B4-BE49-F238E27FC236}">
                  <a16:creationId xmlns:a16="http://schemas.microsoft.com/office/drawing/2014/main" id="{A772000A-20DD-472E-89A2-B5808D820BBD}"/>
                </a:ext>
              </a:extLst>
            </p:cNvPr>
            <p:cNvSpPr txBox="1"/>
            <p:nvPr/>
          </p:nvSpPr>
          <p:spPr>
            <a:xfrm>
              <a:off x="2448110" y="3788465"/>
              <a:ext cx="3464383" cy="707886"/>
            </a:xfrm>
            <a:prstGeom prst="rect">
              <a:avLst/>
            </a:prstGeom>
            <a:noFill/>
          </p:spPr>
          <p:txBody>
            <a:bodyPr wrap="square">
              <a:spAutoFit/>
            </a:bodyPr>
            <a:lstStyle/>
            <a:p>
              <a:pPr algn="ctr"/>
              <a:r>
                <a:rPr lang="en-US" altLang="zh-TW" sz="2000" dirty="0">
                  <a:latin typeface="源泉圓體 R" panose="020B0500000000000000" pitchFamily="34" charset="-120"/>
                  <a:ea typeface="源泉圓體 R" panose="020B0500000000000000" pitchFamily="34" charset="-120"/>
                </a:rPr>
                <a:t>SMOTE</a:t>
              </a:r>
            </a:p>
            <a:p>
              <a:pPr algn="ctr"/>
              <a:r>
                <a:rPr lang="en-US" altLang="zh-TW" sz="2000" dirty="0">
                  <a:latin typeface="源泉圓體 R" panose="020B0500000000000000" pitchFamily="34" charset="-120"/>
                  <a:ea typeface="源泉圓體 R" panose="020B0500000000000000" pitchFamily="34" charset="-120"/>
                </a:rPr>
                <a:t>Spread Subsample</a:t>
              </a:r>
            </a:p>
          </p:txBody>
        </p:sp>
      </p:grpSp>
      <p:sp>
        <p:nvSpPr>
          <p:cNvPr id="15" name="投影片編號版面配置區 1">
            <a:extLst>
              <a:ext uri="{FF2B5EF4-FFF2-40B4-BE49-F238E27FC236}">
                <a16:creationId xmlns:a16="http://schemas.microsoft.com/office/drawing/2014/main" id="{9B740722-8B80-4F3E-9659-D56309093A94}"/>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26</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286701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par>
                                <p:cTn id="8" presetID="22" presetClass="exit" presetSubtype="8" fill="hold" grpId="0" nodeType="withEffect">
                                  <p:stCondLst>
                                    <p:cond delay="100"/>
                                  </p:stCondLst>
                                  <p:childTnLst>
                                    <p:animEffect transition="out" filter="wipe(left)">
                                      <p:cBhvr>
                                        <p:cTn id="9" dur="900"/>
                                        <p:tgtEl>
                                          <p:spTgt spid="10"/>
                                        </p:tgtEl>
                                      </p:cBhvr>
                                    </p:animEffect>
                                    <p:set>
                                      <p:cBhvr>
                                        <p:cTn id="10" dur="1" fill="hold">
                                          <p:stCondLst>
                                            <p:cond delay="899"/>
                                          </p:stCondLst>
                                        </p:cTn>
                                        <p:tgtEl>
                                          <p:spTgt spid="10"/>
                                        </p:tgtEl>
                                        <p:attrNameLst>
                                          <p:attrName>style.visibility</p:attrName>
                                        </p:attrNameLst>
                                      </p:cBhvr>
                                      <p:to>
                                        <p:strVal val="hidden"/>
                                      </p:to>
                                    </p:se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500"/>
                            </p:stCondLst>
                            <p:childTnLst>
                              <p:par>
                                <p:cTn id="16" presetID="22" presetClass="entr" presetSubtype="1" fill="hold" nodeType="after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wipe(up)">
                                      <p:cBhvr>
                                        <p:cTn id="1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圓角 9">
            <a:extLst>
              <a:ext uri="{FF2B5EF4-FFF2-40B4-BE49-F238E27FC236}">
                <a16:creationId xmlns:a16="http://schemas.microsoft.com/office/drawing/2014/main" id="{27014E27-8C4A-433F-8101-0968C564159D}"/>
              </a:ext>
            </a:extLst>
          </p:cNvPr>
          <p:cNvSpPr/>
          <p:nvPr/>
        </p:nvSpPr>
        <p:spPr>
          <a:xfrm>
            <a:off x="6363855" y="610931"/>
            <a:ext cx="2276910" cy="56382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修正論文的做法                            </a:t>
              </a:r>
              <a:r>
                <a:rPr lang="en-US" altLang="zh-TW" sz="2000" b="1" dirty="0">
                  <a:solidFill>
                    <a:schemeClr val="bg1"/>
                  </a:solidFill>
                  <a:latin typeface="源泉圓體 R" panose="020B0500000000000000" pitchFamily="34" charset="-120"/>
                  <a:ea typeface="源泉圓體 R" panose="020B0500000000000000" pitchFamily="34" charset="-120"/>
                </a:rPr>
                <a:t>J48 Decision Tree</a:t>
              </a: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22" name="群組 21">
            <a:extLst>
              <a:ext uri="{FF2B5EF4-FFF2-40B4-BE49-F238E27FC236}">
                <a16:creationId xmlns:a16="http://schemas.microsoft.com/office/drawing/2014/main" id="{7DC4C276-975B-42FA-91AC-55BD7AF7F739}"/>
              </a:ext>
            </a:extLst>
          </p:cNvPr>
          <p:cNvGrpSpPr/>
          <p:nvPr/>
        </p:nvGrpSpPr>
        <p:grpSpPr>
          <a:xfrm>
            <a:off x="543945" y="2700561"/>
            <a:ext cx="6458738" cy="339965"/>
            <a:chOff x="543945" y="3005825"/>
            <a:chExt cx="6458738" cy="339965"/>
          </a:xfrm>
        </p:grpSpPr>
        <p:sp>
          <p:nvSpPr>
            <p:cNvPr id="23" name="矩形: 圓角 22">
              <a:extLst>
                <a:ext uri="{FF2B5EF4-FFF2-40B4-BE49-F238E27FC236}">
                  <a16:creationId xmlns:a16="http://schemas.microsoft.com/office/drawing/2014/main" id="{F4B17E97-4329-4545-B185-D3995184345E}"/>
                </a:ext>
              </a:extLst>
            </p:cNvPr>
            <p:cNvSpPr/>
            <p:nvPr/>
          </p:nvSpPr>
          <p:spPr>
            <a:xfrm>
              <a:off x="543945" y="3005825"/>
              <a:ext cx="1058612" cy="3399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b="1" dirty="0">
                  <a:latin typeface="源泉圓體 R" panose="020B0500000000000000" pitchFamily="34" charset="-120"/>
                  <a:ea typeface="源泉圓體 R" panose="020B0500000000000000" pitchFamily="34" charset="-120"/>
                </a:rPr>
                <a:t>修正後</a:t>
              </a:r>
            </a:p>
          </p:txBody>
        </p:sp>
        <p:sp>
          <p:nvSpPr>
            <p:cNvPr id="24" name="文字方塊 23">
              <a:extLst>
                <a:ext uri="{FF2B5EF4-FFF2-40B4-BE49-F238E27FC236}">
                  <a16:creationId xmlns:a16="http://schemas.microsoft.com/office/drawing/2014/main" id="{42F8797B-6979-4CDD-B7F0-BC704DC78921}"/>
                </a:ext>
              </a:extLst>
            </p:cNvPr>
            <p:cNvSpPr txBox="1"/>
            <p:nvPr/>
          </p:nvSpPr>
          <p:spPr>
            <a:xfrm>
              <a:off x="1602556" y="3021919"/>
              <a:ext cx="5400127" cy="307777"/>
            </a:xfrm>
            <a:prstGeom prst="rect">
              <a:avLst/>
            </a:prstGeom>
            <a:noFill/>
          </p:spPr>
          <p:txBody>
            <a:bodyPr wrap="square">
              <a:spAutoFit/>
            </a:bodyPr>
            <a:lstStyle/>
            <a:p>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Training Number </a:t>
              </a:r>
              <a:r>
                <a:rPr lang="en-US" altLang="zh-TW" sz="1400" b="1" i="0" u="none" strike="noStrike" dirty="0">
                  <a:solidFill>
                    <a:schemeClr val="accent1">
                      <a:lumMod val="75000"/>
                    </a:schemeClr>
                  </a:solidFill>
                  <a:effectLst/>
                  <a:latin typeface="Times New Roman" panose="02020603050405020304" pitchFamily="18" charset="0"/>
                  <a:cs typeface="Times New Roman" panose="02020603050405020304" pitchFamily="18" charset="0"/>
                </a:rPr>
                <a:t>4</a:t>
              </a: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 ( Confidence Factor : 0.25 ;  </a:t>
              </a:r>
              <a:r>
                <a:rPr lang="en-US" altLang="zh-TW" sz="1400" b="1" i="0" u="none" strike="noStrike" dirty="0">
                  <a:solidFill>
                    <a:schemeClr val="accent1">
                      <a:lumMod val="75000"/>
                    </a:schemeClr>
                  </a:solidFill>
                  <a:effectLst/>
                  <a:latin typeface="Times New Roman" panose="02020603050405020304" pitchFamily="18" charset="0"/>
                  <a:cs typeface="Times New Roman" panose="02020603050405020304" pitchFamily="18" charset="0"/>
                </a:rPr>
                <a:t>Unpruned : False </a:t>
              </a: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a:t>
              </a:r>
              <a:endParaRPr lang="zh-TW" altLang="en-US" b="1" dirty="0">
                <a:latin typeface="Times New Roman" panose="02020603050405020304" pitchFamily="18" charset="0"/>
                <a:cs typeface="Times New Roman" panose="02020603050405020304" pitchFamily="18" charset="0"/>
              </a:endParaRPr>
            </a:p>
          </p:txBody>
        </p:sp>
      </p:grpSp>
      <p:grpSp>
        <p:nvGrpSpPr>
          <p:cNvPr id="25" name="群組 24">
            <a:extLst>
              <a:ext uri="{FF2B5EF4-FFF2-40B4-BE49-F238E27FC236}">
                <a16:creationId xmlns:a16="http://schemas.microsoft.com/office/drawing/2014/main" id="{263C3E1E-BF84-4B46-8442-4D4C0ABF6A09}"/>
              </a:ext>
            </a:extLst>
          </p:cNvPr>
          <p:cNvGrpSpPr/>
          <p:nvPr/>
        </p:nvGrpSpPr>
        <p:grpSpPr>
          <a:xfrm>
            <a:off x="543945" y="1418303"/>
            <a:ext cx="6458738" cy="339965"/>
            <a:chOff x="543945" y="1302557"/>
            <a:chExt cx="6458738" cy="339965"/>
          </a:xfrm>
        </p:grpSpPr>
        <p:sp>
          <p:nvSpPr>
            <p:cNvPr id="26" name="矩形: 圓角 25">
              <a:extLst>
                <a:ext uri="{FF2B5EF4-FFF2-40B4-BE49-F238E27FC236}">
                  <a16:creationId xmlns:a16="http://schemas.microsoft.com/office/drawing/2014/main" id="{A68153B9-C12F-4FCC-9FDD-0232383FFA42}"/>
                </a:ext>
              </a:extLst>
            </p:cNvPr>
            <p:cNvSpPr/>
            <p:nvPr/>
          </p:nvSpPr>
          <p:spPr>
            <a:xfrm>
              <a:off x="543945" y="1302557"/>
              <a:ext cx="1058612" cy="3399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b="1" dirty="0">
                  <a:latin typeface="源泉圓體 R" panose="020B0500000000000000" pitchFamily="34" charset="-120"/>
                  <a:ea typeface="源泉圓體 R" panose="020B0500000000000000" pitchFamily="34" charset="-120"/>
                </a:rPr>
                <a:t>修正前</a:t>
              </a:r>
            </a:p>
          </p:txBody>
        </p:sp>
        <p:sp>
          <p:nvSpPr>
            <p:cNvPr id="27" name="文字方塊 26">
              <a:extLst>
                <a:ext uri="{FF2B5EF4-FFF2-40B4-BE49-F238E27FC236}">
                  <a16:creationId xmlns:a16="http://schemas.microsoft.com/office/drawing/2014/main" id="{25A6B26C-E14A-41B7-97A0-D2745005E951}"/>
                </a:ext>
              </a:extLst>
            </p:cNvPr>
            <p:cNvSpPr txBox="1"/>
            <p:nvPr/>
          </p:nvSpPr>
          <p:spPr>
            <a:xfrm>
              <a:off x="1602556" y="1318651"/>
              <a:ext cx="5400127" cy="307777"/>
            </a:xfrm>
            <a:prstGeom prst="rect">
              <a:avLst/>
            </a:prstGeom>
            <a:noFill/>
          </p:spPr>
          <p:txBody>
            <a:bodyPr wrap="square">
              <a:spAutoFit/>
            </a:bodyPr>
            <a:lstStyle/>
            <a:p>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Training Number 1 ( Confidence Factor : 0.25 ;  Unpruned : True )</a:t>
              </a:r>
              <a:endParaRPr lang="zh-TW" altLang="en-US" b="1" dirty="0">
                <a:latin typeface="Times New Roman" panose="02020603050405020304" pitchFamily="18" charset="0"/>
                <a:cs typeface="Times New Roman" panose="02020603050405020304" pitchFamily="18" charset="0"/>
              </a:endParaRPr>
            </a:p>
          </p:txBody>
        </p:sp>
      </p:grpSp>
      <p:sp>
        <p:nvSpPr>
          <p:cNvPr id="29" name="矩形: 圓角 28">
            <a:extLst>
              <a:ext uri="{FF2B5EF4-FFF2-40B4-BE49-F238E27FC236}">
                <a16:creationId xmlns:a16="http://schemas.microsoft.com/office/drawing/2014/main" id="{38CA783A-5D9C-42A5-946E-EC9A39F73284}"/>
              </a:ext>
            </a:extLst>
          </p:cNvPr>
          <p:cNvSpPr/>
          <p:nvPr/>
        </p:nvSpPr>
        <p:spPr>
          <a:xfrm>
            <a:off x="254524" y="4305243"/>
            <a:ext cx="8653806" cy="272371"/>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aphicFrame>
        <p:nvGraphicFramePr>
          <p:cNvPr id="30" name="表格 10">
            <a:extLst>
              <a:ext uri="{FF2B5EF4-FFF2-40B4-BE49-F238E27FC236}">
                <a16:creationId xmlns:a16="http://schemas.microsoft.com/office/drawing/2014/main" id="{FF865084-E0FD-4BAC-A0A7-46B380B10E5F}"/>
              </a:ext>
            </a:extLst>
          </p:cNvPr>
          <p:cNvGraphicFramePr>
            <a:graphicFrameLocks noGrp="1"/>
          </p:cNvGraphicFramePr>
          <p:nvPr>
            <p:extLst>
              <p:ext uri="{D42A27DB-BD31-4B8C-83A1-F6EECF244321}">
                <p14:modId xmlns:p14="http://schemas.microsoft.com/office/powerpoint/2010/main" val="2351568411"/>
              </p:ext>
            </p:extLst>
          </p:nvPr>
        </p:nvGraphicFramePr>
        <p:xfrm>
          <a:off x="543943" y="3260603"/>
          <a:ext cx="8096820" cy="1801465"/>
        </p:xfrm>
        <a:graphic>
          <a:graphicData uri="http://schemas.openxmlformats.org/drawingml/2006/table">
            <a:tbl>
              <a:tblPr firstRow="1" bandRow="1">
                <a:tableStyleId>{81C5649E-B6DF-48DD-B737-5314E243A1CC}</a:tableStyleId>
              </a:tblPr>
              <a:tblGrid>
                <a:gridCol w="1619364">
                  <a:extLst>
                    <a:ext uri="{9D8B030D-6E8A-4147-A177-3AD203B41FA5}">
                      <a16:colId xmlns:a16="http://schemas.microsoft.com/office/drawing/2014/main" val="862374626"/>
                    </a:ext>
                  </a:extLst>
                </a:gridCol>
                <a:gridCol w="1806809">
                  <a:extLst>
                    <a:ext uri="{9D8B030D-6E8A-4147-A177-3AD203B41FA5}">
                      <a16:colId xmlns:a16="http://schemas.microsoft.com/office/drawing/2014/main" val="614970681"/>
                    </a:ext>
                  </a:extLst>
                </a:gridCol>
                <a:gridCol w="1431919">
                  <a:extLst>
                    <a:ext uri="{9D8B030D-6E8A-4147-A177-3AD203B41FA5}">
                      <a16:colId xmlns:a16="http://schemas.microsoft.com/office/drawing/2014/main" val="45714671"/>
                    </a:ext>
                  </a:extLst>
                </a:gridCol>
                <a:gridCol w="1619364">
                  <a:extLst>
                    <a:ext uri="{9D8B030D-6E8A-4147-A177-3AD203B41FA5}">
                      <a16:colId xmlns:a16="http://schemas.microsoft.com/office/drawing/2014/main" val="3501764408"/>
                    </a:ext>
                  </a:extLst>
                </a:gridCol>
                <a:gridCol w="1619364">
                  <a:extLst>
                    <a:ext uri="{9D8B030D-6E8A-4147-A177-3AD203B41FA5}">
                      <a16:colId xmlns:a16="http://schemas.microsoft.com/office/drawing/2014/main" val="2321626275"/>
                    </a:ext>
                  </a:extLst>
                </a:gridCol>
              </a:tblGrid>
              <a:tr h="201604">
                <a:tc>
                  <a:txBody>
                    <a:bodyPr/>
                    <a:lstStyle/>
                    <a:p>
                      <a:pPr algn="ctr"/>
                      <a:r>
                        <a:rPr lang="en-US" altLang="zh-TW" b="1" dirty="0">
                          <a:latin typeface="Times New Roman" panose="02020603050405020304" pitchFamily="18" charset="0"/>
                          <a:cs typeface="Times New Roman" panose="02020603050405020304" pitchFamily="18" charset="0"/>
                        </a:rPr>
                        <a:t>Training Number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Accuracy</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F1-Measure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AUC</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MAE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1</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98.1601%</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0.982</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0.999</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0.0194</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2</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98.1601%</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0.982</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0.999</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0.0194</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664510580"/>
                  </a:ext>
                </a:extLst>
              </a:tr>
              <a:tr h="287040">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3</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98.1601%</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0.982</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0.999</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0.0194</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241925">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4</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98.1601%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0.982</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0.999</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0.0194</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13127578"/>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5</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98.1601%</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0.982</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0.999</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0.0194</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38780419"/>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6</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98.1601%</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0.982</a:t>
                      </a:r>
                      <a:endParaRPr lang="zh-TW" altLang="en-US" b="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0.999</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0.0194</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2555189"/>
                  </a:ext>
                </a:extLst>
              </a:tr>
            </a:tbl>
          </a:graphicData>
        </a:graphic>
      </p:graphicFrame>
      <p:graphicFrame>
        <p:nvGraphicFramePr>
          <p:cNvPr id="17" name="表格 10">
            <a:extLst>
              <a:ext uri="{FF2B5EF4-FFF2-40B4-BE49-F238E27FC236}">
                <a16:creationId xmlns:a16="http://schemas.microsoft.com/office/drawing/2014/main" id="{28AC7829-92C4-4D47-B174-AE33C92A4F93}"/>
              </a:ext>
            </a:extLst>
          </p:cNvPr>
          <p:cNvGraphicFramePr>
            <a:graphicFrameLocks noGrp="1"/>
          </p:cNvGraphicFramePr>
          <p:nvPr>
            <p:extLst>
              <p:ext uri="{D42A27DB-BD31-4B8C-83A1-F6EECF244321}">
                <p14:modId xmlns:p14="http://schemas.microsoft.com/office/powerpoint/2010/main" val="516687659"/>
              </p:ext>
            </p:extLst>
          </p:nvPr>
        </p:nvGraphicFramePr>
        <p:xfrm>
          <a:off x="543943" y="1991000"/>
          <a:ext cx="8096820" cy="546725"/>
        </p:xfrm>
        <a:graphic>
          <a:graphicData uri="http://schemas.openxmlformats.org/drawingml/2006/table">
            <a:tbl>
              <a:tblPr firstRow="1" bandRow="1">
                <a:tableStyleId>{81C5649E-B6DF-48DD-B737-5314E243A1CC}</a:tableStyleId>
              </a:tblPr>
              <a:tblGrid>
                <a:gridCol w="2024205">
                  <a:extLst>
                    <a:ext uri="{9D8B030D-6E8A-4147-A177-3AD203B41FA5}">
                      <a16:colId xmlns:a16="http://schemas.microsoft.com/office/drawing/2014/main" val="614970681"/>
                    </a:ext>
                  </a:extLst>
                </a:gridCol>
                <a:gridCol w="2024205">
                  <a:extLst>
                    <a:ext uri="{9D8B030D-6E8A-4147-A177-3AD203B41FA5}">
                      <a16:colId xmlns:a16="http://schemas.microsoft.com/office/drawing/2014/main" val="3877264674"/>
                    </a:ext>
                  </a:extLst>
                </a:gridCol>
                <a:gridCol w="2024205">
                  <a:extLst>
                    <a:ext uri="{9D8B030D-6E8A-4147-A177-3AD203B41FA5}">
                      <a16:colId xmlns:a16="http://schemas.microsoft.com/office/drawing/2014/main" val="45714671"/>
                    </a:ext>
                  </a:extLst>
                </a:gridCol>
                <a:gridCol w="2024205">
                  <a:extLst>
                    <a:ext uri="{9D8B030D-6E8A-4147-A177-3AD203B41FA5}">
                      <a16:colId xmlns:a16="http://schemas.microsoft.com/office/drawing/2014/main" val="3501764408"/>
                    </a:ext>
                  </a:extLst>
                </a:gridCol>
              </a:tblGrid>
              <a:tr h="0">
                <a:tc>
                  <a:txBody>
                    <a:bodyPr/>
                    <a:lstStyle/>
                    <a:p>
                      <a:pPr algn="ctr"/>
                      <a:r>
                        <a:rPr lang="en-US" altLang="zh-TW" b="1" dirty="0">
                          <a:latin typeface="Times New Roman" panose="02020603050405020304" pitchFamily="18" charset="0"/>
                          <a:cs typeface="Times New Roman" panose="02020603050405020304" pitchFamily="18" charset="0"/>
                        </a:rPr>
                        <a:t>Training Number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Confidence Factor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Unpruned</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Accuracy</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41925">
                <a:tc>
                  <a:txBody>
                    <a:bodyPr/>
                    <a:lstStyle/>
                    <a:p>
                      <a:pPr algn="ctr" rtl="0" fontAlgn="t">
                        <a:spcBef>
                          <a:spcPts val="0"/>
                        </a:spcBef>
                        <a:spcAft>
                          <a:spcPts val="0"/>
                        </a:spcAft>
                      </a:pPr>
                      <a:r>
                        <a:rPr lang="en-US" altLang="zh-TW" b="1" dirty="0">
                          <a:effectLst/>
                          <a:latin typeface="Times New Roman" panose="02020603050405020304" pitchFamily="18" charset="0"/>
                          <a:cs typeface="Times New Roman" panose="02020603050405020304" pitchFamily="18" charset="0"/>
                        </a:rPr>
                        <a:t>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b="1" dirty="0">
                          <a:effectLst/>
                          <a:latin typeface="Times New Roman" panose="02020603050405020304" pitchFamily="18" charset="0"/>
                          <a:cs typeface="Times New Roman" panose="02020603050405020304" pitchFamily="18" charset="0"/>
                        </a:rPr>
                        <a:t>0.25</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True</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98.57%</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67730258"/>
                  </a:ext>
                </a:extLst>
              </a:tr>
            </a:tbl>
          </a:graphicData>
        </a:graphic>
      </p:graphicFrame>
      <p:sp>
        <p:nvSpPr>
          <p:cNvPr id="18" name="矩形: 圓角 17">
            <a:extLst>
              <a:ext uri="{FF2B5EF4-FFF2-40B4-BE49-F238E27FC236}">
                <a16:creationId xmlns:a16="http://schemas.microsoft.com/office/drawing/2014/main" id="{CD0602F8-A808-46A6-B492-DAB0FBE9335D}"/>
              </a:ext>
            </a:extLst>
          </p:cNvPr>
          <p:cNvSpPr/>
          <p:nvPr/>
        </p:nvSpPr>
        <p:spPr>
          <a:xfrm>
            <a:off x="7121695" y="1938109"/>
            <a:ext cx="963028" cy="652505"/>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矩形: 圓角 18">
            <a:extLst>
              <a:ext uri="{FF2B5EF4-FFF2-40B4-BE49-F238E27FC236}">
                <a16:creationId xmlns:a16="http://schemas.microsoft.com/office/drawing/2014/main" id="{4B663B0D-354D-4547-A5A2-E7F6D161EB43}"/>
              </a:ext>
            </a:extLst>
          </p:cNvPr>
          <p:cNvSpPr/>
          <p:nvPr/>
        </p:nvSpPr>
        <p:spPr>
          <a:xfrm>
            <a:off x="2585717" y="3218766"/>
            <a:ext cx="963028" cy="1843302"/>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文字方塊 19">
            <a:extLst>
              <a:ext uri="{FF2B5EF4-FFF2-40B4-BE49-F238E27FC236}">
                <a16:creationId xmlns:a16="http://schemas.microsoft.com/office/drawing/2014/main" id="{D4A4F190-92F5-4395-916E-FA51139FE7C8}"/>
              </a:ext>
            </a:extLst>
          </p:cNvPr>
          <p:cNvSpPr txBox="1"/>
          <p:nvPr/>
        </p:nvSpPr>
        <p:spPr>
          <a:xfrm>
            <a:off x="3548745" y="4626248"/>
            <a:ext cx="861473" cy="523220"/>
          </a:xfrm>
          <a:prstGeom prst="rect">
            <a:avLst/>
          </a:prstGeom>
          <a:noFill/>
        </p:spPr>
        <p:txBody>
          <a:bodyPr wrap="square" rtlCol="0">
            <a:spAutoFit/>
          </a:bodyPr>
          <a:lstStyle/>
          <a:p>
            <a:r>
              <a:rPr lang="zh-TW" altLang="en-US" dirty="0">
                <a:solidFill>
                  <a:srgbClr val="EF6C6A"/>
                </a:solidFill>
                <a:latin typeface="源泉圓體 R" panose="020B0500000000000000" pitchFamily="34" charset="-120"/>
                <a:ea typeface="源泉圓體 R" panose="020B0500000000000000" pitchFamily="34" charset="-120"/>
              </a:rPr>
              <a:t>修正後</a:t>
            </a:r>
            <a:endParaRPr lang="en-US" altLang="zh-TW" dirty="0">
              <a:solidFill>
                <a:srgbClr val="EF6C6A"/>
              </a:solidFill>
              <a:latin typeface="源泉圓體 R" panose="020B0500000000000000" pitchFamily="34" charset="-120"/>
              <a:ea typeface="源泉圓體 R" panose="020B0500000000000000" pitchFamily="34" charset="-120"/>
            </a:endParaRPr>
          </a:p>
          <a:p>
            <a:r>
              <a:rPr lang="en-US" altLang="zh-TW" dirty="0">
                <a:solidFill>
                  <a:srgbClr val="EF6C6A"/>
                </a:solidFill>
                <a:latin typeface="源泉圓體 R" panose="020B0500000000000000" pitchFamily="34" charset="-120"/>
                <a:ea typeface="源泉圓體 R" panose="020B0500000000000000" pitchFamily="34" charset="-120"/>
              </a:rPr>
              <a:t>acc</a:t>
            </a:r>
            <a:r>
              <a:rPr lang="zh-TW" altLang="en-US" dirty="0">
                <a:solidFill>
                  <a:srgbClr val="EF6C6A"/>
                </a:solidFill>
                <a:latin typeface="源泉圓體 R" panose="020B0500000000000000" pitchFamily="34" charset="-120"/>
                <a:ea typeface="源泉圓體 R" panose="020B0500000000000000" pitchFamily="34" charset="-120"/>
              </a:rPr>
              <a:t>下降</a:t>
            </a:r>
          </a:p>
        </p:txBody>
      </p:sp>
      <p:sp>
        <p:nvSpPr>
          <p:cNvPr id="21" name="投影片編號版面配置區 1">
            <a:extLst>
              <a:ext uri="{FF2B5EF4-FFF2-40B4-BE49-F238E27FC236}">
                <a16:creationId xmlns:a16="http://schemas.microsoft.com/office/drawing/2014/main" id="{AEFDADE1-24FE-42CC-9707-4161C3A1F5D0}"/>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27</a:t>
            </a:fld>
            <a:endParaRPr lang="en" dirty="0">
              <a:latin typeface="源泉圓體 TTF Heavy" panose="020B0A00000000000000" pitchFamily="34" charset="-120"/>
              <a:ea typeface="源泉圓體 TTF Heavy" panose="020B0A00000000000000" pitchFamily="34" charset="-120"/>
            </a:endParaRPr>
          </a:p>
        </p:txBody>
      </p:sp>
      <p:sp>
        <p:nvSpPr>
          <p:cNvPr id="31" name="文字方塊 30">
            <a:extLst>
              <a:ext uri="{FF2B5EF4-FFF2-40B4-BE49-F238E27FC236}">
                <a16:creationId xmlns:a16="http://schemas.microsoft.com/office/drawing/2014/main" id="{B1BC1C1B-62F1-40A3-B17D-B90D20A47A2C}"/>
              </a:ext>
            </a:extLst>
          </p:cNvPr>
          <p:cNvSpPr txBox="1"/>
          <p:nvPr/>
        </p:nvSpPr>
        <p:spPr>
          <a:xfrm>
            <a:off x="6863151" y="2666566"/>
            <a:ext cx="2186797" cy="500330"/>
          </a:xfrm>
          <a:prstGeom prst="rect">
            <a:avLst/>
          </a:prstGeom>
          <a:noFill/>
        </p:spPr>
        <p:txBody>
          <a:bodyPr wrap="square">
            <a:spAutoFit/>
          </a:bodyPr>
          <a:lstStyle/>
          <a:p>
            <a:pPr>
              <a:lnSpc>
                <a:spcPct val="114000"/>
              </a:lnSpc>
            </a:pPr>
            <a:r>
              <a:rPr lang="zh-TW" altLang="en-US" sz="12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未剪枝可能會產生</a:t>
            </a:r>
            <a:r>
              <a:rPr lang="en-US" altLang="zh-TW" sz="12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Overfitting</a:t>
            </a:r>
          </a:p>
          <a:p>
            <a:pPr>
              <a:lnSpc>
                <a:spcPct val="114000"/>
              </a:lnSpc>
            </a:pPr>
            <a:r>
              <a:rPr lang="zh-TW" altLang="en-US" sz="12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建議選擇有剪枝的 </a:t>
            </a:r>
            <a:r>
              <a:rPr lang="en-US" altLang="zh-TW" sz="12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DT</a:t>
            </a:r>
            <a:r>
              <a:rPr lang="zh-TW" altLang="en-US" sz="12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 比較好</a:t>
            </a:r>
            <a:endParaRPr lang="zh-TW" altLang="en-US" sz="1200" dirty="0">
              <a:solidFill>
                <a:schemeClr val="accent1">
                  <a:lumMod val="75000"/>
                </a:schemeClr>
              </a:solidFill>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40528508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圓角 13">
            <a:extLst>
              <a:ext uri="{FF2B5EF4-FFF2-40B4-BE49-F238E27FC236}">
                <a16:creationId xmlns:a16="http://schemas.microsoft.com/office/drawing/2014/main" id="{C26A0C9A-C396-4B3D-B610-4C814BB3181B}"/>
              </a:ext>
            </a:extLst>
          </p:cNvPr>
          <p:cNvSpPr/>
          <p:nvPr/>
        </p:nvSpPr>
        <p:spPr>
          <a:xfrm>
            <a:off x="245097" y="3685564"/>
            <a:ext cx="8653806" cy="272371"/>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圓角 9">
            <a:extLst>
              <a:ext uri="{FF2B5EF4-FFF2-40B4-BE49-F238E27FC236}">
                <a16:creationId xmlns:a16="http://schemas.microsoft.com/office/drawing/2014/main" id="{27014E27-8C4A-433F-8101-0968C564159D}"/>
              </a:ext>
            </a:extLst>
          </p:cNvPr>
          <p:cNvSpPr/>
          <p:nvPr/>
        </p:nvSpPr>
        <p:spPr>
          <a:xfrm>
            <a:off x="6573521" y="610931"/>
            <a:ext cx="2067243" cy="56382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修正論文的做法                           </a:t>
              </a:r>
              <a:r>
                <a:rPr lang="en-US" altLang="zh-TW" sz="2000" b="1" dirty="0">
                  <a:latin typeface="源泉圓體 R" panose="020B0500000000000000" pitchFamily="34" charset="-120"/>
                  <a:ea typeface="源泉圓體 R" panose="020B0500000000000000" pitchFamily="34" charset="-120"/>
                </a:rPr>
                <a:t>     </a:t>
              </a:r>
              <a:r>
                <a:rPr lang="en-US" altLang="zh-TW" sz="2000" b="1" dirty="0">
                  <a:solidFill>
                    <a:schemeClr val="bg1"/>
                  </a:solidFill>
                  <a:latin typeface="源泉圓體 R" panose="020B0500000000000000" pitchFamily="34" charset="-120"/>
                  <a:ea typeface="源泉圓體 R" panose="020B0500000000000000" pitchFamily="34" charset="-120"/>
                </a:rPr>
                <a:t>Random Forest</a:t>
              </a: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aphicFrame>
        <p:nvGraphicFramePr>
          <p:cNvPr id="13" name="表格 10">
            <a:extLst>
              <a:ext uri="{FF2B5EF4-FFF2-40B4-BE49-F238E27FC236}">
                <a16:creationId xmlns:a16="http://schemas.microsoft.com/office/drawing/2014/main" id="{C7804FDC-2A99-4000-B642-6234659E3271}"/>
              </a:ext>
            </a:extLst>
          </p:cNvPr>
          <p:cNvGraphicFramePr>
            <a:graphicFrameLocks noGrp="1"/>
          </p:cNvGraphicFramePr>
          <p:nvPr>
            <p:extLst>
              <p:ext uri="{D42A27DB-BD31-4B8C-83A1-F6EECF244321}">
                <p14:modId xmlns:p14="http://schemas.microsoft.com/office/powerpoint/2010/main" val="3391968572"/>
              </p:ext>
            </p:extLst>
          </p:nvPr>
        </p:nvGraphicFramePr>
        <p:xfrm>
          <a:off x="543943" y="3334270"/>
          <a:ext cx="8096820" cy="1402080"/>
        </p:xfrm>
        <a:graphic>
          <a:graphicData uri="http://schemas.openxmlformats.org/drawingml/2006/table">
            <a:tbl>
              <a:tblPr firstRow="1" bandRow="1">
                <a:tableStyleId>{81C5649E-B6DF-48DD-B737-5314E243A1CC}</a:tableStyleId>
              </a:tblPr>
              <a:tblGrid>
                <a:gridCol w="1619364">
                  <a:extLst>
                    <a:ext uri="{9D8B030D-6E8A-4147-A177-3AD203B41FA5}">
                      <a16:colId xmlns:a16="http://schemas.microsoft.com/office/drawing/2014/main" val="862374626"/>
                    </a:ext>
                  </a:extLst>
                </a:gridCol>
                <a:gridCol w="1806809">
                  <a:extLst>
                    <a:ext uri="{9D8B030D-6E8A-4147-A177-3AD203B41FA5}">
                      <a16:colId xmlns:a16="http://schemas.microsoft.com/office/drawing/2014/main" val="614970681"/>
                    </a:ext>
                  </a:extLst>
                </a:gridCol>
                <a:gridCol w="1431919">
                  <a:extLst>
                    <a:ext uri="{9D8B030D-6E8A-4147-A177-3AD203B41FA5}">
                      <a16:colId xmlns:a16="http://schemas.microsoft.com/office/drawing/2014/main" val="45714671"/>
                    </a:ext>
                  </a:extLst>
                </a:gridCol>
                <a:gridCol w="1619364">
                  <a:extLst>
                    <a:ext uri="{9D8B030D-6E8A-4147-A177-3AD203B41FA5}">
                      <a16:colId xmlns:a16="http://schemas.microsoft.com/office/drawing/2014/main" val="3501764408"/>
                    </a:ext>
                  </a:extLst>
                </a:gridCol>
                <a:gridCol w="1619364">
                  <a:extLst>
                    <a:ext uri="{9D8B030D-6E8A-4147-A177-3AD203B41FA5}">
                      <a16:colId xmlns:a16="http://schemas.microsoft.com/office/drawing/2014/main" val="2321626275"/>
                    </a:ext>
                  </a:extLst>
                </a:gridCol>
              </a:tblGrid>
              <a:tr h="249067">
                <a:tc>
                  <a:txBody>
                    <a:bodyPr/>
                    <a:lstStyle/>
                    <a:p>
                      <a:pPr algn="ctr"/>
                      <a:r>
                        <a:rPr lang="en-US" altLang="zh-TW" b="1" dirty="0">
                          <a:latin typeface="Times New Roman" panose="02020603050405020304" pitchFamily="18" charset="0"/>
                          <a:cs typeface="Times New Roman" panose="02020603050405020304" pitchFamily="18" charset="0"/>
                        </a:rPr>
                        <a:t>Training Number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Accuracy</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F1-Measure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AUC</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MAE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98806">
                <a:tc>
                  <a:txBody>
                    <a:bodyPr/>
                    <a:lstStyle/>
                    <a:p>
                      <a:pPr algn="ctr"/>
                      <a:r>
                        <a:rPr lang="en-US" altLang="zh-TW" sz="1400" b="1" i="0" u="none" strike="noStrike" cap="none" dirty="0">
                          <a:solidFill>
                            <a:srgbClr val="000000"/>
                          </a:solidFill>
                          <a:latin typeface="Times New Roman" panose="02020603050405020304" pitchFamily="18" charset="0"/>
                          <a:cs typeface="Times New Roman" panose="02020603050405020304" pitchFamily="18" charset="0"/>
                          <a:sym typeface="Arial"/>
                        </a:rPr>
                        <a:t>1</a:t>
                      </a: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98.1601%</a:t>
                      </a:r>
                      <a:endParaRPr lang="zh-TW" altLang="en-US" b="1"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0.982</a:t>
                      </a:r>
                      <a:endParaRPr lang="zh-TW" altLang="en-US" b="1"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0.999</a:t>
                      </a:r>
                      <a:endParaRPr lang="zh-TW" altLang="en-US" b="1"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0.0194</a:t>
                      </a:r>
                      <a:endParaRPr lang="zh-TW" altLang="en-US" b="1"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298806">
                <a:tc>
                  <a:txBody>
                    <a:bodyPr/>
                    <a:lstStyle/>
                    <a:p>
                      <a:pPr algn="ctr"/>
                      <a:r>
                        <a:rPr lang="en-US" altLang="zh-TW" sz="1400" b="1" i="0" u="none" strike="noStrike" cap="none" dirty="0">
                          <a:solidFill>
                            <a:srgbClr val="000000"/>
                          </a:solidFill>
                          <a:latin typeface="Times New Roman" panose="02020603050405020304" pitchFamily="18" charset="0"/>
                          <a:cs typeface="Times New Roman" panose="02020603050405020304" pitchFamily="18" charset="0"/>
                          <a:sym typeface="Arial"/>
                        </a:rPr>
                        <a:t>2</a:t>
                      </a:r>
                      <a:endParaRPr lang="zh-TW" altLang="en-US" sz="1400" b="1" i="0" u="none" strike="noStrike" cap="none" dirty="0">
                        <a:solidFill>
                          <a:srgbClr val="000000"/>
                        </a:solidFill>
                        <a:latin typeface="Times New Roman" panose="02020603050405020304" pitchFamily="18" charset="0"/>
                        <a:cs typeface="Times New Roman" panose="02020603050405020304" pitchFamily="18" charset="0"/>
                        <a:sym typeface="Arial"/>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98.1601%</a:t>
                      </a:r>
                      <a:endParaRPr lang="zh-TW" altLang="en-US"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0.982</a:t>
                      </a:r>
                      <a:endParaRPr lang="zh-TW" altLang="en-US"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0.999</a:t>
                      </a:r>
                      <a:endParaRPr lang="zh-TW" altLang="en-US">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0.0194</a:t>
                      </a:r>
                      <a:endParaRPr lang="zh-TW" altLang="en-US">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664510580"/>
                  </a:ext>
                </a:extLst>
              </a:tr>
              <a:tr h="298806">
                <a:tc>
                  <a:txBody>
                    <a:bodyPr/>
                    <a:lstStyle/>
                    <a:p>
                      <a:pPr algn="ctr"/>
                      <a:r>
                        <a:rPr lang="en-US" altLang="zh-TW" sz="1400" b="1" i="0" u="none" strike="noStrike" cap="none" dirty="0">
                          <a:solidFill>
                            <a:srgbClr val="000000"/>
                          </a:solidFill>
                          <a:latin typeface="Times New Roman" panose="02020603050405020304" pitchFamily="18" charset="0"/>
                          <a:cs typeface="Times New Roman" panose="02020603050405020304" pitchFamily="18" charset="0"/>
                          <a:sym typeface="Arial"/>
                        </a:rPr>
                        <a:t>3</a:t>
                      </a:r>
                      <a:endParaRPr lang="zh-TW" altLang="en-US" sz="1400" b="1" i="0" u="none" strike="noStrike" cap="none" dirty="0">
                        <a:solidFill>
                          <a:srgbClr val="000000"/>
                        </a:solidFill>
                        <a:latin typeface="Times New Roman" panose="02020603050405020304" pitchFamily="18" charset="0"/>
                        <a:cs typeface="Times New Roman" panose="02020603050405020304" pitchFamily="18" charset="0"/>
                        <a:sym typeface="Arial"/>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98.1601%</a:t>
                      </a:r>
                      <a:endParaRPr lang="zh-TW" altLang="en-US"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0.982</a:t>
                      </a:r>
                      <a:endParaRPr lang="zh-TW" altLang="en-US"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0.999</a:t>
                      </a:r>
                      <a:endParaRPr lang="zh-TW" altLang="en-US"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0.0194</a:t>
                      </a:r>
                      <a:endParaRPr lang="zh-TW" altLang="en-US"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bl>
          </a:graphicData>
        </a:graphic>
      </p:graphicFrame>
      <p:grpSp>
        <p:nvGrpSpPr>
          <p:cNvPr id="9" name="群組 8">
            <a:extLst>
              <a:ext uri="{FF2B5EF4-FFF2-40B4-BE49-F238E27FC236}">
                <a16:creationId xmlns:a16="http://schemas.microsoft.com/office/drawing/2014/main" id="{F635E0DC-A2D9-4272-8788-4C83CB87FCE9}"/>
              </a:ext>
            </a:extLst>
          </p:cNvPr>
          <p:cNvGrpSpPr/>
          <p:nvPr/>
        </p:nvGrpSpPr>
        <p:grpSpPr>
          <a:xfrm>
            <a:off x="543945" y="2749684"/>
            <a:ext cx="6458738" cy="339965"/>
            <a:chOff x="543945" y="3005825"/>
            <a:chExt cx="6458738" cy="339965"/>
          </a:xfrm>
        </p:grpSpPr>
        <p:sp>
          <p:nvSpPr>
            <p:cNvPr id="12" name="矩形: 圓角 11">
              <a:extLst>
                <a:ext uri="{FF2B5EF4-FFF2-40B4-BE49-F238E27FC236}">
                  <a16:creationId xmlns:a16="http://schemas.microsoft.com/office/drawing/2014/main" id="{9AFB5C63-8C17-437C-9972-737C71835E2B}"/>
                </a:ext>
              </a:extLst>
            </p:cNvPr>
            <p:cNvSpPr/>
            <p:nvPr/>
          </p:nvSpPr>
          <p:spPr>
            <a:xfrm>
              <a:off x="543945" y="3005825"/>
              <a:ext cx="1058612" cy="3399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b="1" dirty="0">
                  <a:latin typeface="源泉圓體 R" panose="020B0500000000000000" pitchFamily="34" charset="-120"/>
                  <a:ea typeface="源泉圓體 R" panose="020B0500000000000000" pitchFamily="34" charset="-120"/>
                </a:rPr>
                <a:t>修正後</a:t>
              </a:r>
            </a:p>
          </p:txBody>
        </p:sp>
        <p:sp>
          <p:nvSpPr>
            <p:cNvPr id="15" name="文字方塊 14">
              <a:extLst>
                <a:ext uri="{FF2B5EF4-FFF2-40B4-BE49-F238E27FC236}">
                  <a16:creationId xmlns:a16="http://schemas.microsoft.com/office/drawing/2014/main" id="{70EA2294-FFCD-4AFD-92C6-3D7E4EEB25C2}"/>
                </a:ext>
              </a:extLst>
            </p:cNvPr>
            <p:cNvSpPr txBox="1"/>
            <p:nvPr/>
          </p:nvSpPr>
          <p:spPr>
            <a:xfrm>
              <a:off x="1602556" y="3021919"/>
              <a:ext cx="5400127" cy="307777"/>
            </a:xfrm>
            <a:prstGeom prst="rect">
              <a:avLst/>
            </a:prstGeom>
            <a:noFill/>
          </p:spPr>
          <p:txBody>
            <a:bodyPr wrap="square">
              <a:spAutoFit/>
            </a:bodyPr>
            <a:lstStyle/>
            <a:p>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Training Number 1 ( Bag Size : 100 )</a:t>
              </a:r>
              <a:endParaRPr lang="zh-TW" altLang="en-US" b="1" dirty="0">
                <a:latin typeface="Times New Roman" panose="02020603050405020304" pitchFamily="18" charset="0"/>
                <a:cs typeface="Times New Roman" panose="02020603050405020304" pitchFamily="18" charset="0"/>
              </a:endParaRPr>
            </a:p>
          </p:txBody>
        </p:sp>
      </p:grpSp>
      <p:grpSp>
        <p:nvGrpSpPr>
          <p:cNvPr id="7" name="群組 6">
            <a:extLst>
              <a:ext uri="{FF2B5EF4-FFF2-40B4-BE49-F238E27FC236}">
                <a16:creationId xmlns:a16="http://schemas.microsoft.com/office/drawing/2014/main" id="{0E7520E8-CC89-4202-A02D-F0AFDDCC50D5}"/>
              </a:ext>
            </a:extLst>
          </p:cNvPr>
          <p:cNvGrpSpPr/>
          <p:nvPr/>
        </p:nvGrpSpPr>
        <p:grpSpPr>
          <a:xfrm>
            <a:off x="543945" y="1418303"/>
            <a:ext cx="6458738" cy="339965"/>
            <a:chOff x="543945" y="1302557"/>
            <a:chExt cx="6458738" cy="339965"/>
          </a:xfrm>
        </p:grpSpPr>
        <p:sp>
          <p:nvSpPr>
            <p:cNvPr id="18" name="矩形: 圓角 17">
              <a:extLst>
                <a:ext uri="{FF2B5EF4-FFF2-40B4-BE49-F238E27FC236}">
                  <a16:creationId xmlns:a16="http://schemas.microsoft.com/office/drawing/2014/main" id="{3781FABE-2882-4B88-A311-85985FDF5F25}"/>
                </a:ext>
              </a:extLst>
            </p:cNvPr>
            <p:cNvSpPr/>
            <p:nvPr/>
          </p:nvSpPr>
          <p:spPr>
            <a:xfrm>
              <a:off x="543945" y="1302557"/>
              <a:ext cx="1058612" cy="3399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b="1" dirty="0">
                  <a:latin typeface="源泉圓體 R" panose="020B0500000000000000" pitchFamily="34" charset="-120"/>
                  <a:ea typeface="源泉圓體 R" panose="020B0500000000000000" pitchFamily="34" charset="-120"/>
                </a:rPr>
                <a:t>修正前</a:t>
              </a:r>
            </a:p>
          </p:txBody>
        </p:sp>
        <p:sp>
          <p:nvSpPr>
            <p:cNvPr id="19" name="文字方塊 18">
              <a:extLst>
                <a:ext uri="{FF2B5EF4-FFF2-40B4-BE49-F238E27FC236}">
                  <a16:creationId xmlns:a16="http://schemas.microsoft.com/office/drawing/2014/main" id="{A5570B33-FAA8-46AA-84FD-7EC3D07FA82F}"/>
                </a:ext>
              </a:extLst>
            </p:cNvPr>
            <p:cNvSpPr txBox="1"/>
            <p:nvPr/>
          </p:nvSpPr>
          <p:spPr>
            <a:xfrm>
              <a:off x="1602556" y="1318651"/>
              <a:ext cx="5400127" cy="307777"/>
            </a:xfrm>
            <a:prstGeom prst="rect">
              <a:avLst/>
            </a:prstGeom>
            <a:noFill/>
          </p:spPr>
          <p:txBody>
            <a:bodyPr wrap="square">
              <a:spAutoFit/>
            </a:bodyPr>
            <a:lstStyle/>
            <a:p>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Training Number 1 ( Bag Size : 100 )</a:t>
              </a:r>
              <a:endParaRPr lang="zh-TW" altLang="en-US" b="1" dirty="0">
                <a:latin typeface="Times New Roman" panose="02020603050405020304" pitchFamily="18" charset="0"/>
                <a:cs typeface="Times New Roman" panose="02020603050405020304" pitchFamily="18" charset="0"/>
              </a:endParaRPr>
            </a:p>
          </p:txBody>
        </p:sp>
      </p:grpSp>
      <p:graphicFrame>
        <p:nvGraphicFramePr>
          <p:cNvPr id="17" name="表格 10">
            <a:extLst>
              <a:ext uri="{FF2B5EF4-FFF2-40B4-BE49-F238E27FC236}">
                <a16:creationId xmlns:a16="http://schemas.microsoft.com/office/drawing/2014/main" id="{75F1E759-952C-474A-93F5-4EB702CF1BBC}"/>
              </a:ext>
            </a:extLst>
          </p:cNvPr>
          <p:cNvGraphicFramePr>
            <a:graphicFrameLocks noGrp="1"/>
          </p:cNvGraphicFramePr>
          <p:nvPr>
            <p:extLst>
              <p:ext uri="{D42A27DB-BD31-4B8C-83A1-F6EECF244321}">
                <p14:modId xmlns:p14="http://schemas.microsoft.com/office/powerpoint/2010/main" val="3644442794"/>
              </p:ext>
            </p:extLst>
          </p:nvPr>
        </p:nvGraphicFramePr>
        <p:xfrm>
          <a:off x="543943" y="1947062"/>
          <a:ext cx="8096820" cy="546725"/>
        </p:xfrm>
        <a:graphic>
          <a:graphicData uri="http://schemas.openxmlformats.org/drawingml/2006/table">
            <a:tbl>
              <a:tblPr firstRow="1" bandRow="1">
                <a:tableStyleId>{81C5649E-B6DF-48DD-B737-5314E243A1CC}</a:tableStyleId>
              </a:tblPr>
              <a:tblGrid>
                <a:gridCol w="2698940">
                  <a:extLst>
                    <a:ext uri="{9D8B030D-6E8A-4147-A177-3AD203B41FA5}">
                      <a16:colId xmlns:a16="http://schemas.microsoft.com/office/drawing/2014/main" val="614970681"/>
                    </a:ext>
                  </a:extLst>
                </a:gridCol>
                <a:gridCol w="2698940">
                  <a:extLst>
                    <a:ext uri="{9D8B030D-6E8A-4147-A177-3AD203B41FA5}">
                      <a16:colId xmlns:a16="http://schemas.microsoft.com/office/drawing/2014/main" val="3877264674"/>
                    </a:ext>
                  </a:extLst>
                </a:gridCol>
                <a:gridCol w="2698940">
                  <a:extLst>
                    <a:ext uri="{9D8B030D-6E8A-4147-A177-3AD203B41FA5}">
                      <a16:colId xmlns:a16="http://schemas.microsoft.com/office/drawing/2014/main" val="3501764408"/>
                    </a:ext>
                  </a:extLst>
                </a:gridCol>
              </a:tblGrid>
              <a:tr h="0">
                <a:tc>
                  <a:txBody>
                    <a:bodyPr/>
                    <a:lstStyle/>
                    <a:p>
                      <a:pPr algn="ctr"/>
                      <a:r>
                        <a:rPr lang="en-US" altLang="zh-TW" b="1" dirty="0">
                          <a:latin typeface="Times New Roman" panose="02020603050405020304" pitchFamily="18" charset="0"/>
                          <a:cs typeface="Times New Roman" panose="02020603050405020304" pitchFamily="18" charset="0"/>
                        </a:rPr>
                        <a:t>Training Number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Bag Size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Accuracy</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41925">
                <a:tc>
                  <a:txBody>
                    <a:bodyPr/>
                    <a:lstStyle/>
                    <a:p>
                      <a:pPr algn="ctr" rtl="0" fontAlgn="t">
                        <a:spcBef>
                          <a:spcPts val="0"/>
                        </a:spcBef>
                        <a:spcAft>
                          <a:spcPts val="0"/>
                        </a:spcAft>
                      </a:pPr>
                      <a:r>
                        <a:rPr lang="en-US" altLang="zh-TW" b="1" dirty="0">
                          <a:effectLst/>
                          <a:latin typeface="Times New Roman" panose="02020603050405020304" pitchFamily="18" charset="0"/>
                          <a:cs typeface="Times New Roman" panose="02020603050405020304" pitchFamily="18" charset="0"/>
                        </a:rPr>
                        <a:t>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b="1" dirty="0">
                          <a:effectLst/>
                          <a:latin typeface="Times New Roman" panose="02020603050405020304" pitchFamily="18" charset="0"/>
                          <a:cs typeface="Times New Roman" panose="02020603050405020304" pitchFamily="18" charset="0"/>
                        </a:rPr>
                        <a:t>100</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98.57%</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67730258"/>
                  </a:ext>
                </a:extLst>
              </a:tr>
            </a:tbl>
          </a:graphicData>
        </a:graphic>
      </p:graphicFrame>
      <p:sp>
        <p:nvSpPr>
          <p:cNvPr id="20" name="矩形: 圓角 19">
            <a:extLst>
              <a:ext uri="{FF2B5EF4-FFF2-40B4-BE49-F238E27FC236}">
                <a16:creationId xmlns:a16="http://schemas.microsoft.com/office/drawing/2014/main" id="{607F55BE-3658-4893-8A7F-F5FBFFC37D63}"/>
              </a:ext>
            </a:extLst>
          </p:cNvPr>
          <p:cNvSpPr/>
          <p:nvPr/>
        </p:nvSpPr>
        <p:spPr>
          <a:xfrm>
            <a:off x="6789186" y="1889111"/>
            <a:ext cx="963028" cy="652505"/>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矩形: 圓角 20">
            <a:extLst>
              <a:ext uri="{FF2B5EF4-FFF2-40B4-BE49-F238E27FC236}">
                <a16:creationId xmlns:a16="http://schemas.microsoft.com/office/drawing/2014/main" id="{12B11956-BABA-4219-9293-698A4837E1F2}"/>
              </a:ext>
            </a:extLst>
          </p:cNvPr>
          <p:cNvSpPr/>
          <p:nvPr/>
        </p:nvSpPr>
        <p:spPr>
          <a:xfrm>
            <a:off x="2560779" y="3261533"/>
            <a:ext cx="963028" cy="1474817"/>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文字方塊 22">
            <a:extLst>
              <a:ext uri="{FF2B5EF4-FFF2-40B4-BE49-F238E27FC236}">
                <a16:creationId xmlns:a16="http://schemas.microsoft.com/office/drawing/2014/main" id="{057D489C-9E08-423D-932B-7549D9EB8046}"/>
              </a:ext>
            </a:extLst>
          </p:cNvPr>
          <p:cNvSpPr txBox="1"/>
          <p:nvPr/>
        </p:nvSpPr>
        <p:spPr>
          <a:xfrm>
            <a:off x="3548745" y="4626248"/>
            <a:ext cx="861473" cy="523220"/>
          </a:xfrm>
          <a:prstGeom prst="rect">
            <a:avLst/>
          </a:prstGeom>
          <a:noFill/>
        </p:spPr>
        <p:txBody>
          <a:bodyPr wrap="square" rtlCol="0">
            <a:spAutoFit/>
          </a:bodyPr>
          <a:lstStyle/>
          <a:p>
            <a:r>
              <a:rPr lang="zh-TW" altLang="en-US" dirty="0">
                <a:solidFill>
                  <a:srgbClr val="EF6C6A"/>
                </a:solidFill>
                <a:latin typeface="源泉圓體 R" panose="020B0500000000000000" pitchFamily="34" charset="-120"/>
                <a:ea typeface="源泉圓體 R" panose="020B0500000000000000" pitchFamily="34" charset="-120"/>
              </a:rPr>
              <a:t>修正後</a:t>
            </a:r>
            <a:endParaRPr lang="en-US" altLang="zh-TW" dirty="0">
              <a:solidFill>
                <a:srgbClr val="EF6C6A"/>
              </a:solidFill>
              <a:latin typeface="源泉圓體 R" panose="020B0500000000000000" pitchFamily="34" charset="-120"/>
              <a:ea typeface="源泉圓體 R" panose="020B0500000000000000" pitchFamily="34" charset="-120"/>
            </a:endParaRPr>
          </a:p>
          <a:p>
            <a:r>
              <a:rPr lang="en-US" altLang="zh-TW" dirty="0">
                <a:solidFill>
                  <a:srgbClr val="EF6C6A"/>
                </a:solidFill>
                <a:latin typeface="源泉圓體 R" panose="020B0500000000000000" pitchFamily="34" charset="-120"/>
                <a:ea typeface="源泉圓體 R" panose="020B0500000000000000" pitchFamily="34" charset="-120"/>
              </a:rPr>
              <a:t>acc</a:t>
            </a:r>
            <a:r>
              <a:rPr lang="zh-TW" altLang="en-US" dirty="0">
                <a:solidFill>
                  <a:srgbClr val="EF6C6A"/>
                </a:solidFill>
                <a:latin typeface="源泉圓體 R" panose="020B0500000000000000" pitchFamily="34" charset="-120"/>
                <a:ea typeface="源泉圓體 R" panose="020B0500000000000000" pitchFamily="34" charset="-120"/>
              </a:rPr>
              <a:t>下降</a:t>
            </a:r>
          </a:p>
        </p:txBody>
      </p:sp>
      <p:sp>
        <p:nvSpPr>
          <p:cNvPr id="22" name="投影片編號版面配置區 1">
            <a:extLst>
              <a:ext uri="{FF2B5EF4-FFF2-40B4-BE49-F238E27FC236}">
                <a16:creationId xmlns:a16="http://schemas.microsoft.com/office/drawing/2014/main" id="{0557A2CA-130F-4B3C-83E9-8F7193B2DA2E}"/>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28</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5977747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圓角 33">
            <a:extLst>
              <a:ext uri="{FF2B5EF4-FFF2-40B4-BE49-F238E27FC236}">
                <a16:creationId xmlns:a16="http://schemas.microsoft.com/office/drawing/2014/main" id="{CDE67852-07CD-4F54-874E-C3C9AE945E65}"/>
              </a:ext>
            </a:extLst>
          </p:cNvPr>
          <p:cNvSpPr/>
          <p:nvPr/>
        </p:nvSpPr>
        <p:spPr>
          <a:xfrm>
            <a:off x="254524" y="4386942"/>
            <a:ext cx="8653806" cy="272371"/>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6" name="矩形: 圓角 75">
            <a:extLst>
              <a:ext uri="{FF2B5EF4-FFF2-40B4-BE49-F238E27FC236}">
                <a16:creationId xmlns:a16="http://schemas.microsoft.com/office/drawing/2014/main" id="{189882E7-B4B6-4A66-8715-A88861724117}"/>
              </a:ext>
            </a:extLst>
          </p:cNvPr>
          <p:cNvSpPr/>
          <p:nvPr/>
        </p:nvSpPr>
        <p:spPr>
          <a:xfrm>
            <a:off x="5516880" y="610931"/>
            <a:ext cx="3123886" cy="56382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77" name="群組 76">
            <a:extLst>
              <a:ext uri="{FF2B5EF4-FFF2-40B4-BE49-F238E27FC236}">
                <a16:creationId xmlns:a16="http://schemas.microsoft.com/office/drawing/2014/main" id="{76A2121A-B2BC-4ABD-8DEF-727DF473520B}"/>
              </a:ext>
            </a:extLst>
          </p:cNvPr>
          <p:cNvGrpSpPr/>
          <p:nvPr/>
        </p:nvGrpSpPr>
        <p:grpSpPr>
          <a:xfrm>
            <a:off x="543944" y="551486"/>
            <a:ext cx="8096816" cy="623271"/>
            <a:chOff x="543944" y="551486"/>
            <a:chExt cx="8096816" cy="623271"/>
          </a:xfrm>
        </p:grpSpPr>
        <p:sp>
          <p:nvSpPr>
            <p:cNvPr id="78" name="文字方塊 77">
              <a:extLst>
                <a:ext uri="{FF2B5EF4-FFF2-40B4-BE49-F238E27FC236}">
                  <a16:creationId xmlns:a16="http://schemas.microsoft.com/office/drawing/2014/main" id="{3556BC60-0021-43DD-91C9-3AD43F28E324}"/>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修正論文的做法                   </a:t>
              </a:r>
              <a:r>
                <a:rPr lang="en-US" altLang="zh-TW" sz="2000" b="1" dirty="0">
                  <a:solidFill>
                    <a:schemeClr val="bg1"/>
                  </a:solidFill>
                  <a:latin typeface="源泉圓體 R" panose="020B0500000000000000" pitchFamily="34" charset="-120"/>
                  <a:ea typeface="源泉圓體 R" panose="020B0500000000000000" pitchFamily="34" charset="-120"/>
                </a:rPr>
                <a:t>Support Vector Machine</a:t>
              </a:r>
            </a:p>
          </p:txBody>
        </p:sp>
        <p:grpSp>
          <p:nvGrpSpPr>
            <p:cNvPr id="79" name="群組 78">
              <a:extLst>
                <a:ext uri="{FF2B5EF4-FFF2-40B4-BE49-F238E27FC236}">
                  <a16:creationId xmlns:a16="http://schemas.microsoft.com/office/drawing/2014/main" id="{1D681F92-B20F-434D-BE93-D28B48027707}"/>
                </a:ext>
              </a:extLst>
            </p:cNvPr>
            <p:cNvGrpSpPr/>
            <p:nvPr/>
          </p:nvGrpSpPr>
          <p:grpSpPr>
            <a:xfrm>
              <a:off x="543944" y="551486"/>
              <a:ext cx="307027" cy="623271"/>
              <a:chOff x="543944" y="551486"/>
              <a:chExt cx="307027" cy="623271"/>
            </a:xfrm>
          </p:grpSpPr>
          <p:sp>
            <p:nvSpPr>
              <p:cNvPr id="80" name="矩形: 圓角 79">
                <a:extLst>
                  <a:ext uri="{FF2B5EF4-FFF2-40B4-BE49-F238E27FC236}">
                    <a16:creationId xmlns:a16="http://schemas.microsoft.com/office/drawing/2014/main" id="{3DB9CBB5-1CE7-4179-8C41-91D4FDBCBB59}"/>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1" name="直線接點 80">
                <a:extLst>
                  <a:ext uri="{FF2B5EF4-FFF2-40B4-BE49-F238E27FC236}">
                    <a16:creationId xmlns:a16="http://schemas.microsoft.com/office/drawing/2014/main" id="{EBE752E8-020E-4C36-A5C6-125BCEA9E4BD}"/>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32" name="矩形: 圓角 31">
            <a:extLst>
              <a:ext uri="{FF2B5EF4-FFF2-40B4-BE49-F238E27FC236}">
                <a16:creationId xmlns:a16="http://schemas.microsoft.com/office/drawing/2014/main" id="{CC6EB78B-D7F8-4EAB-A699-F9B13F056930}"/>
              </a:ext>
            </a:extLst>
          </p:cNvPr>
          <p:cNvSpPr/>
          <p:nvPr/>
        </p:nvSpPr>
        <p:spPr>
          <a:xfrm>
            <a:off x="543945" y="2184533"/>
            <a:ext cx="1058612" cy="3399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b="1" dirty="0">
                <a:latin typeface="源泉圓體 R" panose="020B0500000000000000" pitchFamily="34" charset="-120"/>
                <a:ea typeface="源泉圓體 R" panose="020B0500000000000000" pitchFamily="34" charset="-120"/>
              </a:rPr>
              <a:t>修正後</a:t>
            </a:r>
          </a:p>
        </p:txBody>
      </p:sp>
      <p:graphicFrame>
        <p:nvGraphicFramePr>
          <p:cNvPr id="33" name="表格 10">
            <a:extLst>
              <a:ext uri="{FF2B5EF4-FFF2-40B4-BE49-F238E27FC236}">
                <a16:creationId xmlns:a16="http://schemas.microsoft.com/office/drawing/2014/main" id="{4584FF9B-F0AB-4F3B-8C2C-96EC64182FDF}"/>
              </a:ext>
            </a:extLst>
          </p:cNvPr>
          <p:cNvGraphicFramePr>
            <a:graphicFrameLocks noGrp="1"/>
          </p:cNvGraphicFramePr>
          <p:nvPr>
            <p:extLst>
              <p:ext uri="{D42A27DB-BD31-4B8C-83A1-F6EECF244321}">
                <p14:modId xmlns:p14="http://schemas.microsoft.com/office/powerpoint/2010/main" val="3579897921"/>
              </p:ext>
            </p:extLst>
          </p:nvPr>
        </p:nvGraphicFramePr>
        <p:xfrm>
          <a:off x="543943" y="2675022"/>
          <a:ext cx="8096820" cy="2482125"/>
        </p:xfrm>
        <a:graphic>
          <a:graphicData uri="http://schemas.openxmlformats.org/drawingml/2006/table">
            <a:tbl>
              <a:tblPr firstRow="1" bandRow="1">
                <a:tableStyleId>{81C5649E-B6DF-48DD-B737-5314E243A1CC}</a:tableStyleId>
              </a:tblPr>
              <a:tblGrid>
                <a:gridCol w="1619364">
                  <a:extLst>
                    <a:ext uri="{9D8B030D-6E8A-4147-A177-3AD203B41FA5}">
                      <a16:colId xmlns:a16="http://schemas.microsoft.com/office/drawing/2014/main" val="862374626"/>
                    </a:ext>
                  </a:extLst>
                </a:gridCol>
                <a:gridCol w="1806809">
                  <a:extLst>
                    <a:ext uri="{9D8B030D-6E8A-4147-A177-3AD203B41FA5}">
                      <a16:colId xmlns:a16="http://schemas.microsoft.com/office/drawing/2014/main" val="614970681"/>
                    </a:ext>
                  </a:extLst>
                </a:gridCol>
                <a:gridCol w="1431919">
                  <a:extLst>
                    <a:ext uri="{9D8B030D-6E8A-4147-A177-3AD203B41FA5}">
                      <a16:colId xmlns:a16="http://schemas.microsoft.com/office/drawing/2014/main" val="45714671"/>
                    </a:ext>
                  </a:extLst>
                </a:gridCol>
                <a:gridCol w="1619364">
                  <a:extLst>
                    <a:ext uri="{9D8B030D-6E8A-4147-A177-3AD203B41FA5}">
                      <a16:colId xmlns:a16="http://schemas.microsoft.com/office/drawing/2014/main" val="3501764408"/>
                    </a:ext>
                  </a:extLst>
                </a:gridCol>
                <a:gridCol w="1619364">
                  <a:extLst>
                    <a:ext uri="{9D8B030D-6E8A-4147-A177-3AD203B41FA5}">
                      <a16:colId xmlns:a16="http://schemas.microsoft.com/office/drawing/2014/main" val="2321626275"/>
                    </a:ext>
                  </a:extLst>
                </a:gridCol>
              </a:tblGrid>
              <a:tr h="201604">
                <a:tc>
                  <a:txBody>
                    <a:bodyPr/>
                    <a:lstStyle/>
                    <a:p>
                      <a:pPr algn="ctr"/>
                      <a:r>
                        <a:rPr lang="en-US" altLang="zh-TW" b="1" dirty="0">
                          <a:latin typeface="Times New Roman" panose="02020603050405020304" pitchFamily="18" charset="0"/>
                          <a:cs typeface="Times New Roman" panose="02020603050405020304" pitchFamily="18" charset="0"/>
                        </a:rPr>
                        <a:t>Training Number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Accuracy</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F1-Measure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AUC</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MAE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1</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95.2162%</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0.954</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0.956</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0.478</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2</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95.0322%</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0.952</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0.955</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0.0497</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664510580"/>
                  </a:ext>
                </a:extLst>
              </a:tr>
              <a:tr h="241925">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3</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95.3082%</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0.955</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0.964</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0.0469</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241925">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4</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95.2162%</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0.954</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0.956</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0.0478</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13127578"/>
                  </a:ext>
                </a:extLst>
              </a:tr>
              <a:tr h="241925">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5</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95.1242%</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0.953</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0.955</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0.0488</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38780419"/>
                  </a:ext>
                </a:extLst>
              </a:tr>
              <a:tr h="241925">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6</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95.4922%</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0.956</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0.958</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0.0451</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2555189"/>
                  </a:ext>
                </a:extLst>
              </a:tr>
              <a:tr h="241925">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7</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98.2521%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0.983</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0.989</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0.0175</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67730258"/>
                  </a:ext>
                </a:extLst>
              </a:tr>
              <a:tr h="241925">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8</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98.2521%</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0.983</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0.989</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0.0175</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00293260"/>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9</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98.2521%</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0.983</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0.989</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0.0175</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53117526"/>
                  </a:ext>
                </a:extLst>
              </a:tr>
            </a:tbl>
          </a:graphicData>
        </a:graphic>
      </p:graphicFrame>
      <p:sp>
        <p:nvSpPr>
          <p:cNvPr id="35" name="文字方塊 34">
            <a:extLst>
              <a:ext uri="{FF2B5EF4-FFF2-40B4-BE49-F238E27FC236}">
                <a16:creationId xmlns:a16="http://schemas.microsoft.com/office/drawing/2014/main" id="{502A59F1-429D-4D65-B005-C7E2629B2280}"/>
              </a:ext>
            </a:extLst>
          </p:cNvPr>
          <p:cNvSpPr txBox="1"/>
          <p:nvPr/>
        </p:nvSpPr>
        <p:spPr>
          <a:xfrm>
            <a:off x="1602556" y="2198032"/>
            <a:ext cx="5400127" cy="307777"/>
          </a:xfrm>
          <a:prstGeom prst="rect">
            <a:avLst/>
          </a:prstGeom>
          <a:noFill/>
        </p:spPr>
        <p:txBody>
          <a:bodyPr wrap="square">
            <a:spAutoFit/>
          </a:bodyPr>
          <a:lstStyle/>
          <a:p>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Training Number 7 ( C : 1 ; Kernel : Pearson Ⅶ )</a:t>
            </a:r>
            <a:endParaRPr lang="zh-TW" altLang="en-US" b="1" dirty="0">
              <a:latin typeface="Times New Roman" panose="02020603050405020304" pitchFamily="18" charset="0"/>
              <a:cs typeface="Times New Roman" panose="02020603050405020304" pitchFamily="18" charset="0"/>
            </a:endParaRPr>
          </a:p>
        </p:txBody>
      </p:sp>
      <p:grpSp>
        <p:nvGrpSpPr>
          <p:cNvPr id="38" name="群組 37">
            <a:extLst>
              <a:ext uri="{FF2B5EF4-FFF2-40B4-BE49-F238E27FC236}">
                <a16:creationId xmlns:a16="http://schemas.microsoft.com/office/drawing/2014/main" id="{820D4CC8-2BF6-4FE9-B1A9-B33B77633ACD}"/>
              </a:ext>
            </a:extLst>
          </p:cNvPr>
          <p:cNvGrpSpPr/>
          <p:nvPr/>
        </p:nvGrpSpPr>
        <p:grpSpPr>
          <a:xfrm>
            <a:off x="543945" y="1203659"/>
            <a:ext cx="6458738" cy="339965"/>
            <a:chOff x="543945" y="1302557"/>
            <a:chExt cx="6458738" cy="339965"/>
          </a:xfrm>
        </p:grpSpPr>
        <p:sp>
          <p:nvSpPr>
            <p:cNvPr id="40" name="矩形: 圓角 39">
              <a:extLst>
                <a:ext uri="{FF2B5EF4-FFF2-40B4-BE49-F238E27FC236}">
                  <a16:creationId xmlns:a16="http://schemas.microsoft.com/office/drawing/2014/main" id="{762A5DF9-7409-4C7A-A76F-B40CBCE626CD}"/>
                </a:ext>
              </a:extLst>
            </p:cNvPr>
            <p:cNvSpPr/>
            <p:nvPr/>
          </p:nvSpPr>
          <p:spPr>
            <a:xfrm>
              <a:off x="543945" y="1302557"/>
              <a:ext cx="1058612" cy="3399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b="1" dirty="0">
                  <a:latin typeface="源泉圓體 R" panose="020B0500000000000000" pitchFamily="34" charset="-120"/>
                  <a:ea typeface="源泉圓體 R" panose="020B0500000000000000" pitchFamily="34" charset="-120"/>
                </a:rPr>
                <a:t>修正前</a:t>
              </a:r>
            </a:p>
          </p:txBody>
        </p:sp>
        <p:sp>
          <p:nvSpPr>
            <p:cNvPr id="41" name="文字方塊 40">
              <a:extLst>
                <a:ext uri="{FF2B5EF4-FFF2-40B4-BE49-F238E27FC236}">
                  <a16:creationId xmlns:a16="http://schemas.microsoft.com/office/drawing/2014/main" id="{B58CAE42-0087-42C7-B660-F4ECFB9109E2}"/>
                </a:ext>
              </a:extLst>
            </p:cNvPr>
            <p:cNvSpPr txBox="1"/>
            <p:nvPr/>
          </p:nvSpPr>
          <p:spPr>
            <a:xfrm>
              <a:off x="1602556" y="1318651"/>
              <a:ext cx="5400127" cy="307777"/>
            </a:xfrm>
            <a:prstGeom prst="rect">
              <a:avLst/>
            </a:prstGeom>
            <a:noFill/>
          </p:spPr>
          <p:txBody>
            <a:bodyPr wrap="square">
              <a:spAutoFit/>
            </a:bodyPr>
            <a:lstStyle/>
            <a:p>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Training Number 7 ( C : 1 ; Kernel : Pearson Ⅶ )</a:t>
              </a:r>
              <a:endParaRPr lang="zh-TW" altLang="en-US" b="1" dirty="0">
                <a:latin typeface="Times New Roman" panose="02020603050405020304" pitchFamily="18" charset="0"/>
                <a:cs typeface="Times New Roman" panose="02020603050405020304" pitchFamily="18" charset="0"/>
              </a:endParaRPr>
            </a:p>
          </p:txBody>
        </p:sp>
      </p:grpSp>
      <p:graphicFrame>
        <p:nvGraphicFramePr>
          <p:cNvPr id="43" name="表格 10">
            <a:extLst>
              <a:ext uri="{FF2B5EF4-FFF2-40B4-BE49-F238E27FC236}">
                <a16:creationId xmlns:a16="http://schemas.microsoft.com/office/drawing/2014/main" id="{BD86BFAB-26D1-4D6D-BEE9-E817E129267E}"/>
              </a:ext>
            </a:extLst>
          </p:cNvPr>
          <p:cNvGraphicFramePr>
            <a:graphicFrameLocks noGrp="1"/>
          </p:cNvGraphicFramePr>
          <p:nvPr>
            <p:extLst>
              <p:ext uri="{D42A27DB-BD31-4B8C-83A1-F6EECF244321}">
                <p14:modId xmlns:p14="http://schemas.microsoft.com/office/powerpoint/2010/main" val="1504932173"/>
              </p:ext>
            </p:extLst>
          </p:nvPr>
        </p:nvGraphicFramePr>
        <p:xfrm>
          <a:off x="543943" y="1632803"/>
          <a:ext cx="8096820" cy="546725"/>
        </p:xfrm>
        <a:graphic>
          <a:graphicData uri="http://schemas.openxmlformats.org/drawingml/2006/table">
            <a:tbl>
              <a:tblPr firstRow="1" bandRow="1">
                <a:tableStyleId>{81C5649E-B6DF-48DD-B737-5314E243A1CC}</a:tableStyleId>
              </a:tblPr>
              <a:tblGrid>
                <a:gridCol w="2024205">
                  <a:extLst>
                    <a:ext uri="{9D8B030D-6E8A-4147-A177-3AD203B41FA5}">
                      <a16:colId xmlns:a16="http://schemas.microsoft.com/office/drawing/2014/main" val="614970681"/>
                    </a:ext>
                  </a:extLst>
                </a:gridCol>
                <a:gridCol w="2024205">
                  <a:extLst>
                    <a:ext uri="{9D8B030D-6E8A-4147-A177-3AD203B41FA5}">
                      <a16:colId xmlns:a16="http://schemas.microsoft.com/office/drawing/2014/main" val="3877264674"/>
                    </a:ext>
                  </a:extLst>
                </a:gridCol>
                <a:gridCol w="2024205">
                  <a:extLst>
                    <a:ext uri="{9D8B030D-6E8A-4147-A177-3AD203B41FA5}">
                      <a16:colId xmlns:a16="http://schemas.microsoft.com/office/drawing/2014/main" val="45714671"/>
                    </a:ext>
                  </a:extLst>
                </a:gridCol>
                <a:gridCol w="2024205">
                  <a:extLst>
                    <a:ext uri="{9D8B030D-6E8A-4147-A177-3AD203B41FA5}">
                      <a16:colId xmlns:a16="http://schemas.microsoft.com/office/drawing/2014/main" val="3501764408"/>
                    </a:ext>
                  </a:extLst>
                </a:gridCol>
              </a:tblGrid>
              <a:tr h="0">
                <a:tc>
                  <a:txBody>
                    <a:bodyPr/>
                    <a:lstStyle/>
                    <a:p>
                      <a:pPr algn="ctr"/>
                      <a:r>
                        <a:rPr lang="en-US" altLang="zh-TW" b="1" dirty="0">
                          <a:latin typeface="Times New Roman" panose="02020603050405020304" pitchFamily="18" charset="0"/>
                          <a:cs typeface="Times New Roman" panose="02020603050405020304" pitchFamily="18" charset="0"/>
                        </a:rPr>
                        <a:t>Training Number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C</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Kernel</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Accuracy</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41925">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7</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b="1" dirty="0">
                          <a:effectLst/>
                          <a:latin typeface="Times New Roman" panose="02020603050405020304" pitchFamily="18" charset="0"/>
                          <a:cs typeface="Times New Roman" panose="02020603050405020304" pitchFamily="18" charset="0"/>
                        </a:rPr>
                        <a:t>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Pearson VII</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98.81%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67730258"/>
                  </a:ext>
                </a:extLst>
              </a:tr>
            </a:tbl>
          </a:graphicData>
        </a:graphic>
      </p:graphicFrame>
      <p:sp>
        <p:nvSpPr>
          <p:cNvPr id="16" name="矩形: 圓角 15">
            <a:extLst>
              <a:ext uri="{FF2B5EF4-FFF2-40B4-BE49-F238E27FC236}">
                <a16:creationId xmlns:a16="http://schemas.microsoft.com/office/drawing/2014/main" id="{C49F6EFB-5765-461C-B296-5DD3D0D72804}"/>
              </a:ext>
            </a:extLst>
          </p:cNvPr>
          <p:cNvSpPr/>
          <p:nvPr/>
        </p:nvSpPr>
        <p:spPr>
          <a:xfrm>
            <a:off x="7137012" y="1579912"/>
            <a:ext cx="963028" cy="652505"/>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矩形: 圓角 16">
            <a:extLst>
              <a:ext uri="{FF2B5EF4-FFF2-40B4-BE49-F238E27FC236}">
                <a16:creationId xmlns:a16="http://schemas.microsoft.com/office/drawing/2014/main" id="{C3B0A9C9-6F82-46CE-9673-727C8AB779B9}"/>
              </a:ext>
            </a:extLst>
          </p:cNvPr>
          <p:cNvSpPr/>
          <p:nvPr/>
        </p:nvSpPr>
        <p:spPr>
          <a:xfrm>
            <a:off x="2567783" y="4392444"/>
            <a:ext cx="948501" cy="266870"/>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文字方塊 17">
            <a:extLst>
              <a:ext uri="{FF2B5EF4-FFF2-40B4-BE49-F238E27FC236}">
                <a16:creationId xmlns:a16="http://schemas.microsoft.com/office/drawing/2014/main" id="{DDFD6584-798E-46CC-A26A-F5E46A4834B5}"/>
              </a:ext>
            </a:extLst>
          </p:cNvPr>
          <p:cNvSpPr txBox="1"/>
          <p:nvPr/>
        </p:nvSpPr>
        <p:spPr>
          <a:xfrm>
            <a:off x="3548745" y="4626248"/>
            <a:ext cx="861473" cy="523220"/>
          </a:xfrm>
          <a:prstGeom prst="rect">
            <a:avLst/>
          </a:prstGeom>
          <a:noFill/>
        </p:spPr>
        <p:txBody>
          <a:bodyPr wrap="square" rtlCol="0">
            <a:spAutoFit/>
          </a:bodyPr>
          <a:lstStyle/>
          <a:p>
            <a:r>
              <a:rPr lang="zh-TW" altLang="en-US" dirty="0">
                <a:solidFill>
                  <a:srgbClr val="EF6C6A"/>
                </a:solidFill>
                <a:latin typeface="源泉圓體 R" panose="020B0500000000000000" pitchFamily="34" charset="-120"/>
                <a:ea typeface="源泉圓體 R" panose="020B0500000000000000" pitchFamily="34" charset="-120"/>
              </a:rPr>
              <a:t>修正後</a:t>
            </a:r>
            <a:endParaRPr lang="en-US" altLang="zh-TW" dirty="0">
              <a:solidFill>
                <a:srgbClr val="EF6C6A"/>
              </a:solidFill>
              <a:latin typeface="源泉圓體 R" panose="020B0500000000000000" pitchFamily="34" charset="-120"/>
              <a:ea typeface="源泉圓體 R" panose="020B0500000000000000" pitchFamily="34" charset="-120"/>
            </a:endParaRPr>
          </a:p>
          <a:p>
            <a:r>
              <a:rPr lang="en-US" altLang="zh-TW" dirty="0">
                <a:solidFill>
                  <a:srgbClr val="EF6C6A"/>
                </a:solidFill>
                <a:latin typeface="源泉圓體 R" panose="020B0500000000000000" pitchFamily="34" charset="-120"/>
                <a:ea typeface="源泉圓體 R" panose="020B0500000000000000" pitchFamily="34" charset="-120"/>
              </a:rPr>
              <a:t>acc</a:t>
            </a:r>
            <a:r>
              <a:rPr lang="zh-TW" altLang="en-US" dirty="0">
                <a:solidFill>
                  <a:srgbClr val="EF6C6A"/>
                </a:solidFill>
                <a:latin typeface="源泉圓體 R" panose="020B0500000000000000" pitchFamily="34" charset="-120"/>
                <a:ea typeface="源泉圓體 R" panose="020B0500000000000000" pitchFamily="34" charset="-120"/>
              </a:rPr>
              <a:t>下降</a:t>
            </a:r>
          </a:p>
        </p:txBody>
      </p:sp>
      <p:sp>
        <p:nvSpPr>
          <p:cNvPr id="19" name="投影片編號版面配置區 1">
            <a:extLst>
              <a:ext uri="{FF2B5EF4-FFF2-40B4-BE49-F238E27FC236}">
                <a16:creationId xmlns:a16="http://schemas.microsoft.com/office/drawing/2014/main" id="{227E5A45-D793-4907-A98F-B5E021F00A10}"/>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29</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3279489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B37418E7-DE14-417C-9283-788F9AFE9172}"/>
              </a:ext>
            </a:extLst>
          </p:cNvPr>
          <p:cNvGrpSpPr/>
          <p:nvPr/>
        </p:nvGrpSpPr>
        <p:grpSpPr>
          <a:xfrm>
            <a:off x="601773" y="1183535"/>
            <a:ext cx="3479577" cy="4637096"/>
            <a:chOff x="325548" y="1316885"/>
            <a:chExt cx="3479577" cy="4637096"/>
          </a:xfrm>
        </p:grpSpPr>
        <p:sp>
          <p:nvSpPr>
            <p:cNvPr id="26" name="Google Shape;888;p39">
              <a:extLst>
                <a:ext uri="{FF2B5EF4-FFF2-40B4-BE49-F238E27FC236}">
                  <a16:creationId xmlns:a16="http://schemas.microsoft.com/office/drawing/2014/main" id="{0FD3F669-3D37-46A7-9BE7-72CAC05EF20C}"/>
                </a:ext>
              </a:extLst>
            </p:cNvPr>
            <p:cNvSpPr/>
            <p:nvPr/>
          </p:nvSpPr>
          <p:spPr>
            <a:xfrm>
              <a:off x="325548" y="2474404"/>
              <a:ext cx="3479577" cy="3479577"/>
            </a:xfrm>
            <a:custGeom>
              <a:avLst/>
              <a:gdLst/>
              <a:ahLst/>
              <a:cxnLst/>
              <a:rect l="l" t="t" r="r" b="b"/>
              <a:pathLst>
                <a:path w="104678" h="104678" extrusionOk="0">
                  <a:moveTo>
                    <a:pt x="52339" y="0"/>
                  </a:moveTo>
                  <a:cubicBezTo>
                    <a:pt x="23442" y="0"/>
                    <a:pt x="1" y="23419"/>
                    <a:pt x="1" y="52339"/>
                  </a:cubicBezTo>
                  <a:cubicBezTo>
                    <a:pt x="1" y="81236"/>
                    <a:pt x="23442" y="104677"/>
                    <a:pt x="52339" y="104677"/>
                  </a:cubicBezTo>
                  <a:cubicBezTo>
                    <a:pt x="81236" y="104677"/>
                    <a:pt x="104678" y="81236"/>
                    <a:pt x="104678" y="52339"/>
                  </a:cubicBezTo>
                  <a:cubicBezTo>
                    <a:pt x="104678" y="23419"/>
                    <a:pt x="81236" y="0"/>
                    <a:pt x="52339" y="0"/>
                  </a:cubicBezTo>
                  <a:close/>
                </a:path>
              </a:pathLst>
            </a:custGeom>
            <a:solidFill>
              <a:schemeClr val="accent5">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2928;p56">
              <a:extLst>
                <a:ext uri="{FF2B5EF4-FFF2-40B4-BE49-F238E27FC236}">
                  <a16:creationId xmlns:a16="http://schemas.microsoft.com/office/drawing/2014/main" id="{1575D2E9-94B6-4B87-98CF-305E5573D56F}"/>
                </a:ext>
              </a:extLst>
            </p:cNvPr>
            <p:cNvGrpSpPr/>
            <p:nvPr/>
          </p:nvGrpSpPr>
          <p:grpSpPr>
            <a:xfrm>
              <a:off x="539750" y="1316885"/>
              <a:ext cx="3051175" cy="4085697"/>
              <a:chOff x="526653" y="1624152"/>
              <a:chExt cx="1303899" cy="1745995"/>
            </a:xfrm>
          </p:grpSpPr>
          <p:grpSp>
            <p:nvGrpSpPr>
              <p:cNvPr id="4" name="Google Shape;2929;p56">
                <a:extLst>
                  <a:ext uri="{FF2B5EF4-FFF2-40B4-BE49-F238E27FC236}">
                    <a16:creationId xmlns:a16="http://schemas.microsoft.com/office/drawing/2014/main" id="{0924A0BB-75FA-4DE8-81FD-93A541C3191E}"/>
                  </a:ext>
                </a:extLst>
              </p:cNvPr>
              <p:cNvGrpSpPr/>
              <p:nvPr/>
            </p:nvGrpSpPr>
            <p:grpSpPr>
              <a:xfrm>
                <a:off x="526653" y="1624152"/>
                <a:ext cx="1303899" cy="1745995"/>
                <a:chOff x="1032072" y="1773345"/>
                <a:chExt cx="1303899" cy="1745995"/>
              </a:xfrm>
            </p:grpSpPr>
            <p:sp>
              <p:nvSpPr>
                <p:cNvPr id="12" name="Google Shape;2930;p56">
                  <a:extLst>
                    <a:ext uri="{FF2B5EF4-FFF2-40B4-BE49-F238E27FC236}">
                      <a16:creationId xmlns:a16="http://schemas.microsoft.com/office/drawing/2014/main" id="{7B58DCDD-56B7-4AC8-98B9-501E3B4C5CF3}"/>
                    </a:ext>
                  </a:extLst>
                </p:cNvPr>
                <p:cNvSpPr/>
                <p:nvPr/>
              </p:nvSpPr>
              <p:spPr>
                <a:xfrm>
                  <a:off x="1032072" y="1773345"/>
                  <a:ext cx="1303899" cy="1229986"/>
                </a:xfrm>
                <a:custGeom>
                  <a:avLst/>
                  <a:gdLst/>
                  <a:ahLst/>
                  <a:cxnLst/>
                  <a:rect l="l" t="t" r="r" b="b"/>
                  <a:pathLst>
                    <a:path w="6231" h="5878" extrusionOk="0">
                      <a:moveTo>
                        <a:pt x="3326" y="0"/>
                      </a:moveTo>
                      <a:cubicBezTo>
                        <a:pt x="3039" y="0"/>
                        <a:pt x="2750" y="62"/>
                        <a:pt x="2495" y="183"/>
                      </a:cubicBezTo>
                      <a:cubicBezTo>
                        <a:pt x="2026" y="409"/>
                        <a:pt x="1925" y="846"/>
                        <a:pt x="1663" y="1244"/>
                      </a:cubicBezTo>
                      <a:cubicBezTo>
                        <a:pt x="1432" y="1595"/>
                        <a:pt x="968" y="1585"/>
                        <a:pt x="923" y="2072"/>
                      </a:cubicBezTo>
                      <a:cubicBezTo>
                        <a:pt x="909" y="2231"/>
                        <a:pt x="921" y="2393"/>
                        <a:pt x="879" y="2548"/>
                      </a:cubicBezTo>
                      <a:cubicBezTo>
                        <a:pt x="811" y="2789"/>
                        <a:pt x="624" y="2963"/>
                        <a:pt x="467" y="3145"/>
                      </a:cubicBezTo>
                      <a:cubicBezTo>
                        <a:pt x="305" y="3334"/>
                        <a:pt x="170" y="3552"/>
                        <a:pt x="86" y="3788"/>
                      </a:cubicBezTo>
                      <a:cubicBezTo>
                        <a:pt x="25" y="3962"/>
                        <a:pt x="0" y="4152"/>
                        <a:pt x="25" y="4358"/>
                      </a:cubicBezTo>
                      <a:cubicBezTo>
                        <a:pt x="113" y="5070"/>
                        <a:pt x="717" y="5443"/>
                        <a:pt x="1346" y="5637"/>
                      </a:cubicBezTo>
                      <a:cubicBezTo>
                        <a:pt x="1914" y="5811"/>
                        <a:pt x="2507" y="5877"/>
                        <a:pt x="3102" y="5877"/>
                      </a:cubicBezTo>
                      <a:cubicBezTo>
                        <a:pt x="3431" y="5877"/>
                        <a:pt x="3760" y="5857"/>
                        <a:pt x="4086" y="5824"/>
                      </a:cubicBezTo>
                      <a:cubicBezTo>
                        <a:pt x="4769" y="5753"/>
                        <a:pt x="5435" y="5610"/>
                        <a:pt x="5911" y="5077"/>
                      </a:cubicBezTo>
                      <a:cubicBezTo>
                        <a:pt x="6021" y="4952"/>
                        <a:pt x="6120" y="4810"/>
                        <a:pt x="6169" y="4648"/>
                      </a:cubicBezTo>
                      <a:cubicBezTo>
                        <a:pt x="6230" y="4446"/>
                        <a:pt x="6198" y="4228"/>
                        <a:pt x="6073" y="4056"/>
                      </a:cubicBezTo>
                      <a:cubicBezTo>
                        <a:pt x="5962" y="3906"/>
                        <a:pt x="5786" y="3815"/>
                        <a:pt x="5710" y="3638"/>
                      </a:cubicBezTo>
                      <a:cubicBezTo>
                        <a:pt x="5631" y="3461"/>
                        <a:pt x="5678" y="3260"/>
                        <a:pt x="5687" y="3066"/>
                      </a:cubicBezTo>
                      <a:cubicBezTo>
                        <a:pt x="5712" y="2595"/>
                        <a:pt x="5444" y="2322"/>
                        <a:pt x="5145" y="2000"/>
                      </a:cubicBezTo>
                      <a:cubicBezTo>
                        <a:pt x="4956" y="1799"/>
                        <a:pt x="4889" y="1529"/>
                        <a:pt x="4840" y="1264"/>
                      </a:cubicBezTo>
                      <a:cubicBezTo>
                        <a:pt x="4740" y="716"/>
                        <a:pt x="4514" y="306"/>
                        <a:pt x="3966" y="110"/>
                      </a:cubicBezTo>
                      <a:cubicBezTo>
                        <a:pt x="3764" y="36"/>
                        <a:pt x="3546" y="0"/>
                        <a:pt x="33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931;p56">
                  <a:extLst>
                    <a:ext uri="{FF2B5EF4-FFF2-40B4-BE49-F238E27FC236}">
                      <a16:creationId xmlns:a16="http://schemas.microsoft.com/office/drawing/2014/main" id="{738E1D06-F387-404B-AA25-90CA83CA99D7}"/>
                    </a:ext>
                  </a:extLst>
                </p:cNvPr>
                <p:cNvSpPr/>
                <p:nvPr/>
              </p:nvSpPr>
              <p:spPr>
                <a:xfrm>
                  <a:off x="1863865" y="2859567"/>
                  <a:ext cx="273084" cy="592185"/>
                </a:xfrm>
                <a:custGeom>
                  <a:avLst/>
                  <a:gdLst/>
                  <a:ahLst/>
                  <a:cxnLst/>
                  <a:rect l="l" t="t" r="r" b="b"/>
                  <a:pathLst>
                    <a:path w="1305" h="2830" extrusionOk="0">
                      <a:moveTo>
                        <a:pt x="984" y="0"/>
                      </a:moveTo>
                      <a:cubicBezTo>
                        <a:pt x="854" y="0"/>
                        <a:pt x="725" y="16"/>
                        <a:pt x="605" y="48"/>
                      </a:cubicBezTo>
                      <a:cubicBezTo>
                        <a:pt x="539" y="66"/>
                        <a:pt x="475" y="88"/>
                        <a:pt x="431" y="127"/>
                      </a:cubicBezTo>
                      <a:cubicBezTo>
                        <a:pt x="384" y="166"/>
                        <a:pt x="364" y="218"/>
                        <a:pt x="345" y="269"/>
                      </a:cubicBezTo>
                      <a:cubicBezTo>
                        <a:pt x="79" y="1011"/>
                        <a:pt x="1" y="1792"/>
                        <a:pt x="114" y="2565"/>
                      </a:cubicBezTo>
                      <a:cubicBezTo>
                        <a:pt x="124" y="2629"/>
                        <a:pt x="138" y="2698"/>
                        <a:pt x="205" y="2740"/>
                      </a:cubicBezTo>
                      <a:cubicBezTo>
                        <a:pt x="271" y="2782"/>
                        <a:pt x="498" y="2830"/>
                        <a:pt x="693" y="2830"/>
                      </a:cubicBezTo>
                      <a:cubicBezTo>
                        <a:pt x="852" y="2830"/>
                        <a:pt x="990" y="2798"/>
                        <a:pt x="1003" y="2705"/>
                      </a:cubicBezTo>
                      <a:cubicBezTo>
                        <a:pt x="1123" y="1843"/>
                        <a:pt x="1170" y="955"/>
                        <a:pt x="1253" y="85"/>
                      </a:cubicBezTo>
                      <a:lnTo>
                        <a:pt x="1305" y="34"/>
                      </a:lnTo>
                      <a:cubicBezTo>
                        <a:pt x="1200" y="11"/>
                        <a:pt x="1091" y="0"/>
                        <a:pt x="984" y="0"/>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 name="Google Shape;2932;p56">
                  <a:extLst>
                    <a:ext uri="{FF2B5EF4-FFF2-40B4-BE49-F238E27FC236}">
                      <a16:creationId xmlns:a16="http://schemas.microsoft.com/office/drawing/2014/main" id="{396A08B8-4908-4ED0-8B2B-3A1C23009FEB}"/>
                    </a:ext>
                  </a:extLst>
                </p:cNvPr>
                <p:cNvSpPr/>
                <p:nvPr/>
              </p:nvSpPr>
              <p:spPr>
                <a:xfrm>
                  <a:off x="1368556" y="3111924"/>
                  <a:ext cx="712530" cy="376027"/>
                </a:xfrm>
                <a:custGeom>
                  <a:avLst/>
                  <a:gdLst/>
                  <a:ahLst/>
                  <a:cxnLst/>
                  <a:rect l="l" t="t" r="r" b="b"/>
                  <a:pathLst>
                    <a:path w="3405" h="1797" extrusionOk="0">
                      <a:moveTo>
                        <a:pt x="2763" y="0"/>
                      </a:moveTo>
                      <a:cubicBezTo>
                        <a:pt x="2430" y="0"/>
                        <a:pt x="2123" y="96"/>
                        <a:pt x="1788" y="134"/>
                      </a:cubicBezTo>
                      <a:cubicBezTo>
                        <a:pt x="1733" y="140"/>
                        <a:pt x="1678" y="143"/>
                        <a:pt x="1622" y="143"/>
                      </a:cubicBezTo>
                      <a:cubicBezTo>
                        <a:pt x="1401" y="143"/>
                        <a:pt x="1180" y="99"/>
                        <a:pt x="968" y="38"/>
                      </a:cubicBezTo>
                      <a:cubicBezTo>
                        <a:pt x="882" y="13"/>
                        <a:pt x="812" y="1"/>
                        <a:pt x="739" y="1"/>
                      </a:cubicBezTo>
                      <a:cubicBezTo>
                        <a:pt x="693" y="1"/>
                        <a:pt x="646" y="5"/>
                        <a:pt x="592" y="14"/>
                      </a:cubicBezTo>
                      <a:cubicBezTo>
                        <a:pt x="533" y="24"/>
                        <a:pt x="470" y="28"/>
                        <a:pt x="413" y="48"/>
                      </a:cubicBezTo>
                      <a:cubicBezTo>
                        <a:pt x="354" y="68"/>
                        <a:pt x="308" y="112"/>
                        <a:pt x="244" y="127"/>
                      </a:cubicBezTo>
                      <a:cubicBezTo>
                        <a:pt x="229" y="478"/>
                        <a:pt x="190" y="829"/>
                        <a:pt x="128" y="1173"/>
                      </a:cubicBezTo>
                      <a:lnTo>
                        <a:pt x="128" y="1175"/>
                      </a:lnTo>
                      <a:cubicBezTo>
                        <a:pt x="96" y="1355"/>
                        <a:pt x="1" y="1499"/>
                        <a:pt x="239" y="1544"/>
                      </a:cubicBezTo>
                      <a:cubicBezTo>
                        <a:pt x="940" y="1675"/>
                        <a:pt x="1658" y="1797"/>
                        <a:pt x="2377" y="1797"/>
                      </a:cubicBezTo>
                      <a:cubicBezTo>
                        <a:pt x="2397" y="1797"/>
                        <a:pt x="2418" y="1797"/>
                        <a:pt x="2439" y="1797"/>
                      </a:cubicBezTo>
                      <a:cubicBezTo>
                        <a:pt x="2608" y="1794"/>
                        <a:pt x="2780" y="1787"/>
                        <a:pt x="2950" y="1770"/>
                      </a:cubicBezTo>
                      <a:cubicBezTo>
                        <a:pt x="3014" y="1762"/>
                        <a:pt x="3078" y="1750"/>
                        <a:pt x="3139" y="1743"/>
                      </a:cubicBezTo>
                      <a:cubicBezTo>
                        <a:pt x="3222" y="1725"/>
                        <a:pt x="3306" y="1701"/>
                        <a:pt x="3389" y="1686"/>
                      </a:cubicBezTo>
                      <a:cubicBezTo>
                        <a:pt x="3404" y="1625"/>
                        <a:pt x="3350" y="1526"/>
                        <a:pt x="3335" y="1482"/>
                      </a:cubicBezTo>
                      <a:cubicBezTo>
                        <a:pt x="3276" y="1288"/>
                        <a:pt x="3205" y="1099"/>
                        <a:pt x="3144" y="905"/>
                      </a:cubicBezTo>
                      <a:cubicBezTo>
                        <a:pt x="3048" y="613"/>
                        <a:pt x="2955" y="316"/>
                        <a:pt x="2930" y="9"/>
                      </a:cubicBezTo>
                      <a:cubicBezTo>
                        <a:pt x="2873" y="3"/>
                        <a:pt x="2818" y="0"/>
                        <a:pt x="27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33;p56">
                  <a:extLst>
                    <a:ext uri="{FF2B5EF4-FFF2-40B4-BE49-F238E27FC236}">
                      <a16:creationId xmlns:a16="http://schemas.microsoft.com/office/drawing/2014/main" id="{150729D4-2445-46B2-B608-6BACFC20844D}"/>
                    </a:ext>
                  </a:extLst>
                </p:cNvPr>
                <p:cNvSpPr/>
                <p:nvPr/>
              </p:nvSpPr>
              <p:spPr>
                <a:xfrm>
                  <a:off x="1444098" y="2131165"/>
                  <a:ext cx="108606" cy="172215"/>
                </a:xfrm>
                <a:custGeom>
                  <a:avLst/>
                  <a:gdLst/>
                  <a:ahLst/>
                  <a:cxnLst/>
                  <a:rect l="l" t="t" r="r" b="b"/>
                  <a:pathLst>
                    <a:path w="519" h="823" extrusionOk="0">
                      <a:moveTo>
                        <a:pt x="214" y="1"/>
                      </a:moveTo>
                      <a:cubicBezTo>
                        <a:pt x="128" y="1"/>
                        <a:pt x="52" y="72"/>
                        <a:pt x="25" y="155"/>
                      </a:cubicBezTo>
                      <a:cubicBezTo>
                        <a:pt x="1" y="236"/>
                        <a:pt x="15" y="327"/>
                        <a:pt x="40" y="408"/>
                      </a:cubicBezTo>
                      <a:cubicBezTo>
                        <a:pt x="79" y="541"/>
                        <a:pt x="231" y="745"/>
                        <a:pt x="357" y="804"/>
                      </a:cubicBezTo>
                      <a:cubicBezTo>
                        <a:pt x="383" y="817"/>
                        <a:pt x="406" y="823"/>
                        <a:pt x="425" y="823"/>
                      </a:cubicBezTo>
                      <a:cubicBezTo>
                        <a:pt x="488" y="823"/>
                        <a:pt x="512" y="757"/>
                        <a:pt x="514" y="666"/>
                      </a:cubicBezTo>
                      <a:cubicBezTo>
                        <a:pt x="519" y="509"/>
                        <a:pt x="460" y="285"/>
                        <a:pt x="435" y="217"/>
                      </a:cubicBezTo>
                      <a:cubicBezTo>
                        <a:pt x="398" y="114"/>
                        <a:pt x="322" y="3"/>
                        <a:pt x="214" y="1"/>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 name="Google Shape;2934;p56">
                  <a:extLst>
                    <a:ext uri="{FF2B5EF4-FFF2-40B4-BE49-F238E27FC236}">
                      <a16:creationId xmlns:a16="http://schemas.microsoft.com/office/drawing/2014/main" id="{0CE4CF5C-9921-4ADA-B79B-A6998A32ACA5}"/>
                    </a:ext>
                  </a:extLst>
                </p:cNvPr>
                <p:cNvSpPr/>
                <p:nvPr/>
              </p:nvSpPr>
              <p:spPr>
                <a:xfrm>
                  <a:off x="1240073" y="2337486"/>
                  <a:ext cx="938113" cy="874675"/>
                </a:xfrm>
                <a:custGeom>
                  <a:avLst/>
                  <a:gdLst/>
                  <a:ahLst/>
                  <a:cxnLst/>
                  <a:rect l="l" t="t" r="r" b="b"/>
                  <a:pathLst>
                    <a:path w="4483" h="4180" extrusionOk="0">
                      <a:moveTo>
                        <a:pt x="3669" y="4019"/>
                      </a:moveTo>
                      <a:lnTo>
                        <a:pt x="3669" y="4019"/>
                      </a:lnTo>
                      <a:cubicBezTo>
                        <a:pt x="3669" y="4019"/>
                        <a:pt x="3669" y="4019"/>
                        <a:pt x="3669" y="4019"/>
                      </a:cubicBezTo>
                      <a:cubicBezTo>
                        <a:pt x="3669" y="4019"/>
                        <a:pt x="3669" y="4019"/>
                        <a:pt x="3669" y="4019"/>
                      </a:cubicBezTo>
                      <a:close/>
                      <a:moveTo>
                        <a:pt x="2500" y="1"/>
                      </a:moveTo>
                      <a:cubicBezTo>
                        <a:pt x="2031" y="1"/>
                        <a:pt x="1492" y="124"/>
                        <a:pt x="1145" y="306"/>
                      </a:cubicBezTo>
                      <a:cubicBezTo>
                        <a:pt x="755" y="513"/>
                        <a:pt x="293" y="1257"/>
                        <a:pt x="229" y="1706"/>
                      </a:cubicBezTo>
                      <a:cubicBezTo>
                        <a:pt x="1" y="3285"/>
                        <a:pt x="583" y="2426"/>
                        <a:pt x="661" y="2926"/>
                      </a:cubicBezTo>
                      <a:cubicBezTo>
                        <a:pt x="698" y="3160"/>
                        <a:pt x="752" y="3396"/>
                        <a:pt x="777" y="3631"/>
                      </a:cubicBezTo>
                      <a:cubicBezTo>
                        <a:pt x="794" y="3803"/>
                        <a:pt x="796" y="3970"/>
                        <a:pt x="789" y="4144"/>
                      </a:cubicBezTo>
                      <a:cubicBezTo>
                        <a:pt x="838" y="4130"/>
                        <a:pt x="890" y="4120"/>
                        <a:pt x="944" y="4115"/>
                      </a:cubicBezTo>
                      <a:cubicBezTo>
                        <a:pt x="987" y="4111"/>
                        <a:pt x="1032" y="4109"/>
                        <a:pt x="1077" y="4109"/>
                      </a:cubicBezTo>
                      <a:cubicBezTo>
                        <a:pt x="1206" y="4109"/>
                        <a:pt x="1338" y="4124"/>
                        <a:pt x="1454" y="4135"/>
                      </a:cubicBezTo>
                      <a:cubicBezTo>
                        <a:pt x="1724" y="4158"/>
                        <a:pt x="1994" y="4180"/>
                        <a:pt x="2264" y="4180"/>
                      </a:cubicBezTo>
                      <a:cubicBezTo>
                        <a:pt x="2356" y="4180"/>
                        <a:pt x="2448" y="4177"/>
                        <a:pt x="2540" y="4171"/>
                      </a:cubicBezTo>
                      <a:cubicBezTo>
                        <a:pt x="2632" y="4165"/>
                        <a:pt x="3539" y="4017"/>
                        <a:pt x="3657" y="4017"/>
                      </a:cubicBezTo>
                      <a:cubicBezTo>
                        <a:pt x="3664" y="4017"/>
                        <a:pt x="3669" y="4018"/>
                        <a:pt x="3669" y="4019"/>
                      </a:cubicBezTo>
                      <a:lnTo>
                        <a:pt x="3669" y="4019"/>
                      </a:lnTo>
                      <a:cubicBezTo>
                        <a:pt x="3520" y="3646"/>
                        <a:pt x="3537" y="3246"/>
                        <a:pt x="3532" y="2853"/>
                      </a:cubicBezTo>
                      <a:cubicBezTo>
                        <a:pt x="3529" y="2747"/>
                        <a:pt x="4416" y="2868"/>
                        <a:pt x="4470" y="2701"/>
                      </a:cubicBezTo>
                      <a:cubicBezTo>
                        <a:pt x="4482" y="2666"/>
                        <a:pt x="4477" y="2629"/>
                        <a:pt x="4472" y="2593"/>
                      </a:cubicBezTo>
                      <a:cubicBezTo>
                        <a:pt x="4374" y="1905"/>
                        <a:pt x="4436" y="901"/>
                        <a:pt x="3790" y="449"/>
                      </a:cubicBezTo>
                      <a:cubicBezTo>
                        <a:pt x="3556" y="287"/>
                        <a:pt x="3213" y="107"/>
                        <a:pt x="2933" y="44"/>
                      </a:cubicBezTo>
                      <a:cubicBezTo>
                        <a:pt x="2803" y="14"/>
                        <a:pt x="2655" y="1"/>
                        <a:pt x="2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35;p56">
                  <a:extLst>
                    <a:ext uri="{FF2B5EF4-FFF2-40B4-BE49-F238E27FC236}">
                      <a16:creationId xmlns:a16="http://schemas.microsoft.com/office/drawing/2014/main" id="{DD599B45-2607-41AF-8404-166B5536405C}"/>
                    </a:ext>
                  </a:extLst>
                </p:cNvPr>
                <p:cNvSpPr/>
                <p:nvPr/>
              </p:nvSpPr>
              <p:spPr>
                <a:xfrm>
                  <a:off x="1862401" y="2136396"/>
                  <a:ext cx="108606" cy="172006"/>
                </a:xfrm>
                <a:custGeom>
                  <a:avLst/>
                  <a:gdLst/>
                  <a:ahLst/>
                  <a:cxnLst/>
                  <a:rect l="l" t="t" r="r" b="b"/>
                  <a:pathLst>
                    <a:path w="519" h="822" extrusionOk="0">
                      <a:moveTo>
                        <a:pt x="309" y="0"/>
                      </a:moveTo>
                      <a:cubicBezTo>
                        <a:pt x="308" y="0"/>
                        <a:pt x="306" y="0"/>
                        <a:pt x="305" y="0"/>
                      </a:cubicBezTo>
                      <a:cubicBezTo>
                        <a:pt x="197" y="0"/>
                        <a:pt x="121" y="111"/>
                        <a:pt x="84" y="214"/>
                      </a:cubicBezTo>
                      <a:cubicBezTo>
                        <a:pt x="62" y="283"/>
                        <a:pt x="0" y="508"/>
                        <a:pt x="5" y="663"/>
                      </a:cubicBezTo>
                      <a:cubicBezTo>
                        <a:pt x="7" y="754"/>
                        <a:pt x="31" y="822"/>
                        <a:pt x="96" y="822"/>
                      </a:cubicBezTo>
                      <a:cubicBezTo>
                        <a:pt x="115" y="822"/>
                        <a:pt x="138" y="816"/>
                        <a:pt x="165" y="803"/>
                      </a:cubicBezTo>
                      <a:cubicBezTo>
                        <a:pt x="288" y="742"/>
                        <a:pt x="440" y="538"/>
                        <a:pt x="479" y="405"/>
                      </a:cubicBezTo>
                      <a:cubicBezTo>
                        <a:pt x="506" y="324"/>
                        <a:pt x="519" y="233"/>
                        <a:pt x="494" y="152"/>
                      </a:cubicBezTo>
                      <a:cubicBezTo>
                        <a:pt x="468" y="70"/>
                        <a:pt x="396" y="0"/>
                        <a:pt x="309" y="0"/>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 name="Google Shape;2936;p56">
                  <a:extLst>
                    <a:ext uri="{FF2B5EF4-FFF2-40B4-BE49-F238E27FC236}">
                      <a16:creationId xmlns:a16="http://schemas.microsoft.com/office/drawing/2014/main" id="{1A4BBA3D-F404-4612-94AC-CB13CB2CD139}"/>
                    </a:ext>
                  </a:extLst>
                </p:cNvPr>
                <p:cNvSpPr/>
                <p:nvPr/>
              </p:nvSpPr>
              <p:spPr>
                <a:xfrm>
                  <a:off x="1494528" y="1881737"/>
                  <a:ext cx="421450" cy="544894"/>
                </a:xfrm>
                <a:custGeom>
                  <a:avLst/>
                  <a:gdLst/>
                  <a:ahLst/>
                  <a:cxnLst/>
                  <a:rect l="l" t="t" r="r" b="b"/>
                  <a:pathLst>
                    <a:path w="2014" h="2604" extrusionOk="0">
                      <a:moveTo>
                        <a:pt x="1064" y="0"/>
                      </a:moveTo>
                      <a:cubicBezTo>
                        <a:pt x="717" y="0"/>
                        <a:pt x="318" y="135"/>
                        <a:pt x="128" y="424"/>
                      </a:cubicBezTo>
                      <a:cubicBezTo>
                        <a:pt x="0" y="613"/>
                        <a:pt x="37" y="832"/>
                        <a:pt x="52" y="1048"/>
                      </a:cubicBezTo>
                      <a:cubicBezTo>
                        <a:pt x="69" y="1340"/>
                        <a:pt x="108" y="1635"/>
                        <a:pt x="226" y="1907"/>
                      </a:cubicBezTo>
                      <a:cubicBezTo>
                        <a:pt x="373" y="2248"/>
                        <a:pt x="719" y="2603"/>
                        <a:pt x="1082" y="2603"/>
                      </a:cubicBezTo>
                      <a:cubicBezTo>
                        <a:pt x="1211" y="2603"/>
                        <a:pt x="1341" y="2559"/>
                        <a:pt x="1466" y="2452"/>
                      </a:cubicBezTo>
                      <a:cubicBezTo>
                        <a:pt x="1923" y="2067"/>
                        <a:pt x="2014" y="1360"/>
                        <a:pt x="1977" y="795"/>
                      </a:cubicBezTo>
                      <a:cubicBezTo>
                        <a:pt x="1972" y="746"/>
                        <a:pt x="1967" y="697"/>
                        <a:pt x="1960" y="650"/>
                      </a:cubicBezTo>
                      <a:cubicBezTo>
                        <a:pt x="1891" y="267"/>
                        <a:pt x="1560" y="46"/>
                        <a:pt x="1189" y="7"/>
                      </a:cubicBezTo>
                      <a:cubicBezTo>
                        <a:pt x="1148" y="3"/>
                        <a:pt x="1106" y="0"/>
                        <a:pt x="1064" y="0"/>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 name="Google Shape;2937;p56">
                  <a:extLst>
                    <a:ext uri="{FF2B5EF4-FFF2-40B4-BE49-F238E27FC236}">
                      <a16:creationId xmlns:a16="http://schemas.microsoft.com/office/drawing/2014/main" id="{AFEE4ADC-3E06-4BBE-8E19-67B8E91FDDCF}"/>
                    </a:ext>
                  </a:extLst>
                </p:cNvPr>
                <p:cNvSpPr/>
                <p:nvPr/>
              </p:nvSpPr>
              <p:spPr>
                <a:xfrm>
                  <a:off x="1410617" y="1801385"/>
                  <a:ext cx="548680" cy="326852"/>
                </a:xfrm>
                <a:custGeom>
                  <a:avLst/>
                  <a:gdLst/>
                  <a:ahLst/>
                  <a:cxnLst/>
                  <a:rect l="l" t="t" r="r" b="b"/>
                  <a:pathLst>
                    <a:path w="2622" h="1562" extrusionOk="0">
                      <a:moveTo>
                        <a:pt x="1612" y="0"/>
                      </a:moveTo>
                      <a:cubicBezTo>
                        <a:pt x="1609" y="0"/>
                        <a:pt x="1605" y="0"/>
                        <a:pt x="1602" y="0"/>
                      </a:cubicBezTo>
                      <a:cubicBezTo>
                        <a:pt x="1423" y="0"/>
                        <a:pt x="1187" y="22"/>
                        <a:pt x="1018" y="81"/>
                      </a:cubicBezTo>
                      <a:cubicBezTo>
                        <a:pt x="806" y="155"/>
                        <a:pt x="669" y="346"/>
                        <a:pt x="529" y="511"/>
                      </a:cubicBezTo>
                      <a:cubicBezTo>
                        <a:pt x="411" y="651"/>
                        <a:pt x="232" y="909"/>
                        <a:pt x="244" y="1105"/>
                      </a:cubicBezTo>
                      <a:cubicBezTo>
                        <a:pt x="249" y="1196"/>
                        <a:pt x="347" y="1228"/>
                        <a:pt x="377" y="1306"/>
                      </a:cubicBezTo>
                      <a:cubicBezTo>
                        <a:pt x="404" y="1383"/>
                        <a:pt x="1" y="1375"/>
                        <a:pt x="453" y="1562"/>
                      </a:cubicBezTo>
                      <a:cubicBezTo>
                        <a:pt x="433" y="1493"/>
                        <a:pt x="460" y="1442"/>
                        <a:pt x="465" y="1370"/>
                      </a:cubicBezTo>
                      <a:cubicBezTo>
                        <a:pt x="468" y="1301"/>
                        <a:pt x="493" y="1279"/>
                        <a:pt x="526" y="1279"/>
                      </a:cubicBezTo>
                      <a:cubicBezTo>
                        <a:pt x="566" y="1279"/>
                        <a:pt x="618" y="1308"/>
                        <a:pt x="666" y="1324"/>
                      </a:cubicBezTo>
                      <a:cubicBezTo>
                        <a:pt x="801" y="1368"/>
                        <a:pt x="944" y="1415"/>
                        <a:pt x="1086" y="1419"/>
                      </a:cubicBezTo>
                      <a:cubicBezTo>
                        <a:pt x="1127" y="1422"/>
                        <a:pt x="1240" y="1452"/>
                        <a:pt x="1280" y="1452"/>
                      </a:cubicBezTo>
                      <a:cubicBezTo>
                        <a:pt x="1284" y="1452"/>
                        <a:pt x="1288" y="1452"/>
                        <a:pt x="1290" y="1451"/>
                      </a:cubicBezTo>
                      <a:cubicBezTo>
                        <a:pt x="1369" y="1422"/>
                        <a:pt x="1383" y="1267"/>
                        <a:pt x="1413" y="1198"/>
                      </a:cubicBezTo>
                      <a:cubicBezTo>
                        <a:pt x="1472" y="1056"/>
                        <a:pt x="1560" y="921"/>
                        <a:pt x="1634" y="788"/>
                      </a:cubicBezTo>
                      <a:cubicBezTo>
                        <a:pt x="1668" y="995"/>
                        <a:pt x="1713" y="1198"/>
                        <a:pt x="1769" y="1400"/>
                      </a:cubicBezTo>
                      <a:cubicBezTo>
                        <a:pt x="1785" y="1401"/>
                        <a:pt x="1801" y="1401"/>
                        <a:pt x="1818" y="1401"/>
                      </a:cubicBezTo>
                      <a:cubicBezTo>
                        <a:pt x="1946" y="1401"/>
                        <a:pt x="2072" y="1376"/>
                        <a:pt x="2199" y="1346"/>
                      </a:cubicBezTo>
                      <a:cubicBezTo>
                        <a:pt x="2223" y="1340"/>
                        <a:pt x="2285" y="1322"/>
                        <a:pt x="2327" y="1322"/>
                      </a:cubicBezTo>
                      <a:cubicBezTo>
                        <a:pt x="2340" y="1322"/>
                        <a:pt x="2351" y="1324"/>
                        <a:pt x="2358" y="1329"/>
                      </a:cubicBezTo>
                      <a:cubicBezTo>
                        <a:pt x="2403" y="1356"/>
                        <a:pt x="2403" y="1478"/>
                        <a:pt x="2400" y="1520"/>
                      </a:cubicBezTo>
                      <a:cubicBezTo>
                        <a:pt x="2415" y="1461"/>
                        <a:pt x="2432" y="1400"/>
                        <a:pt x="2474" y="1353"/>
                      </a:cubicBezTo>
                      <a:cubicBezTo>
                        <a:pt x="2545" y="1275"/>
                        <a:pt x="2616" y="1250"/>
                        <a:pt x="2621" y="1154"/>
                      </a:cubicBezTo>
                      <a:cubicBezTo>
                        <a:pt x="2621" y="1137"/>
                        <a:pt x="2621" y="1120"/>
                        <a:pt x="2616" y="1098"/>
                      </a:cubicBezTo>
                      <a:cubicBezTo>
                        <a:pt x="2567" y="833"/>
                        <a:pt x="2557" y="521"/>
                        <a:pt x="2356" y="322"/>
                      </a:cubicBezTo>
                      <a:cubicBezTo>
                        <a:pt x="2140" y="108"/>
                        <a:pt x="1916" y="0"/>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938;p56">
                  <a:extLst>
                    <a:ext uri="{FF2B5EF4-FFF2-40B4-BE49-F238E27FC236}">
                      <a16:creationId xmlns:a16="http://schemas.microsoft.com/office/drawing/2014/main" id="{9B90AA75-0732-4E0D-9145-074908647EF2}"/>
                    </a:ext>
                  </a:extLst>
                </p:cNvPr>
                <p:cNvSpPr/>
                <p:nvPr/>
              </p:nvSpPr>
              <p:spPr>
                <a:xfrm>
                  <a:off x="1248025" y="2855173"/>
                  <a:ext cx="528800" cy="664167"/>
                </a:xfrm>
                <a:custGeom>
                  <a:avLst/>
                  <a:gdLst/>
                  <a:ahLst/>
                  <a:cxnLst/>
                  <a:rect l="l" t="t" r="r" b="b"/>
                  <a:pathLst>
                    <a:path w="2527" h="3174" extrusionOk="0">
                      <a:moveTo>
                        <a:pt x="466" y="1"/>
                      </a:moveTo>
                      <a:cubicBezTo>
                        <a:pt x="198" y="1"/>
                        <a:pt x="0" y="224"/>
                        <a:pt x="407" y="1133"/>
                      </a:cubicBezTo>
                      <a:cubicBezTo>
                        <a:pt x="594" y="1550"/>
                        <a:pt x="965" y="1857"/>
                        <a:pt x="1259" y="2203"/>
                      </a:cubicBezTo>
                      <a:cubicBezTo>
                        <a:pt x="1394" y="2363"/>
                        <a:pt x="1532" y="2520"/>
                        <a:pt x="1635" y="2702"/>
                      </a:cubicBezTo>
                      <a:cubicBezTo>
                        <a:pt x="1716" y="2849"/>
                        <a:pt x="1750" y="3109"/>
                        <a:pt x="1930" y="3161"/>
                      </a:cubicBezTo>
                      <a:cubicBezTo>
                        <a:pt x="1961" y="3170"/>
                        <a:pt x="1994" y="3174"/>
                        <a:pt x="2026" y="3174"/>
                      </a:cubicBezTo>
                      <a:cubicBezTo>
                        <a:pt x="2074" y="3174"/>
                        <a:pt x="2122" y="3166"/>
                        <a:pt x="2168" y="3156"/>
                      </a:cubicBezTo>
                      <a:cubicBezTo>
                        <a:pt x="2244" y="3137"/>
                        <a:pt x="2318" y="3109"/>
                        <a:pt x="2379" y="3065"/>
                      </a:cubicBezTo>
                      <a:cubicBezTo>
                        <a:pt x="2440" y="3019"/>
                        <a:pt x="2490" y="2952"/>
                        <a:pt x="2504" y="2876"/>
                      </a:cubicBezTo>
                      <a:cubicBezTo>
                        <a:pt x="2526" y="2768"/>
                        <a:pt x="2492" y="2655"/>
                        <a:pt x="2463" y="2552"/>
                      </a:cubicBezTo>
                      <a:cubicBezTo>
                        <a:pt x="2458" y="2540"/>
                        <a:pt x="2455" y="2528"/>
                        <a:pt x="2458" y="2515"/>
                      </a:cubicBezTo>
                      <a:cubicBezTo>
                        <a:pt x="2463" y="2503"/>
                        <a:pt x="2472" y="2496"/>
                        <a:pt x="2480" y="2483"/>
                      </a:cubicBezTo>
                      <a:cubicBezTo>
                        <a:pt x="2492" y="2459"/>
                        <a:pt x="2482" y="2427"/>
                        <a:pt x="2467" y="2402"/>
                      </a:cubicBezTo>
                      <a:cubicBezTo>
                        <a:pt x="2394" y="2257"/>
                        <a:pt x="2259" y="2117"/>
                        <a:pt x="2104" y="2061"/>
                      </a:cubicBezTo>
                      <a:cubicBezTo>
                        <a:pt x="1981" y="2017"/>
                        <a:pt x="1871" y="2019"/>
                        <a:pt x="1800" y="1889"/>
                      </a:cubicBezTo>
                      <a:cubicBezTo>
                        <a:pt x="1714" y="1734"/>
                        <a:pt x="1630" y="1577"/>
                        <a:pt x="1544" y="1420"/>
                      </a:cubicBezTo>
                      <a:cubicBezTo>
                        <a:pt x="1375" y="1108"/>
                        <a:pt x="1144" y="506"/>
                        <a:pt x="972" y="195"/>
                      </a:cubicBezTo>
                      <a:cubicBezTo>
                        <a:pt x="947" y="147"/>
                        <a:pt x="683" y="1"/>
                        <a:pt x="466" y="1"/>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 name="Google Shape;2939;p56">
                  <a:extLst>
                    <a:ext uri="{FF2B5EF4-FFF2-40B4-BE49-F238E27FC236}">
                      <a16:creationId xmlns:a16="http://schemas.microsoft.com/office/drawing/2014/main" id="{E02C026B-77F6-4666-A8ED-42D91A1A172D}"/>
                    </a:ext>
                  </a:extLst>
                </p:cNvPr>
                <p:cNvSpPr/>
                <p:nvPr/>
              </p:nvSpPr>
              <p:spPr>
                <a:xfrm>
                  <a:off x="1539100" y="2300449"/>
                  <a:ext cx="28878" cy="37875"/>
                </a:xfrm>
                <a:custGeom>
                  <a:avLst/>
                  <a:gdLst/>
                  <a:ahLst/>
                  <a:cxnLst/>
                  <a:rect l="l" t="t" r="r" b="b"/>
                  <a:pathLst>
                    <a:path w="138" h="181" extrusionOk="0">
                      <a:moveTo>
                        <a:pt x="12" y="0"/>
                      </a:moveTo>
                      <a:cubicBezTo>
                        <a:pt x="6" y="0"/>
                        <a:pt x="0" y="6"/>
                        <a:pt x="3" y="14"/>
                      </a:cubicBezTo>
                      <a:cubicBezTo>
                        <a:pt x="45" y="120"/>
                        <a:pt x="21" y="93"/>
                        <a:pt x="109" y="176"/>
                      </a:cubicBezTo>
                      <a:cubicBezTo>
                        <a:pt x="112" y="179"/>
                        <a:pt x="115" y="181"/>
                        <a:pt x="119" y="181"/>
                      </a:cubicBezTo>
                      <a:cubicBezTo>
                        <a:pt x="129" y="181"/>
                        <a:pt x="138" y="169"/>
                        <a:pt x="129" y="162"/>
                      </a:cubicBezTo>
                      <a:cubicBezTo>
                        <a:pt x="45" y="81"/>
                        <a:pt x="62" y="110"/>
                        <a:pt x="23" y="9"/>
                      </a:cubicBezTo>
                      <a:cubicBezTo>
                        <a:pt x="21" y="3"/>
                        <a:pt x="16"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940;p56">
                  <a:extLst>
                    <a:ext uri="{FF2B5EF4-FFF2-40B4-BE49-F238E27FC236}">
                      <a16:creationId xmlns:a16="http://schemas.microsoft.com/office/drawing/2014/main" id="{36310450-F2C7-4BE7-A4FE-94691A47E663}"/>
                    </a:ext>
                  </a:extLst>
                </p:cNvPr>
                <p:cNvSpPr/>
                <p:nvPr/>
              </p:nvSpPr>
              <p:spPr>
                <a:xfrm>
                  <a:off x="1839173" y="2307145"/>
                  <a:ext cx="43526" cy="29086"/>
                </a:xfrm>
                <a:custGeom>
                  <a:avLst/>
                  <a:gdLst/>
                  <a:ahLst/>
                  <a:cxnLst/>
                  <a:rect l="l" t="t" r="r" b="b"/>
                  <a:pathLst>
                    <a:path w="208" h="139" extrusionOk="0">
                      <a:moveTo>
                        <a:pt x="191" y="0"/>
                      </a:moveTo>
                      <a:cubicBezTo>
                        <a:pt x="187" y="0"/>
                        <a:pt x="183" y="2"/>
                        <a:pt x="180" y="7"/>
                      </a:cubicBezTo>
                      <a:cubicBezTo>
                        <a:pt x="129" y="103"/>
                        <a:pt x="121" y="63"/>
                        <a:pt x="13" y="115"/>
                      </a:cubicBezTo>
                      <a:cubicBezTo>
                        <a:pt x="1" y="121"/>
                        <a:pt x="10" y="138"/>
                        <a:pt x="22" y="138"/>
                      </a:cubicBezTo>
                      <a:cubicBezTo>
                        <a:pt x="24" y="138"/>
                        <a:pt x="26" y="138"/>
                        <a:pt x="28" y="137"/>
                      </a:cubicBezTo>
                      <a:cubicBezTo>
                        <a:pt x="143" y="80"/>
                        <a:pt x="148" y="117"/>
                        <a:pt x="202" y="17"/>
                      </a:cubicBezTo>
                      <a:cubicBezTo>
                        <a:pt x="207" y="8"/>
                        <a:pt x="199"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941;p56">
                  <a:extLst>
                    <a:ext uri="{FF2B5EF4-FFF2-40B4-BE49-F238E27FC236}">
                      <a16:creationId xmlns:a16="http://schemas.microsoft.com/office/drawing/2014/main" id="{8B249CA7-E46F-4A7E-B600-DC670B3E527E}"/>
                    </a:ext>
                  </a:extLst>
                </p:cNvPr>
                <p:cNvSpPr/>
                <p:nvPr/>
              </p:nvSpPr>
              <p:spPr>
                <a:xfrm>
                  <a:off x="1498920" y="2126568"/>
                  <a:ext cx="86325" cy="108375"/>
                </a:xfrm>
                <a:custGeom>
                  <a:avLst/>
                  <a:gdLst/>
                  <a:ahLst/>
                  <a:cxnLst/>
                  <a:rect l="l" t="t" r="r" b="b"/>
                  <a:pathLst>
                    <a:path w="412" h="535" extrusionOk="0">
                      <a:moveTo>
                        <a:pt x="18" y="1"/>
                      </a:moveTo>
                      <a:cubicBezTo>
                        <a:pt x="10" y="1"/>
                        <a:pt x="1" y="6"/>
                        <a:pt x="4" y="15"/>
                      </a:cubicBezTo>
                      <a:cubicBezTo>
                        <a:pt x="60" y="165"/>
                        <a:pt x="151" y="307"/>
                        <a:pt x="271" y="430"/>
                      </a:cubicBezTo>
                      <a:cubicBezTo>
                        <a:pt x="306" y="467"/>
                        <a:pt x="343" y="499"/>
                        <a:pt x="382" y="531"/>
                      </a:cubicBezTo>
                      <a:cubicBezTo>
                        <a:pt x="385" y="533"/>
                        <a:pt x="388" y="534"/>
                        <a:pt x="391" y="534"/>
                      </a:cubicBezTo>
                      <a:cubicBezTo>
                        <a:pt x="402" y="534"/>
                        <a:pt x="411" y="524"/>
                        <a:pt x="402" y="516"/>
                      </a:cubicBezTo>
                      <a:cubicBezTo>
                        <a:pt x="267" y="406"/>
                        <a:pt x="161" y="276"/>
                        <a:pt x="85" y="133"/>
                      </a:cubicBezTo>
                      <a:cubicBezTo>
                        <a:pt x="65" y="91"/>
                        <a:pt x="48" y="50"/>
                        <a:pt x="31" y="8"/>
                      </a:cubicBezTo>
                      <a:cubicBezTo>
                        <a:pt x="29" y="3"/>
                        <a:pt x="24" y="1"/>
                        <a:pt x="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942;p56">
                  <a:extLst>
                    <a:ext uri="{FF2B5EF4-FFF2-40B4-BE49-F238E27FC236}">
                      <a16:creationId xmlns:a16="http://schemas.microsoft.com/office/drawing/2014/main" id="{4761643C-A9DC-45A4-B475-DD7528A42CF5}"/>
                    </a:ext>
                  </a:extLst>
                </p:cNvPr>
                <p:cNvSpPr/>
                <p:nvPr/>
              </p:nvSpPr>
              <p:spPr>
                <a:xfrm>
                  <a:off x="1809877" y="2139325"/>
                  <a:ext cx="102537" cy="95628"/>
                </a:xfrm>
                <a:custGeom>
                  <a:avLst/>
                  <a:gdLst/>
                  <a:ahLst/>
                  <a:cxnLst/>
                  <a:rect l="l" t="t" r="r" b="b"/>
                  <a:pathLst>
                    <a:path w="490" h="457" extrusionOk="0">
                      <a:moveTo>
                        <a:pt x="471" y="1"/>
                      </a:moveTo>
                      <a:cubicBezTo>
                        <a:pt x="467" y="1"/>
                        <a:pt x="463" y="2"/>
                        <a:pt x="460" y="6"/>
                      </a:cubicBezTo>
                      <a:cubicBezTo>
                        <a:pt x="379" y="138"/>
                        <a:pt x="269" y="259"/>
                        <a:pt x="134" y="357"/>
                      </a:cubicBezTo>
                      <a:cubicBezTo>
                        <a:pt x="97" y="384"/>
                        <a:pt x="55" y="411"/>
                        <a:pt x="13" y="436"/>
                      </a:cubicBezTo>
                      <a:cubicBezTo>
                        <a:pt x="1" y="442"/>
                        <a:pt x="9" y="457"/>
                        <a:pt x="21" y="457"/>
                      </a:cubicBezTo>
                      <a:cubicBezTo>
                        <a:pt x="23" y="457"/>
                        <a:pt x="26" y="456"/>
                        <a:pt x="28" y="455"/>
                      </a:cubicBezTo>
                      <a:cubicBezTo>
                        <a:pt x="178" y="367"/>
                        <a:pt x="308" y="256"/>
                        <a:pt x="406" y="131"/>
                      </a:cubicBezTo>
                      <a:cubicBezTo>
                        <a:pt x="436" y="94"/>
                        <a:pt x="463" y="57"/>
                        <a:pt x="485" y="18"/>
                      </a:cubicBezTo>
                      <a:cubicBezTo>
                        <a:pt x="490" y="9"/>
                        <a:pt x="480" y="1"/>
                        <a:pt x="4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2943;p56">
                <a:extLst>
                  <a:ext uri="{FF2B5EF4-FFF2-40B4-BE49-F238E27FC236}">
                    <a16:creationId xmlns:a16="http://schemas.microsoft.com/office/drawing/2014/main" id="{4B9D3E0E-65A7-42BF-AF3D-DE2806785BC7}"/>
                  </a:ext>
                </a:extLst>
              </p:cNvPr>
              <p:cNvGrpSpPr/>
              <p:nvPr/>
            </p:nvGrpSpPr>
            <p:grpSpPr>
              <a:xfrm>
                <a:off x="1090425" y="1973755"/>
                <a:ext cx="219725" cy="167130"/>
                <a:chOff x="7827463" y="1942201"/>
                <a:chExt cx="219725" cy="167130"/>
              </a:xfrm>
            </p:grpSpPr>
            <p:sp>
              <p:nvSpPr>
                <p:cNvPr id="7" name="Google Shape;2944;p56">
                  <a:extLst>
                    <a:ext uri="{FF2B5EF4-FFF2-40B4-BE49-F238E27FC236}">
                      <a16:creationId xmlns:a16="http://schemas.microsoft.com/office/drawing/2014/main" id="{EA1513D9-F3C5-4378-A9F8-9C02E15FF315}"/>
                    </a:ext>
                  </a:extLst>
                </p:cNvPr>
                <p:cNvSpPr/>
                <p:nvPr/>
              </p:nvSpPr>
              <p:spPr>
                <a:xfrm rot="1091579" flipH="1">
                  <a:off x="7901743" y="2014012"/>
                  <a:ext cx="64008" cy="87514"/>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945;p56">
                  <a:extLst>
                    <a:ext uri="{FF2B5EF4-FFF2-40B4-BE49-F238E27FC236}">
                      <a16:creationId xmlns:a16="http://schemas.microsoft.com/office/drawing/2014/main" id="{AFC8A6FC-E9DB-4A03-941C-0119061818A8}"/>
                    </a:ext>
                  </a:extLst>
                </p:cNvPr>
                <p:cNvSpPr/>
                <p:nvPr/>
              </p:nvSpPr>
              <p:spPr>
                <a:xfrm>
                  <a:off x="7852563" y="1987556"/>
                  <a:ext cx="26850" cy="26850"/>
                </a:xfrm>
                <a:custGeom>
                  <a:avLst/>
                  <a:gdLst/>
                  <a:ahLst/>
                  <a:cxnLst/>
                  <a:rect l="l" t="t" r="r" b="b"/>
                  <a:pathLst>
                    <a:path w="1074" h="1074" extrusionOk="0">
                      <a:moveTo>
                        <a:pt x="457" y="47"/>
                      </a:moveTo>
                      <a:cubicBezTo>
                        <a:pt x="731" y="1"/>
                        <a:pt x="982" y="184"/>
                        <a:pt x="1028" y="435"/>
                      </a:cubicBezTo>
                      <a:cubicBezTo>
                        <a:pt x="1073" y="709"/>
                        <a:pt x="914" y="982"/>
                        <a:pt x="640" y="1028"/>
                      </a:cubicBezTo>
                      <a:cubicBezTo>
                        <a:pt x="366" y="1074"/>
                        <a:pt x="115" y="891"/>
                        <a:pt x="69" y="617"/>
                      </a:cubicBezTo>
                      <a:cubicBezTo>
                        <a:pt x="1" y="343"/>
                        <a:pt x="183" y="92"/>
                        <a:pt x="457" y="4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946;p56">
                  <a:extLst>
                    <a:ext uri="{FF2B5EF4-FFF2-40B4-BE49-F238E27FC236}">
                      <a16:creationId xmlns:a16="http://schemas.microsoft.com/office/drawing/2014/main" id="{77D1304D-FD6B-448B-BC64-7638AA2E17C1}"/>
                    </a:ext>
                  </a:extLst>
                </p:cNvPr>
                <p:cNvSpPr/>
                <p:nvPr/>
              </p:nvSpPr>
              <p:spPr>
                <a:xfrm>
                  <a:off x="7994663" y="1987556"/>
                  <a:ext cx="26825" cy="26850"/>
                </a:xfrm>
                <a:custGeom>
                  <a:avLst/>
                  <a:gdLst/>
                  <a:ahLst/>
                  <a:cxnLst/>
                  <a:rect l="l" t="t" r="r" b="b"/>
                  <a:pathLst>
                    <a:path w="1073" h="1074" extrusionOk="0">
                      <a:moveTo>
                        <a:pt x="457" y="47"/>
                      </a:moveTo>
                      <a:cubicBezTo>
                        <a:pt x="731" y="1"/>
                        <a:pt x="982" y="184"/>
                        <a:pt x="1027" y="435"/>
                      </a:cubicBezTo>
                      <a:cubicBezTo>
                        <a:pt x="1073" y="709"/>
                        <a:pt x="890" y="982"/>
                        <a:pt x="616" y="1028"/>
                      </a:cubicBezTo>
                      <a:cubicBezTo>
                        <a:pt x="365" y="1074"/>
                        <a:pt x="91" y="891"/>
                        <a:pt x="46" y="617"/>
                      </a:cubicBezTo>
                      <a:cubicBezTo>
                        <a:pt x="0" y="343"/>
                        <a:pt x="183" y="92"/>
                        <a:pt x="457" y="47"/>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947;p56">
                  <a:extLst>
                    <a:ext uri="{FF2B5EF4-FFF2-40B4-BE49-F238E27FC236}">
                      <a16:creationId xmlns:a16="http://schemas.microsoft.com/office/drawing/2014/main" id="{7BD95E9C-F6C3-48E9-BEB0-7ED1EB2F40C8}"/>
                    </a:ext>
                  </a:extLst>
                </p:cNvPr>
                <p:cNvSpPr/>
                <p:nvPr/>
              </p:nvSpPr>
              <p:spPr>
                <a:xfrm>
                  <a:off x="7827463" y="1942201"/>
                  <a:ext cx="78200" cy="11151"/>
                </a:xfrm>
                <a:custGeom>
                  <a:avLst/>
                  <a:gdLst/>
                  <a:ahLst/>
                  <a:cxnLst/>
                  <a:rect l="l" t="t" r="r" b="b"/>
                  <a:pathLst>
                    <a:path w="3128" h="914" extrusionOk="0">
                      <a:moveTo>
                        <a:pt x="2648" y="822"/>
                      </a:moveTo>
                      <a:cubicBezTo>
                        <a:pt x="3036" y="754"/>
                        <a:pt x="3127" y="388"/>
                        <a:pt x="2762" y="251"/>
                      </a:cubicBezTo>
                      <a:cubicBezTo>
                        <a:pt x="2192" y="0"/>
                        <a:pt x="1096" y="23"/>
                        <a:pt x="411" y="274"/>
                      </a:cubicBezTo>
                      <a:cubicBezTo>
                        <a:pt x="46" y="411"/>
                        <a:pt x="0" y="685"/>
                        <a:pt x="320" y="754"/>
                      </a:cubicBezTo>
                      <a:cubicBezTo>
                        <a:pt x="982" y="868"/>
                        <a:pt x="2169" y="913"/>
                        <a:pt x="2648" y="822"/>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948;p56">
                  <a:extLst>
                    <a:ext uri="{FF2B5EF4-FFF2-40B4-BE49-F238E27FC236}">
                      <a16:creationId xmlns:a16="http://schemas.microsoft.com/office/drawing/2014/main" id="{ED49B680-BD25-4360-A1D8-037B2C0ECE20}"/>
                    </a:ext>
                  </a:extLst>
                </p:cNvPr>
                <p:cNvSpPr/>
                <p:nvPr/>
              </p:nvSpPr>
              <p:spPr>
                <a:xfrm>
                  <a:off x="7968413" y="1942201"/>
                  <a:ext cx="78775" cy="11151"/>
                </a:xfrm>
                <a:custGeom>
                  <a:avLst/>
                  <a:gdLst/>
                  <a:ahLst/>
                  <a:cxnLst/>
                  <a:rect l="l" t="t" r="r" b="b"/>
                  <a:pathLst>
                    <a:path w="3151" h="914" extrusionOk="0">
                      <a:moveTo>
                        <a:pt x="502" y="822"/>
                      </a:moveTo>
                      <a:cubicBezTo>
                        <a:pt x="114" y="754"/>
                        <a:pt x="0" y="388"/>
                        <a:pt x="365" y="251"/>
                      </a:cubicBezTo>
                      <a:cubicBezTo>
                        <a:pt x="959" y="0"/>
                        <a:pt x="2054" y="23"/>
                        <a:pt x="2739" y="274"/>
                      </a:cubicBezTo>
                      <a:cubicBezTo>
                        <a:pt x="3104" y="411"/>
                        <a:pt x="3150" y="685"/>
                        <a:pt x="2808" y="754"/>
                      </a:cubicBezTo>
                      <a:cubicBezTo>
                        <a:pt x="2169" y="868"/>
                        <a:pt x="959" y="913"/>
                        <a:pt x="502" y="822"/>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949;p56">
                <a:extLst>
                  <a:ext uri="{FF2B5EF4-FFF2-40B4-BE49-F238E27FC236}">
                    <a16:creationId xmlns:a16="http://schemas.microsoft.com/office/drawing/2014/main" id="{EEB843D1-523D-4CCF-9C49-465925AB05B5}"/>
                  </a:ext>
                </a:extLst>
              </p:cNvPr>
              <p:cNvSpPr/>
              <p:nvPr/>
            </p:nvSpPr>
            <p:spPr>
              <a:xfrm>
                <a:off x="1036347" y="2061853"/>
                <a:ext cx="327910" cy="221180"/>
              </a:xfrm>
              <a:custGeom>
                <a:avLst/>
                <a:gdLst/>
                <a:ahLst/>
                <a:cxnLst/>
                <a:rect l="l" t="t" r="r" b="b"/>
                <a:pathLst>
                  <a:path w="1567" h="1057" extrusionOk="0">
                    <a:moveTo>
                      <a:pt x="1462" y="0"/>
                    </a:moveTo>
                    <a:cubicBezTo>
                      <a:pt x="1408" y="0"/>
                      <a:pt x="1282" y="78"/>
                      <a:pt x="1203" y="92"/>
                    </a:cubicBezTo>
                    <a:cubicBezTo>
                      <a:pt x="959" y="141"/>
                      <a:pt x="894" y="153"/>
                      <a:pt x="781" y="153"/>
                    </a:cubicBezTo>
                    <a:cubicBezTo>
                      <a:pt x="756" y="153"/>
                      <a:pt x="729" y="152"/>
                      <a:pt x="697" y="151"/>
                    </a:cubicBezTo>
                    <a:cubicBezTo>
                      <a:pt x="570" y="146"/>
                      <a:pt x="442" y="134"/>
                      <a:pt x="319" y="109"/>
                    </a:cubicBezTo>
                    <a:cubicBezTo>
                      <a:pt x="283" y="104"/>
                      <a:pt x="179" y="51"/>
                      <a:pt x="120" y="51"/>
                    </a:cubicBezTo>
                    <a:cubicBezTo>
                      <a:pt x="103" y="51"/>
                      <a:pt x="90" y="56"/>
                      <a:pt x="84" y="68"/>
                    </a:cubicBezTo>
                    <a:cubicBezTo>
                      <a:pt x="74" y="85"/>
                      <a:pt x="69" y="166"/>
                      <a:pt x="71" y="186"/>
                    </a:cubicBezTo>
                    <a:cubicBezTo>
                      <a:pt x="84" y="299"/>
                      <a:pt x="106" y="375"/>
                      <a:pt x="54" y="480"/>
                    </a:cubicBezTo>
                    <a:cubicBezTo>
                      <a:pt x="15" y="556"/>
                      <a:pt x="0" y="529"/>
                      <a:pt x="54" y="610"/>
                    </a:cubicBezTo>
                    <a:cubicBezTo>
                      <a:pt x="140" y="736"/>
                      <a:pt x="324" y="908"/>
                      <a:pt x="474" y="976"/>
                    </a:cubicBezTo>
                    <a:cubicBezTo>
                      <a:pt x="588" y="1029"/>
                      <a:pt x="707" y="1056"/>
                      <a:pt x="826" y="1056"/>
                    </a:cubicBezTo>
                    <a:cubicBezTo>
                      <a:pt x="947" y="1056"/>
                      <a:pt x="1066" y="1028"/>
                      <a:pt x="1179" y="969"/>
                    </a:cubicBezTo>
                    <a:cubicBezTo>
                      <a:pt x="1316" y="895"/>
                      <a:pt x="1412" y="745"/>
                      <a:pt x="1520" y="647"/>
                    </a:cubicBezTo>
                    <a:cubicBezTo>
                      <a:pt x="1562" y="608"/>
                      <a:pt x="1559" y="581"/>
                      <a:pt x="1564" y="547"/>
                    </a:cubicBezTo>
                    <a:cubicBezTo>
                      <a:pt x="1567" y="527"/>
                      <a:pt x="1525" y="527"/>
                      <a:pt x="1520" y="510"/>
                    </a:cubicBezTo>
                    <a:cubicBezTo>
                      <a:pt x="1493" y="404"/>
                      <a:pt x="1500" y="421"/>
                      <a:pt x="1488" y="357"/>
                    </a:cubicBezTo>
                    <a:cubicBezTo>
                      <a:pt x="1473" y="284"/>
                      <a:pt x="1525" y="63"/>
                      <a:pt x="1483" y="9"/>
                    </a:cubicBezTo>
                    <a:cubicBezTo>
                      <a:pt x="1479" y="3"/>
                      <a:pt x="1472" y="0"/>
                      <a:pt x="1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 name="群組 24">
            <a:extLst>
              <a:ext uri="{FF2B5EF4-FFF2-40B4-BE49-F238E27FC236}">
                <a16:creationId xmlns:a16="http://schemas.microsoft.com/office/drawing/2014/main" id="{DAD0ACC1-3782-4B40-8B8B-D29830BC88BD}"/>
              </a:ext>
            </a:extLst>
          </p:cNvPr>
          <p:cNvGrpSpPr/>
          <p:nvPr/>
        </p:nvGrpSpPr>
        <p:grpSpPr>
          <a:xfrm>
            <a:off x="4033198" y="1247501"/>
            <a:ext cx="4109725" cy="754119"/>
            <a:chOff x="4340538" y="1247501"/>
            <a:chExt cx="4109725" cy="754119"/>
          </a:xfrm>
        </p:grpSpPr>
        <p:sp>
          <p:nvSpPr>
            <p:cNvPr id="27" name="Google Shape;256;p30">
              <a:extLst>
                <a:ext uri="{FF2B5EF4-FFF2-40B4-BE49-F238E27FC236}">
                  <a16:creationId xmlns:a16="http://schemas.microsoft.com/office/drawing/2014/main" id="{3A9E1D79-3F73-46EE-A38F-FBC6CEA32788}"/>
                </a:ext>
              </a:extLst>
            </p:cNvPr>
            <p:cNvSpPr/>
            <p:nvPr/>
          </p:nvSpPr>
          <p:spPr>
            <a:xfrm>
              <a:off x="4340538" y="1247501"/>
              <a:ext cx="754149" cy="754119"/>
            </a:xfrm>
            <a:custGeom>
              <a:avLst/>
              <a:gdLst/>
              <a:ahLst/>
              <a:cxnLst/>
              <a:rect l="l" t="t" r="r" b="b"/>
              <a:pathLst>
                <a:path w="10213" h="10213" extrusionOk="0">
                  <a:moveTo>
                    <a:pt x="5110" y="1"/>
                  </a:moveTo>
                  <a:cubicBezTo>
                    <a:pt x="2286" y="1"/>
                    <a:pt x="0" y="2287"/>
                    <a:pt x="0" y="5104"/>
                  </a:cubicBezTo>
                  <a:cubicBezTo>
                    <a:pt x="0" y="7927"/>
                    <a:pt x="2286" y="10213"/>
                    <a:pt x="5110" y="10213"/>
                  </a:cubicBezTo>
                  <a:cubicBezTo>
                    <a:pt x="7927" y="10213"/>
                    <a:pt x="10213" y="7927"/>
                    <a:pt x="10213" y="5104"/>
                  </a:cubicBezTo>
                  <a:cubicBezTo>
                    <a:pt x="10213" y="2287"/>
                    <a:pt x="7927" y="1"/>
                    <a:pt x="5110" y="1"/>
                  </a:cubicBezTo>
                  <a:close/>
                </a:path>
              </a:pathLst>
            </a:custGeom>
            <a:solidFill>
              <a:schemeClr val="accent3"/>
            </a:solidFill>
            <a:ln>
              <a:noFill/>
            </a:ln>
          </p:spPr>
          <p:txBody>
            <a:bodyPr spcFirstLastPara="1" wrap="square" lIns="91425" tIns="137150" rIns="91425" bIns="91425" anchor="ctr" anchorCtr="0">
              <a:noAutofit/>
            </a:bodyPr>
            <a:lstStyle/>
            <a:p>
              <a:pPr marL="0" lvl="0" indent="0" algn="ctr" rtl="0">
                <a:spcBef>
                  <a:spcPts val="0"/>
                </a:spcBef>
                <a:spcAft>
                  <a:spcPts val="0"/>
                </a:spcAft>
                <a:buClr>
                  <a:schemeClr val="dk1"/>
                </a:buClr>
                <a:buSzPts val="1100"/>
                <a:buFont typeface="Arial"/>
                <a:buNone/>
              </a:pPr>
              <a:r>
                <a:rPr lang="en" sz="3000" b="1" dirty="0">
                  <a:solidFill>
                    <a:schemeClr val="lt1"/>
                  </a:solidFill>
                  <a:latin typeface="Fira Sans Extra Condensed"/>
                  <a:ea typeface="Fira Sans Extra Condensed"/>
                  <a:cs typeface="Fira Sans Extra Condensed"/>
                  <a:sym typeface="Fira Sans Extra Condensed"/>
                </a:rPr>
                <a:t>1</a:t>
              </a:r>
              <a:endParaRPr dirty="0">
                <a:solidFill>
                  <a:schemeClr val="lt1"/>
                </a:solidFill>
              </a:endParaRPr>
            </a:p>
          </p:txBody>
        </p:sp>
        <p:sp>
          <p:nvSpPr>
            <p:cNvPr id="28" name="文字方塊 27">
              <a:extLst>
                <a:ext uri="{FF2B5EF4-FFF2-40B4-BE49-F238E27FC236}">
                  <a16:creationId xmlns:a16="http://schemas.microsoft.com/office/drawing/2014/main" id="{C68DCDD7-318C-4931-9CC6-D0AB94D3BC9B}"/>
                </a:ext>
              </a:extLst>
            </p:cNvPr>
            <p:cNvSpPr txBox="1"/>
            <p:nvPr/>
          </p:nvSpPr>
          <p:spPr>
            <a:xfrm>
              <a:off x="5314951" y="1301394"/>
              <a:ext cx="3135312" cy="646331"/>
            </a:xfrm>
            <a:prstGeom prst="rect">
              <a:avLst/>
            </a:prstGeom>
            <a:noFill/>
          </p:spPr>
          <p:txBody>
            <a:bodyPr wrap="square" rtlCol="0">
              <a:spAutoFit/>
            </a:bodyPr>
            <a:lstStyle/>
            <a:p>
              <a:pPr algn="dist"/>
              <a:r>
                <a:rPr lang="zh-TW" altLang="en-US" sz="3600" b="1" dirty="0">
                  <a:latin typeface="源泉圓體 R" panose="020B0500000000000000" pitchFamily="34" charset="-120"/>
                  <a:ea typeface="源泉圓體 R" panose="020B0500000000000000" pitchFamily="34" charset="-120"/>
                </a:rPr>
                <a:t>研究論文介紹</a:t>
              </a:r>
            </a:p>
          </p:txBody>
        </p:sp>
      </p:grpSp>
      <p:grpSp>
        <p:nvGrpSpPr>
          <p:cNvPr id="88" name="群組 87">
            <a:extLst>
              <a:ext uri="{FF2B5EF4-FFF2-40B4-BE49-F238E27FC236}">
                <a16:creationId xmlns:a16="http://schemas.microsoft.com/office/drawing/2014/main" id="{83EEE406-A125-4502-BC1F-0725E826FF71}"/>
              </a:ext>
            </a:extLst>
          </p:cNvPr>
          <p:cNvGrpSpPr/>
          <p:nvPr/>
        </p:nvGrpSpPr>
        <p:grpSpPr>
          <a:xfrm>
            <a:off x="5063571" y="2537811"/>
            <a:ext cx="3578111" cy="2031325"/>
            <a:chOff x="4564812" y="2537811"/>
            <a:chExt cx="3578111" cy="2031325"/>
          </a:xfrm>
        </p:grpSpPr>
        <p:sp>
          <p:nvSpPr>
            <p:cNvPr id="30" name="文字方塊 29">
              <a:extLst>
                <a:ext uri="{FF2B5EF4-FFF2-40B4-BE49-F238E27FC236}">
                  <a16:creationId xmlns:a16="http://schemas.microsoft.com/office/drawing/2014/main" id="{743C2C98-7CE2-4A53-AA02-79F14B400D09}"/>
                </a:ext>
              </a:extLst>
            </p:cNvPr>
            <p:cNvSpPr txBox="1"/>
            <p:nvPr/>
          </p:nvSpPr>
          <p:spPr>
            <a:xfrm>
              <a:off x="4564812" y="2537811"/>
              <a:ext cx="3578111" cy="2031325"/>
            </a:xfrm>
            <a:prstGeom prst="rect">
              <a:avLst/>
            </a:prstGeom>
            <a:noFill/>
          </p:spPr>
          <p:txBody>
            <a:bodyPr wrap="square">
              <a:spAutoFit/>
            </a:bodyPr>
            <a:lstStyle/>
            <a:p>
              <a:pPr marL="457200" rtl="0" fontAlgn="base">
                <a:spcBef>
                  <a:spcPts val="0"/>
                </a:spcBef>
                <a:spcAft>
                  <a:spcPts val="1200"/>
                </a:spcAft>
              </a:pPr>
              <a:r>
                <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rPr>
                <a:t>研究論文簡介</a:t>
              </a:r>
            </a:p>
            <a:p>
              <a:pPr marL="457200" rtl="0" fontAlgn="base">
                <a:spcBef>
                  <a:spcPts val="0"/>
                </a:spcBef>
                <a:spcAft>
                  <a:spcPts val="1200"/>
                </a:spcAft>
              </a:pPr>
              <a:r>
                <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rPr>
                <a:t>資料集說明</a:t>
              </a:r>
            </a:p>
            <a:p>
              <a:pPr marL="457200" rtl="0" fontAlgn="base">
                <a:spcBef>
                  <a:spcPts val="0"/>
                </a:spcBef>
                <a:spcAft>
                  <a:spcPts val="1200"/>
                </a:spcAft>
              </a:pPr>
              <a:r>
                <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rPr>
                <a:t>訓練流程與方法</a:t>
              </a:r>
            </a:p>
            <a:p>
              <a:pPr marL="457200" rtl="0" fontAlgn="base">
                <a:spcBef>
                  <a:spcPts val="0"/>
                </a:spcBef>
                <a:spcAft>
                  <a:spcPts val="1200"/>
                </a:spcAft>
              </a:pPr>
              <a:r>
                <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rPr>
                <a:t>研究成果</a:t>
              </a:r>
              <a:r>
                <a:rPr lang="zh-TW" altLang="en-US" sz="2400" dirty="0">
                  <a:solidFill>
                    <a:schemeClr val="tx1"/>
                  </a:solidFill>
                  <a:latin typeface="源泉圓體 R" panose="020B0500000000000000" pitchFamily="34" charset="-120"/>
                  <a:ea typeface="源泉圓體 R" panose="020B0500000000000000" pitchFamily="34" charset="-120"/>
                </a:rPr>
                <a:t>說明</a:t>
              </a:r>
              <a:endPar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endParaRPr>
            </a:p>
          </p:txBody>
        </p:sp>
        <p:grpSp>
          <p:nvGrpSpPr>
            <p:cNvPr id="87" name="群組 86">
              <a:extLst>
                <a:ext uri="{FF2B5EF4-FFF2-40B4-BE49-F238E27FC236}">
                  <a16:creationId xmlns:a16="http://schemas.microsoft.com/office/drawing/2014/main" id="{0111D4E6-6808-48CC-B954-BF8CD2756457}"/>
                </a:ext>
              </a:extLst>
            </p:cNvPr>
            <p:cNvGrpSpPr/>
            <p:nvPr/>
          </p:nvGrpSpPr>
          <p:grpSpPr>
            <a:xfrm>
              <a:off x="4676784" y="2591706"/>
              <a:ext cx="231650" cy="1900437"/>
              <a:chOff x="4676784" y="2591706"/>
              <a:chExt cx="231650" cy="1900437"/>
            </a:xfrm>
          </p:grpSpPr>
          <p:grpSp>
            <p:nvGrpSpPr>
              <p:cNvPr id="31" name="Google Shape;1112;p39">
                <a:extLst>
                  <a:ext uri="{FF2B5EF4-FFF2-40B4-BE49-F238E27FC236}">
                    <a16:creationId xmlns:a16="http://schemas.microsoft.com/office/drawing/2014/main" id="{D9A2FFA7-72FD-4E84-9BD4-346F4EECAE13}"/>
                  </a:ext>
                </a:extLst>
              </p:cNvPr>
              <p:cNvGrpSpPr/>
              <p:nvPr/>
            </p:nvGrpSpPr>
            <p:grpSpPr>
              <a:xfrm>
                <a:off x="4676784" y="2591706"/>
                <a:ext cx="231650" cy="351207"/>
                <a:chOff x="2915901" y="2061239"/>
                <a:chExt cx="231650" cy="351207"/>
              </a:xfrm>
            </p:grpSpPr>
            <p:sp>
              <p:nvSpPr>
                <p:cNvPr id="32" name="Google Shape;1113;p39">
                  <a:extLst>
                    <a:ext uri="{FF2B5EF4-FFF2-40B4-BE49-F238E27FC236}">
                      <a16:creationId xmlns:a16="http://schemas.microsoft.com/office/drawing/2014/main" id="{E78779B7-445D-4BF8-A0F5-A50A3513B18B}"/>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14;p39">
                  <a:extLst>
                    <a:ext uri="{FF2B5EF4-FFF2-40B4-BE49-F238E27FC236}">
                      <a16:creationId xmlns:a16="http://schemas.microsoft.com/office/drawing/2014/main" id="{60A7070F-BB5D-4CCE-AC2C-32CBD1EBCFE0}"/>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15;p39">
                  <a:extLst>
                    <a:ext uri="{FF2B5EF4-FFF2-40B4-BE49-F238E27FC236}">
                      <a16:creationId xmlns:a16="http://schemas.microsoft.com/office/drawing/2014/main" id="{46A6F5E0-5237-458F-B62A-622CCB8A233F}"/>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16;p39">
                  <a:extLst>
                    <a:ext uri="{FF2B5EF4-FFF2-40B4-BE49-F238E27FC236}">
                      <a16:creationId xmlns:a16="http://schemas.microsoft.com/office/drawing/2014/main" id="{317004A4-84DD-432A-8861-139B32B6DFD4}"/>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17;p39">
                  <a:extLst>
                    <a:ext uri="{FF2B5EF4-FFF2-40B4-BE49-F238E27FC236}">
                      <a16:creationId xmlns:a16="http://schemas.microsoft.com/office/drawing/2014/main" id="{EC8A6BC2-FE23-4B4A-8DB6-CAC6F1709344}"/>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18;p39">
                  <a:extLst>
                    <a:ext uri="{FF2B5EF4-FFF2-40B4-BE49-F238E27FC236}">
                      <a16:creationId xmlns:a16="http://schemas.microsoft.com/office/drawing/2014/main" id="{CB600164-44B1-4185-B0D7-519FA59C18E2}"/>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19;p39">
                  <a:extLst>
                    <a:ext uri="{FF2B5EF4-FFF2-40B4-BE49-F238E27FC236}">
                      <a16:creationId xmlns:a16="http://schemas.microsoft.com/office/drawing/2014/main" id="{4A8A4864-A36A-4FCE-9175-E949D32847CF}"/>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20;p39">
                  <a:extLst>
                    <a:ext uri="{FF2B5EF4-FFF2-40B4-BE49-F238E27FC236}">
                      <a16:creationId xmlns:a16="http://schemas.microsoft.com/office/drawing/2014/main" id="{F23C9A63-EB4A-4185-8A47-758EBAADC005}"/>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21;p39">
                  <a:extLst>
                    <a:ext uri="{FF2B5EF4-FFF2-40B4-BE49-F238E27FC236}">
                      <a16:creationId xmlns:a16="http://schemas.microsoft.com/office/drawing/2014/main" id="{199AE416-E1FB-405F-B9F9-6B6444B60012}"/>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22;p39">
                  <a:extLst>
                    <a:ext uri="{FF2B5EF4-FFF2-40B4-BE49-F238E27FC236}">
                      <a16:creationId xmlns:a16="http://schemas.microsoft.com/office/drawing/2014/main" id="{2F1F7627-6681-4D88-9C8B-42EE235155A9}"/>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23;p39">
                  <a:extLst>
                    <a:ext uri="{FF2B5EF4-FFF2-40B4-BE49-F238E27FC236}">
                      <a16:creationId xmlns:a16="http://schemas.microsoft.com/office/drawing/2014/main" id="{945DF3C4-9FD9-4C2B-8D8B-CB4AA0C7AB68}"/>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24;p39">
                  <a:extLst>
                    <a:ext uri="{FF2B5EF4-FFF2-40B4-BE49-F238E27FC236}">
                      <a16:creationId xmlns:a16="http://schemas.microsoft.com/office/drawing/2014/main" id="{33E429C4-88C8-4E6A-AF88-FFCE6097A5F1}"/>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25;p39">
                  <a:extLst>
                    <a:ext uri="{FF2B5EF4-FFF2-40B4-BE49-F238E27FC236}">
                      <a16:creationId xmlns:a16="http://schemas.microsoft.com/office/drawing/2014/main" id="{E7E1BC82-3536-4E12-B6E5-0372002B69A5}"/>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1112;p39">
                <a:extLst>
                  <a:ext uri="{FF2B5EF4-FFF2-40B4-BE49-F238E27FC236}">
                    <a16:creationId xmlns:a16="http://schemas.microsoft.com/office/drawing/2014/main" id="{57BECE7A-E026-47E7-BF85-65C0C55EE3D2}"/>
                  </a:ext>
                </a:extLst>
              </p:cNvPr>
              <p:cNvGrpSpPr/>
              <p:nvPr/>
            </p:nvGrpSpPr>
            <p:grpSpPr>
              <a:xfrm>
                <a:off x="4676784" y="3099706"/>
                <a:ext cx="231650" cy="351207"/>
                <a:chOff x="2915901" y="2061239"/>
                <a:chExt cx="231650" cy="351207"/>
              </a:xfrm>
            </p:grpSpPr>
            <p:sp>
              <p:nvSpPr>
                <p:cNvPr id="46" name="Google Shape;1113;p39">
                  <a:extLst>
                    <a:ext uri="{FF2B5EF4-FFF2-40B4-BE49-F238E27FC236}">
                      <a16:creationId xmlns:a16="http://schemas.microsoft.com/office/drawing/2014/main" id="{D4CEB92C-815D-48B9-9B20-46A19C8D4F1E}"/>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14;p39">
                  <a:extLst>
                    <a:ext uri="{FF2B5EF4-FFF2-40B4-BE49-F238E27FC236}">
                      <a16:creationId xmlns:a16="http://schemas.microsoft.com/office/drawing/2014/main" id="{E1CB68FA-AFCA-4D34-9046-8471E54E6CE5}"/>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15;p39">
                  <a:extLst>
                    <a:ext uri="{FF2B5EF4-FFF2-40B4-BE49-F238E27FC236}">
                      <a16:creationId xmlns:a16="http://schemas.microsoft.com/office/drawing/2014/main" id="{300B328B-E91E-4B9C-8898-496E2041092C}"/>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16;p39">
                  <a:extLst>
                    <a:ext uri="{FF2B5EF4-FFF2-40B4-BE49-F238E27FC236}">
                      <a16:creationId xmlns:a16="http://schemas.microsoft.com/office/drawing/2014/main" id="{CD639B93-9DEC-4446-9681-5CF150559130}"/>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17;p39">
                  <a:extLst>
                    <a:ext uri="{FF2B5EF4-FFF2-40B4-BE49-F238E27FC236}">
                      <a16:creationId xmlns:a16="http://schemas.microsoft.com/office/drawing/2014/main" id="{A77DA6CC-BAA3-4721-8088-1585866AABD1}"/>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18;p39">
                  <a:extLst>
                    <a:ext uri="{FF2B5EF4-FFF2-40B4-BE49-F238E27FC236}">
                      <a16:creationId xmlns:a16="http://schemas.microsoft.com/office/drawing/2014/main" id="{711079C2-9DF6-4D1A-A44A-8F0B828160A6}"/>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19;p39">
                  <a:extLst>
                    <a:ext uri="{FF2B5EF4-FFF2-40B4-BE49-F238E27FC236}">
                      <a16:creationId xmlns:a16="http://schemas.microsoft.com/office/drawing/2014/main" id="{0500DCE5-8769-48B0-B8BD-A7E4E4D1A5DD}"/>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20;p39">
                  <a:extLst>
                    <a:ext uri="{FF2B5EF4-FFF2-40B4-BE49-F238E27FC236}">
                      <a16:creationId xmlns:a16="http://schemas.microsoft.com/office/drawing/2014/main" id="{EE8B5FDF-F8DB-4782-B026-FB76BDD0028B}"/>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21;p39">
                  <a:extLst>
                    <a:ext uri="{FF2B5EF4-FFF2-40B4-BE49-F238E27FC236}">
                      <a16:creationId xmlns:a16="http://schemas.microsoft.com/office/drawing/2014/main" id="{BA63EC93-860D-40AD-82A6-B106EF88F35F}"/>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22;p39">
                  <a:extLst>
                    <a:ext uri="{FF2B5EF4-FFF2-40B4-BE49-F238E27FC236}">
                      <a16:creationId xmlns:a16="http://schemas.microsoft.com/office/drawing/2014/main" id="{35DEA5A4-785A-4832-988F-E5BD0A145D34}"/>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23;p39">
                  <a:extLst>
                    <a:ext uri="{FF2B5EF4-FFF2-40B4-BE49-F238E27FC236}">
                      <a16:creationId xmlns:a16="http://schemas.microsoft.com/office/drawing/2014/main" id="{B21F3CFD-1BD5-4311-B748-31E9FE9F1774}"/>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24;p39">
                  <a:extLst>
                    <a:ext uri="{FF2B5EF4-FFF2-40B4-BE49-F238E27FC236}">
                      <a16:creationId xmlns:a16="http://schemas.microsoft.com/office/drawing/2014/main" id="{03BB9340-F6C1-46FA-BCF6-2D730BC9E37B}"/>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25;p39">
                  <a:extLst>
                    <a:ext uri="{FF2B5EF4-FFF2-40B4-BE49-F238E27FC236}">
                      <a16:creationId xmlns:a16="http://schemas.microsoft.com/office/drawing/2014/main" id="{3DDC8524-9D93-474D-A6D7-59F6B0BC5D5D}"/>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1112;p39">
                <a:extLst>
                  <a:ext uri="{FF2B5EF4-FFF2-40B4-BE49-F238E27FC236}">
                    <a16:creationId xmlns:a16="http://schemas.microsoft.com/office/drawing/2014/main" id="{E747C0E9-ACC5-4C12-843B-E2DACA72DB99}"/>
                  </a:ext>
                </a:extLst>
              </p:cNvPr>
              <p:cNvGrpSpPr/>
              <p:nvPr/>
            </p:nvGrpSpPr>
            <p:grpSpPr>
              <a:xfrm>
                <a:off x="4676784" y="3617866"/>
                <a:ext cx="231650" cy="351207"/>
                <a:chOff x="2915901" y="2061239"/>
                <a:chExt cx="231650" cy="351207"/>
              </a:xfrm>
            </p:grpSpPr>
            <p:sp>
              <p:nvSpPr>
                <p:cNvPr id="60" name="Google Shape;1113;p39">
                  <a:extLst>
                    <a:ext uri="{FF2B5EF4-FFF2-40B4-BE49-F238E27FC236}">
                      <a16:creationId xmlns:a16="http://schemas.microsoft.com/office/drawing/2014/main" id="{4C6BFA5D-DE0D-4AED-8DEC-C0E416E06438}"/>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14;p39">
                  <a:extLst>
                    <a:ext uri="{FF2B5EF4-FFF2-40B4-BE49-F238E27FC236}">
                      <a16:creationId xmlns:a16="http://schemas.microsoft.com/office/drawing/2014/main" id="{B590263B-0018-428A-9766-54CB98D8155C}"/>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15;p39">
                  <a:extLst>
                    <a:ext uri="{FF2B5EF4-FFF2-40B4-BE49-F238E27FC236}">
                      <a16:creationId xmlns:a16="http://schemas.microsoft.com/office/drawing/2014/main" id="{0F7F22B2-D0AA-4731-BF1D-561D05DA0231}"/>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16;p39">
                  <a:extLst>
                    <a:ext uri="{FF2B5EF4-FFF2-40B4-BE49-F238E27FC236}">
                      <a16:creationId xmlns:a16="http://schemas.microsoft.com/office/drawing/2014/main" id="{F0389124-B654-46E2-A663-24C89EB276A7}"/>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117;p39">
                  <a:extLst>
                    <a:ext uri="{FF2B5EF4-FFF2-40B4-BE49-F238E27FC236}">
                      <a16:creationId xmlns:a16="http://schemas.microsoft.com/office/drawing/2014/main" id="{748BC916-D178-4C08-B83D-FC5FD864B7AC}"/>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118;p39">
                  <a:extLst>
                    <a:ext uri="{FF2B5EF4-FFF2-40B4-BE49-F238E27FC236}">
                      <a16:creationId xmlns:a16="http://schemas.microsoft.com/office/drawing/2014/main" id="{18E11650-7E28-45F2-996B-81A618A8BFB1}"/>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119;p39">
                  <a:extLst>
                    <a:ext uri="{FF2B5EF4-FFF2-40B4-BE49-F238E27FC236}">
                      <a16:creationId xmlns:a16="http://schemas.microsoft.com/office/drawing/2014/main" id="{CA3577CF-C403-49CC-90F2-F5EA7F76F39B}"/>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120;p39">
                  <a:extLst>
                    <a:ext uri="{FF2B5EF4-FFF2-40B4-BE49-F238E27FC236}">
                      <a16:creationId xmlns:a16="http://schemas.microsoft.com/office/drawing/2014/main" id="{4D31CC71-1A84-40F7-816E-86FB577EDEA0}"/>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121;p39">
                  <a:extLst>
                    <a:ext uri="{FF2B5EF4-FFF2-40B4-BE49-F238E27FC236}">
                      <a16:creationId xmlns:a16="http://schemas.microsoft.com/office/drawing/2014/main" id="{487B3332-9D04-4F43-A501-1ADD9E6EA2B0}"/>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122;p39">
                  <a:extLst>
                    <a:ext uri="{FF2B5EF4-FFF2-40B4-BE49-F238E27FC236}">
                      <a16:creationId xmlns:a16="http://schemas.microsoft.com/office/drawing/2014/main" id="{14B3A93D-57CC-4EA7-814E-0D1356155E39}"/>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123;p39">
                  <a:extLst>
                    <a:ext uri="{FF2B5EF4-FFF2-40B4-BE49-F238E27FC236}">
                      <a16:creationId xmlns:a16="http://schemas.microsoft.com/office/drawing/2014/main" id="{35FFAF70-0123-47A4-8C7D-C2AA0FCEAEA9}"/>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124;p39">
                  <a:extLst>
                    <a:ext uri="{FF2B5EF4-FFF2-40B4-BE49-F238E27FC236}">
                      <a16:creationId xmlns:a16="http://schemas.microsoft.com/office/drawing/2014/main" id="{9D69AC3F-122D-4D64-9FF6-8AC56E025724}"/>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125;p39">
                  <a:extLst>
                    <a:ext uri="{FF2B5EF4-FFF2-40B4-BE49-F238E27FC236}">
                      <a16:creationId xmlns:a16="http://schemas.microsoft.com/office/drawing/2014/main" id="{472B9C3B-6F1A-482C-8D72-F27E5B4393C6}"/>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1112;p39">
                <a:extLst>
                  <a:ext uri="{FF2B5EF4-FFF2-40B4-BE49-F238E27FC236}">
                    <a16:creationId xmlns:a16="http://schemas.microsoft.com/office/drawing/2014/main" id="{D2A64D7B-C3BA-497B-8C76-B2D5AEC83231}"/>
                  </a:ext>
                </a:extLst>
              </p:cNvPr>
              <p:cNvGrpSpPr/>
              <p:nvPr/>
            </p:nvGrpSpPr>
            <p:grpSpPr>
              <a:xfrm>
                <a:off x="4676784" y="4140936"/>
                <a:ext cx="231650" cy="351207"/>
                <a:chOff x="2915901" y="2061239"/>
                <a:chExt cx="231650" cy="351207"/>
              </a:xfrm>
            </p:grpSpPr>
            <p:sp>
              <p:nvSpPr>
                <p:cNvPr id="74" name="Google Shape;1113;p39">
                  <a:extLst>
                    <a:ext uri="{FF2B5EF4-FFF2-40B4-BE49-F238E27FC236}">
                      <a16:creationId xmlns:a16="http://schemas.microsoft.com/office/drawing/2014/main" id="{92D0BC5F-53E3-417E-914F-9BC5E48C45D3}"/>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114;p39">
                  <a:extLst>
                    <a:ext uri="{FF2B5EF4-FFF2-40B4-BE49-F238E27FC236}">
                      <a16:creationId xmlns:a16="http://schemas.microsoft.com/office/drawing/2014/main" id="{E85FAC5C-C6AD-41D4-9A9F-AC5097D67CF0}"/>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115;p39">
                  <a:extLst>
                    <a:ext uri="{FF2B5EF4-FFF2-40B4-BE49-F238E27FC236}">
                      <a16:creationId xmlns:a16="http://schemas.microsoft.com/office/drawing/2014/main" id="{09A6AA5F-F32D-4443-B8D9-4A02743F3E69}"/>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116;p39">
                  <a:extLst>
                    <a:ext uri="{FF2B5EF4-FFF2-40B4-BE49-F238E27FC236}">
                      <a16:creationId xmlns:a16="http://schemas.microsoft.com/office/drawing/2014/main" id="{40EAE492-45FD-48E7-8A8A-74BCF0BF2B0F}"/>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117;p39">
                  <a:extLst>
                    <a:ext uri="{FF2B5EF4-FFF2-40B4-BE49-F238E27FC236}">
                      <a16:creationId xmlns:a16="http://schemas.microsoft.com/office/drawing/2014/main" id="{9A2F6A3B-B055-428E-B0F9-29E78E4B75C3}"/>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118;p39">
                  <a:extLst>
                    <a:ext uri="{FF2B5EF4-FFF2-40B4-BE49-F238E27FC236}">
                      <a16:creationId xmlns:a16="http://schemas.microsoft.com/office/drawing/2014/main" id="{087E60E9-FAC5-4C19-BEB8-D5FE52427D74}"/>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119;p39">
                  <a:extLst>
                    <a:ext uri="{FF2B5EF4-FFF2-40B4-BE49-F238E27FC236}">
                      <a16:creationId xmlns:a16="http://schemas.microsoft.com/office/drawing/2014/main" id="{596CDA3C-C398-435C-B1F5-EEBE7CCC6AD8}"/>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120;p39">
                  <a:extLst>
                    <a:ext uri="{FF2B5EF4-FFF2-40B4-BE49-F238E27FC236}">
                      <a16:creationId xmlns:a16="http://schemas.microsoft.com/office/drawing/2014/main" id="{6AAE7DCB-98BD-4CA7-820B-43DB956549F0}"/>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121;p39">
                  <a:extLst>
                    <a:ext uri="{FF2B5EF4-FFF2-40B4-BE49-F238E27FC236}">
                      <a16:creationId xmlns:a16="http://schemas.microsoft.com/office/drawing/2014/main" id="{22BE604B-9107-4A2E-BDCE-22B7321DA534}"/>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122;p39">
                  <a:extLst>
                    <a:ext uri="{FF2B5EF4-FFF2-40B4-BE49-F238E27FC236}">
                      <a16:creationId xmlns:a16="http://schemas.microsoft.com/office/drawing/2014/main" id="{F069B03A-67E0-4CBC-8ABA-4737E4A1B26F}"/>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123;p39">
                  <a:extLst>
                    <a:ext uri="{FF2B5EF4-FFF2-40B4-BE49-F238E27FC236}">
                      <a16:creationId xmlns:a16="http://schemas.microsoft.com/office/drawing/2014/main" id="{BD2EF28B-81BC-4439-AEE5-0256A6161E0F}"/>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124;p39">
                  <a:extLst>
                    <a:ext uri="{FF2B5EF4-FFF2-40B4-BE49-F238E27FC236}">
                      <a16:creationId xmlns:a16="http://schemas.microsoft.com/office/drawing/2014/main" id="{5EDA5B0D-2F1F-4C2E-9330-D02D4C8DD102}"/>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125;p39">
                  <a:extLst>
                    <a:ext uri="{FF2B5EF4-FFF2-40B4-BE49-F238E27FC236}">
                      <a16:creationId xmlns:a16="http://schemas.microsoft.com/office/drawing/2014/main" id="{536F77C6-7517-4554-830F-43A7422CD49D}"/>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3" name="投影片編號版面配置區 1">
            <a:extLst>
              <a:ext uri="{FF2B5EF4-FFF2-40B4-BE49-F238E27FC236}">
                <a16:creationId xmlns:a16="http://schemas.microsoft.com/office/drawing/2014/main" id="{B463F452-8E8D-4171-87A3-9D2F536327B1}"/>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3</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9845388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圓角 7">
            <a:extLst>
              <a:ext uri="{FF2B5EF4-FFF2-40B4-BE49-F238E27FC236}">
                <a16:creationId xmlns:a16="http://schemas.microsoft.com/office/drawing/2014/main" id="{D0692389-B787-4181-BD12-BE290D513C2C}"/>
              </a:ext>
            </a:extLst>
          </p:cNvPr>
          <p:cNvSpPr/>
          <p:nvPr/>
        </p:nvSpPr>
        <p:spPr>
          <a:xfrm>
            <a:off x="6080761" y="610931"/>
            <a:ext cx="2560003" cy="56382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修正論文的做法                         </a:t>
              </a:r>
              <a:r>
                <a:rPr lang="en-US" altLang="zh-TW" sz="2000" b="1" dirty="0">
                  <a:solidFill>
                    <a:schemeClr val="bg1"/>
                  </a:solidFill>
                  <a:latin typeface="源泉圓體 R" panose="020B0500000000000000" pitchFamily="34" charset="-120"/>
                  <a:ea typeface="源泉圓體 R" panose="020B0500000000000000" pitchFamily="34" charset="-120"/>
                </a:rPr>
                <a:t>K Nearest Neighbor</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8" name="群組 17">
            <a:extLst>
              <a:ext uri="{FF2B5EF4-FFF2-40B4-BE49-F238E27FC236}">
                <a16:creationId xmlns:a16="http://schemas.microsoft.com/office/drawing/2014/main" id="{195DAF18-7A85-4D0F-940A-EDFC0100201F}"/>
              </a:ext>
            </a:extLst>
          </p:cNvPr>
          <p:cNvGrpSpPr/>
          <p:nvPr/>
        </p:nvGrpSpPr>
        <p:grpSpPr>
          <a:xfrm>
            <a:off x="543945" y="2700561"/>
            <a:ext cx="6458738" cy="339965"/>
            <a:chOff x="543945" y="3005825"/>
            <a:chExt cx="6458738" cy="339965"/>
          </a:xfrm>
        </p:grpSpPr>
        <p:sp>
          <p:nvSpPr>
            <p:cNvPr id="19" name="矩形: 圓角 18">
              <a:extLst>
                <a:ext uri="{FF2B5EF4-FFF2-40B4-BE49-F238E27FC236}">
                  <a16:creationId xmlns:a16="http://schemas.microsoft.com/office/drawing/2014/main" id="{75C96340-E3BC-49DD-B68F-F67CBA56917B}"/>
                </a:ext>
              </a:extLst>
            </p:cNvPr>
            <p:cNvSpPr/>
            <p:nvPr/>
          </p:nvSpPr>
          <p:spPr>
            <a:xfrm>
              <a:off x="543945" y="3005825"/>
              <a:ext cx="1058612" cy="3399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b="1" dirty="0">
                  <a:latin typeface="源泉圓體 R" panose="020B0500000000000000" pitchFamily="34" charset="-120"/>
                  <a:ea typeface="源泉圓體 R" panose="020B0500000000000000" pitchFamily="34" charset="-120"/>
                </a:rPr>
                <a:t>修正後</a:t>
              </a:r>
            </a:p>
          </p:txBody>
        </p:sp>
        <p:sp>
          <p:nvSpPr>
            <p:cNvPr id="20" name="文字方塊 19">
              <a:extLst>
                <a:ext uri="{FF2B5EF4-FFF2-40B4-BE49-F238E27FC236}">
                  <a16:creationId xmlns:a16="http://schemas.microsoft.com/office/drawing/2014/main" id="{B67853EA-758D-4A46-A31F-76EBF705B323}"/>
                </a:ext>
              </a:extLst>
            </p:cNvPr>
            <p:cNvSpPr txBox="1"/>
            <p:nvPr/>
          </p:nvSpPr>
          <p:spPr>
            <a:xfrm>
              <a:off x="1602556" y="3021919"/>
              <a:ext cx="5400127" cy="307777"/>
            </a:xfrm>
            <a:prstGeom prst="rect">
              <a:avLst/>
            </a:prstGeom>
            <a:noFill/>
          </p:spPr>
          <p:txBody>
            <a:bodyPr wrap="square">
              <a:spAutoFit/>
            </a:bodyPr>
            <a:lstStyle/>
            <a:p>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Training Number </a:t>
              </a:r>
              <a:r>
                <a:rPr lang="en-US" altLang="zh-TW" sz="1400" b="1" i="0" u="none" strike="noStrike" dirty="0">
                  <a:solidFill>
                    <a:schemeClr val="accent1">
                      <a:lumMod val="75000"/>
                    </a:schemeClr>
                  </a:solidFill>
                  <a:effectLst/>
                  <a:latin typeface="Times New Roman" panose="02020603050405020304" pitchFamily="18" charset="0"/>
                  <a:cs typeface="Times New Roman" panose="02020603050405020304" pitchFamily="18" charset="0"/>
                </a:rPr>
                <a:t>4</a:t>
              </a: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 ( K : 1 ; </a:t>
              </a:r>
              <a:r>
                <a:rPr lang="en-US" altLang="zh-TW" sz="1400" b="1" i="0" u="none" strike="noStrike" dirty="0">
                  <a:solidFill>
                    <a:schemeClr val="accent1">
                      <a:lumMod val="75000"/>
                    </a:schemeClr>
                  </a:solidFill>
                  <a:effectLst/>
                  <a:latin typeface="Times New Roman" panose="02020603050405020304" pitchFamily="18" charset="0"/>
                  <a:cs typeface="Times New Roman" panose="02020603050405020304" pitchFamily="18" charset="0"/>
                </a:rPr>
                <a:t>Cross Validate : False </a:t>
              </a: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a:t>
              </a:r>
            </a:p>
          </p:txBody>
        </p:sp>
      </p:grpSp>
      <p:grpSp>
        <p:nvGrpSpPr>
          <p:cNvPr id="21" name="群組 20">
            <a:extLst>
              <a:ext uri="{FF2B5EF4-FFF2-40B4-BE49-F238E27FC236}">
                <a16:creationId xmlns:a16="http://schemas.microsoft.com/office/drawing/2014/main" id="{48F10147-5A69-44AE-86F5-DE61A20CBE5B}"/>
              </a:ext>
            </a:extLst>
          </p:cNvPr>
          <p:cNvGrpSpPr/>
          <p:nvPr/>
        </p:nvGrpSpPr>
        <p:grpSpPr>
          <a:xfrm>
            <a:off x="543945" y="1418303"/>
            <a:ext cx="6458738" cy="339965"/>
            <a:chOff x="543945" y="1302557"/>
            <a:chExt cx="6458738" cy="339965"/>
          </a:xfrm>
        </p:grpSpPr>
        <p:sp>
          <p:nvSpPr>
            <p:cNvPr id="22" name="矩形: 圓角 21">
              <a:extLst>
                <a:ext uri="{FF2B5EF4-FFF2-40B4-BE49-F238E27FC236}">
                  <a16:creationId xmlns:a16="http://schemas.microsoft.com/office/drawing/2014/main" id="{54E191B2-5849-4BC1-9AE5-7A86FAF929F1}"/>
                </a:ext>
              </a:extLst>
            </p:cNvPr>
            <p:cNvSpPr/>
            <p:nvPr/>
          </p:nvSpPr>
          <p:spPr>
            <a:xfrm>
              <a:off x="543945" y="1302557"/>
              <a:ext cx="1058612" cy="3399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b="1" dirty="0">
                  <a:latin typeface="源泉圓體 R" panose="020B0500000000000000" pitchFamily="34" charset="-120"/>
                  <a:ea typeface="源泉圓體 R" panose="020B0500000000000000" pitchFamily="34" charset="-120"/>
                </a:rPr>
                <a:t>修正前</a:t>
              </a:r>
            </a:p>
          </p:txBody>
        </p:sp>
        <p:sp>
          <p:nvSpPr>
            <p:cNvPr id="23" name="文字方塊 22">
              <a:extLst>
                <a:ext uri="{FF2B5EF4-FFF2-40B4-BE49-F238E27FC236}">
                  <a16:creationId xmlns:a16="http://schemas.microsoft.com/office/drawing/2014/main" id="{83951BA3-FC8C-4DBB-916A-3F97508B3A86}"/>
                </a:ext>
              </a:extLst>
            </p:cNvPr>
            <p:cNvSpPr txBox="1"/>
            <p:nvPr/>
          </p:nvSpPr>
          <p:spPr>
            <a:xfrm>
              <a:off x="1602556" y="1318651"/>
              <a:ext cx="5400127" cy="307777"/>
            </a:xfrm>
            <a:prstGeom prst="rect">
              <a:avLst/>
            </a:prstGeom>
            <a:noFill/>
          </p:spPr>
          <p:txBody>
            <a:bodyPr wrap="square">
              <a:spAutoFit/>
            </a:bodyPr>
            <a:lstStyle/>
            <a:p>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Training Number 1 ( K : 1 ; Cross Validate : True )</a:t>
              </a:r>
            </a:p>
          </p:txBody>
        </p:sp>
      </p:grpSp>
      <p:sp>
        <p:nvSpPr>
          <p:cNvPr id="25" name="矩形: 圓角 24">
            <a:extLst>
              <a:ext uri="{FF2B5EF4-FFF2-40B4-BE49-F238E27FC236}">
                <a16:creationId xmlns:a16="http://schemas.microsoft.com/office/drawing/2014/main" id="{C5BFB2C7-31B6-4746-8E97-4F64C0A22148}"/>
              </a:ext>
            </a:extLst>
          </p:cNvPr>
          <p:cNvSpPr/>
          <p:nvPr/>
        </p:nvSpPr>
        <p:spPr>
          <a:xfrm>
            <a:off x="254524" y="4305243"/>
            <a:ext cx="8653806" cy="272371"/>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aphicFrame>
        <p:nvGraphicFramePr>
          <p:cNvPr id="26" name="表格 10">
            <a:extLst>
              <a:ext uri="{FF2B5EF4-FFF2-40B4-BE49-F238E27FC236}">
                <a16:creationId xmlns:a16="http://schemas.microsoft.com/office/drawing/2014/main" id="{307D9FD7-B8D7-40A7-86A5-6DA1FBC093B9}"/>
              </a:ext>
            </a:extLst>
          </p:cNvPr>
          <p:cNvGraphicFramePr>
            <a:graphicFrameLocks noGrp="1"/>
          </p:cNvGraphicFramePr>
          <p:nvPr>
            <p:extLst>
              <p:ext uri="{D42A27DB-BD31-4B8C-83A1-F6EECF244321}">
                <p14:modId xmlns:p14="http://schemas.microsoft.com/office/powerpoint/2010/main" val="2473649214"/>
              </p:ext>
            </p:extLst>
          </p:nvPr>
        </p:nvGraphicFramePr>
        <p:xfrm>
          <a:off x="543943" y="3260603"/>
          <a:ext cx="8096820" cy="1801465"/>
        </p:xfrm>
        <a:graphic>
          <a:graphicData uri="http://schemas.openxmlformats.org/drawingml/2006/table">
            <a:tbl>
              <a:tblPr firstRow="1" bandRow="1">
                <a:tableStyleId>{81C5649E-B6DF-48DD-B737-5314E243A1CC}</a:tableStyleId>
              </a:tblPr>
              <a:tblGrid>
                <a:gridCol w="1619364">
                  <a:extLst>
                    <a:ext uri="{9D8B030D-6E8A-4147-A177-3AD203B41FA5}">
                      <a16:colId xmlns:a16="http://schemas.microsoft.com/office/drawing/2014/main" val="862374626"/>
                    </a:ext>
                  </a:extLst>
                </a:gridCol>
                <a:gridCol w="1806809">
                  <a:extLst>
                    <a:ext uri="{9D8B030D-6E8A-4147-A177-3AD203B41FA5}">
                      <a16:colId xmlns:a16="http://schemas.microsoft.com/office/drawing/2014/main" val="614970681"/>
                    </a:ext>
                  </a:extLst>
                </a:gridCol>
                <a:gridCol w="1431919">
                  <a:extLst>
                    <a:ext uri="{9D8B030D-6E8A-4147-A177-3AD203B41FA5}">
                      <a16:colId xmlns:a16="http://schemas.microsoft.com/office/drawing/2014/main" val="45714671"/>
                    </a:ext>
                  </a:extLst>
                </a:gridCol>
                <a:gridCol w="1619364">
                  <a:extLst>
                    <a:ext uri="{9D8B030D-6E8A-4147-A177-3AD203B41FA5}">
                      <a16:colId xmlns:a16="http://schemas.microsoft.com/office/drawing/2014/main" val="3501764408"/>
                    </a:ext>
                  </a:extLst>
                </a:gridCol>
                <a:gridCol w="1619364">
                  <a:extLst>
                    <a:ext uri="{9D8B030D-6E8A-4147-A177-3AD203B41FA5}">
                      <a16:colId xmlns:a16="http://schemas.microsoft.com/office/drawing/2014/main" val="2321626275"/>
                    </a:ext>
                  </a:extLst>
                </a:gridCol>
              </a:tblGrid>
              <a:tr h="201604">
                <a:tc>
                  <a:txBody>
                    <a:bodyPr/>
                    <a:lstStyle/>
                    <a:p>
                      <a:pPr algn="ctr"/>
                      <a:r>
                        <a:rPr lang="en-US" altLang="zh-TW" b="1" dirty="0">
                          <a:latin typeface="Times New Roman" panose="02020603050405020304" pitchFamily="18" charset="0"/>
                          <a:cs typeface="Times New Roman" panose="02020603050405020304" pitchFamily="18" charset="0"/>
                        </a:rPr>
                        <a:t>Training Number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Accuracy</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F1-Measure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AUC</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MAE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1</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98.1601%</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0.982</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0.999</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0.0195</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2</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98.1601%</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0.982</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0.999</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0.0195</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664510580"/>
                  </a:ext>
                </a:extLst>
              </a:tr>
              <a:tr h="287040">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3</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98.1601%</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0.982</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0.999</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0.0195</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241925">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4</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98.1601%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0.982</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0.999</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0.0195</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13127578"/>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5</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96.4121%</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0.965</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0.998</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0.0335</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38780419"/>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6</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92.5483%</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0.930</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0.996</a:t>
                      </a:r>
                      <a:endParaRPr lang="zh-TW" altLang="en-US">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0.07</a:t>
                      </a:r>
                      <a:endParaRPr lang="zh-TW" altLang="en-US"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2555189"/>
                  </a:ext>
                </a:extLst>
              </a:tr>
            </a:tbl>
          </a:graphicData>
        </a:graphic>
      </p:graphicFrame>
      <p:graphicFrame>
        <p:nvGraphicFramePr>
          <p:cNvPr id="17" name="表格 10">
            <a:extLst>
              <a:ext uri="{FF2B5EF4-FFF2-40B4-BE49-F238E27FC236}">
                <a16:creationId xmlns:a16="http://schemas.microsoft.com/office/drawing/2014/main" id="{7E53C86A-329C-4476-8AA8-2F0C9DD05FD9}"/>
              </a:ext>
            </a:extLst>
          </p:cNvPr>
          <p:cNvGraphicFramePr>
            <a:graphicFrameLocks noGrp="1"/>
          </p:cNvGraphicFramePr>
          <p:nvPr>
            <p:extLst>
              <p:ext uri="{D42A27DB-BD31-4B8C-83A1-F6EECF244321}">
                <p14:modId xmlns:p14="http://schemas.microsoft.com/office/powerpoint/2010/main" val="3518166252"/>
              </p:ext>
            </p:extLst>
          </p:nvPr>
        </p:nvGraphicFramePr>
        <p:xfrm>
          <a:off x="543943" y="1988076"/>
          <a:ext cx="8096820" cy="546725"/>
        </p:xfrm>
        <a:graphic>
          <a:graphicData uri="http://schemas.openxmlformats.org/drawingml/2006/table">
            <a:tbl>
              <a:tblPr firstRow="1" bandRow="1">
                <a:tableStyleId>{81C5649E-B6DF-48DD-B737-5314E243A1CC}</a:tableStyleId>
              </a:tblPr>
              <a:tblGrid>
                <a:gridCol w="2024205">
                  <a:extLst>
                    <a:ext uri="{9D8B030D-6E8A-4147-A177-3AD203B41FA5}">
                      <a16:colId xmlns:a16="http://schemas.microsoft.com/office/drawing/2014/main" val="614970681"/>
                    </a:ext>
                  </a:extLst>
                </a:gridCol>
                <a:gridCol w="2024205">
                  <a:extLst>
                    <a:ext uri="{9D8B030D-6E8A-4147-A177-3AD203B41FA5}">
                      <a16:colId xmlns:a16="http://schemas.microsoft.com/office/drawing/2014/main" val="3877264674"/>
                    </a:ext>
                  </a:extLst>
                </a:gridCol>
                <a:gridCol w="2024205">
                  <a:extLst>
                    <a:ext uri="{9D8B030D-6E8A-4147-A177-3AD203B41FA5}">
                      <a16:colId xmlns:a16="http://schemas.microsoft.com/office/drawing/2014/main" val="45714671"/>
                    </a:ext>
                  </a:extLst>
                </a:gridCol>
                <a:gridCol w="2024205">
                  <a:extLst>
                    <a:ext uri="{9D8B030D-6E8A-4147-A177-3AD203B41FA5}">
                      <a16:colId xmlns:a16="http://schemas.microsoft.com/office/drawing/2014/main" val="3501764408"/>
                    </a:ext>
                  </a:extLst>
                </a:gridCol>
              </a:tblGrid>
              <a:tr h="0">
                <a:tc>
                  <a:txBody>
                    <a:bodyPr/>
                    <a:lstStyle/>
                    <a:p>
                      <a:pPr algn="ctr"/>
                      <a:r>
                        <a:rPr lang="en-US" altLang="zh-TW" b="1" dirty="0">
                          <a:latin typeface="Times New Roman" panose="02020603050405020304" pitchFamily="18" charset="0"/>
                          <a:cs typeface="Times New Roman" panose="02020603050405020304" pitchFamily="18" charset="0"/>
                        </a:rPr>
                        <a:t>Training Number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KNN</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Cross Validate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Accuracy</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41925">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b="1" dirty="0">
                          <a:effectLst/>
                          <a:latin typeface="Times New Roman" panose="02020603050405020304" pitchFamily="18" charset="0"/>
                          <a:cs typeface="Times New Roman" panose="02020603050405020304" pitchFamily="18" charset="0"/>
                        </a:rPr>
                        <a:t>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True</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98.69%</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67730258"/>
                  </a:ext>
                </a:extLst>
              </a:tr>
            </a:tbl>
          </a:graphicData>
        </a:graphic>
      </p:graphicFrame>
      <p:sp>
        <p:nvSpPr>
          <p:cNvPr id="24" name="矩形: 圓角 23">
            <a:extLst>
              <a:ext uri="{FF2B5EF4-FFF2-40B4-BE49-F238E27FC236}">
                <a16:creationId xmlns:a16="http://schemas.microsoft.com/office/drawing/2014/main" id="{CD6064ED-ECBD-4C6B-AF40-BC88B8AE31C7}"/>
              </a:ext>
            </a:extLst>
          </p:cNvPr>
          <p:cNvSpPr/>
          <p:nvPr/>
        </p:nvSpPr>
        <p:spPr>
          <a:xfrm>
            <a:off x="7137012" y="1918945"/>
            <a:ext cx="963028" cy="652505"/>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 name="矩形: 圓角 26">
            <a:extLst>
              <a:ext uri="{FF2B5EF4-FFF2-40B4-BE49-F238E27FC236}">
                <a16:creationId xmlns:a16="http://schemas.microsoft.com/office/drawing/2014/main" id="{96FE7879-1510-4758-83F2-005271B5E686}"/>
              </a:ext>
            </a:extLst>
          </p:cNvPr>
          <p:cNvSpPr/>
          <p:nvPr/>
        </p:nvSpPr>
        <p:spPr>
          <a:xfrm>
            <a:off x="2551157" y="4305243"/>
            <a:ext cx="963028" cy="272371"/>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 name="文字方塊 27">
            <a:extLst>
              <a:ext uri="{FF2B5EF4-FFF2-40B4-BE49-F238E27FC236}">
                <a16:creationId xmlns:a16="http://schemas.microsoft.com/office/drawing/2014/main" id="{0E69BF1D-481F-4E78-ABB9-61D0F4079601}"/>
              </a:ext>
            </a:extLst>
          </p:cNvPr>
          <p:cNvSpPr txBox="1"/>
          <p:nvPr/>
        </p:nvSpPr>
        <p:spPr>
          <a:xfrm>
            <a:off x="3548745" y="4626248"/>
            <a:ext cx="861473" cy="523220"/>
          </a:xfrm>
          <a:prstGeom prst="rect">
            <a:avLst/>
          </a:prstGeom>
          <a:noFill/>
        </p:spPr>
        <p:txBody>
          <a:bodyPr wrap="square" rtlCol="0">
            <a:spAutoFit/>
          </a:bodyPr>
          <a:lstStyle/>
          <a:p>
            <a:r>
              <a:rPr lang="zh-TW" altLang="en-US" dirty="0">
                <a:solidFill>
                  <a:srgbClr val="EF6C6A"/>
                </a:solidFill>
                <a:latin typeface="源泉圓體 R" panose="020B0500000000000000" pitchFamily="34" charset="-120"/>
                <a:ea typeface="源泉圓體 R" panose="020B0500000000000000" pitchFamily="34" charset="-120"/>
              </a:rPr>
              <a:t>修正後</a:t>
            </a:r>
            <a:endParaRPr lang="en-US" altLang="zh-TW" dirty="0">
              <a:solidFill>
                <a:srgbClr val="EF6C6A"/>
              </a:solidFill>
              <a:latin typeface="源泉圓體 R" panose="020B0500000000000000" pitchFamily="34" charset="-120"/>
              <a:ea typeface="源泉圓體 R" panose="020B0500000000000000" pitchFamily="34" charset="-120"/>
            </a:endParaRPr>
          </a:p>
          <a:p>
            <a:r>
              <a:rPr lang="en-US" altLang="zh-TW" dirty="0">
                <a:solidFill>
                  <a:srgbClr val="EF6C6A"/>
                </a:solidFill>
                <a:latin typeface="源泉圓體 R" panose="020B0500000000000000" pitchFamily="34" charset="-120"/>
                <a:ea typeface="源泉圓體 R" panose="020B0500000000000000" pitchFamily="34" charset="-120"/>
              </a:rPr>
              <a:t>acc</a:t>
            </a:r>
            <a:r>
              <a:rPr lang="zh-TW" altLang="en-US" dirty="0">
                <a:solidFill>
                  <a:srgbClr val="EF6C6A"/>
                </a:solidFill>
                <a:latin typeface="源泉圓體 R" panose="020B0500000000000000" pitchFamily="34" charset="-120"/>
                <a:ea typeface="源泉圓體 R" panose="020B0500000000000000" pitchFamily="34" charset="-120"/>
              </a:rPr>
              <a:t>下降</a:t>
            </a:r>
          </a:p>
        </p:txBody>
      </p:sp>
      <p:sp>
        <p:nvSpPr>
          <p:cNvPr id="29" name="投影片編號版面配置區 1">
            <a:extLst>
              <a:ext uri="{FF2B5EF4-FFF2-40B4-BE49-F238E27FC236}">
                <a16:creationId xmlns:a16="http://schemas.microsoft.com/office/drawing/2014/main" id="{B08366B4-5C20-4784-A0E9-8461E7934660}"/>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30</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3674436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圓角 7">
            <a:extLst>
              <a:ext uri="{FF2B5EF4-FFF2-40B4-BE49-F238E27FC236}">
                <a16:creationId xmlns:a16="http://schemas.microsoft.com/office/drawing/2014/main" id="{D2B63350-BA87-4C6C-B273-D4302977E72E}"/>
              </a:ext>
            </a:extLst>
          </p:cNvPr>
          <p:cNvSpPr/>
          <p:nvPr/>
        </p:nvSpPr>
        <p:spPr>
          <a:xfrm>
            <a:off x="6931158" y="610931"/>
            <a:ext cx="1709606" cy="56382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 name="群組 1">
            <a:extLst>
              <a:ext uri="{FF2B5EF4-FFF2-40B4-BE49-F238E27FC236}">
                <a16:creationId xmlns:a16="http://schemas.microsoft.com/office/drawing/2014/main" id="{0373F59C-C626-420F-B3C4-DA0791784A6A}"/>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11D8342B-E433-40E1-AEE3-1B91D7CD7A54}"/>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修正論文的做法                           </a:t>
              </a:r>
              <a:r>
                <a:rPr lang="en-US" altLang="zh-TW" sz="2000" b="1" dirty="0">
                  <a:latin typeface="源泉圓體 R" panose="020B0500000000000000" pitchFamily="34" charset="-120"/>
                  <a:ea typeface="源泉圓體 R" panose="020B0500000000000000" pitchFamily="34" charset="-120"/>
                </a:rPr>
                <a:t>            </a:t>
              </a:r>
              <a:r>
                <a:rPr lang="en-US" altLang="zh-TW" sz="2000" b="1" dirty="0">
                  <a:solidFill>
                    <a:schemeClr val="bg1"/>
                  </a:solidFill>
                  <a:latin typeface="源泉圓體 R" panose="020B0500000000000000" pitchFamily="34" charset="-120"/>
                  <a:ea typeface="源泉圓體 R" panose="020B0500000000000000" pitchFamily="34" charset="-120"/>
                </a:rPr>
                <a:t>Naïve Bayes</a:t>
              </a:r>
              <a:endParaRPr lang="zh-TW" altLang="en-US" sz="32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CAA99C1C-ADD6-44B3-9BD6-6E7591B3C6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47C7C463-0D8A-4D4E-90F1-2B98BA3188D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71B9594A-9594-4C9C-AA7C-D52DF02BDAF9}"/>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0" name="群組 9">
            <a:extLst>
              <a:ext uri="{FF2B5EF4-FFF2-40B4-BE49-F238E27FC236}">
                <a16:creationId xmlns:a16="http://schemas.microsoft.com/office/drawing/2014/main" id="{8AB885DF-6204-4B7E-BB8C-4A41BAC71E71}"/>
              </a:ext>
            </a:extLst>
          </p:cNvPr>
          <p:cNvGrpSpPr/>
          <p:nvPr/>
        </p:nvGrpSpPr>
        <p:grpSpPr>
          <a:xfrm>
            <a:off x="543945" y="1418303"/>
            <a:ext cx="8096818" cy="339965"/>
            <a:chOff x="543945" y="1302557"/>
            <a:chExt cx="8096818" cy="339965"/>
          </a:xfrm>
        </p:grpSpPr>
        <p:sp>
          <p:nvSpPr>
            <p:cNvPr id="13" name="矩形: 圓角 12">
              <a:extLst>
                <a:ext uri="{FF2B5EF4-FFF2-40B4-BE49-F238E27FC236}">
                  <a16:creationId xmlns:a16="http://schemas.microsoft.com/office/drawing/2014/main" id="{D36863DF-5A3B-4589-B998-535896CC220A}"/>
                </a:ext>
              </a:extLst>
            </p:cNvPr>
            <p:cNvSpPr/>
            <p:nvPr/>
          </p:nvSpPr>
          <p:spPr>
            <a:xfrm>
              <a:off x="543945" y="1302557"/>
              <a:ext cx="1058612" cy="3399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b="1" dirty="0">
                  <a:latin typeface="源泉圓體 R" panose="020B0500000000000000" pitchFamily="34" charset="-120"/>
                  <a:ea typeface="源泉圓體 R" panose="020B0500000000000000" pitchFamily="34" charset="-120"/>
                </a:rPr>
                <a:t>修正前</a:t>
              </a:r>
            </a:p>
          </p:txBody>
        </p:sp>
        <p:sp>
          <p:nvSpPr>
            <p:cNvPr id="14" name="文字方塊 13">
              <a:extLst>
                <a:ext uri="{FF2B5EF4-FFF2-40B4-BE49-F238E27FC236}">
                  <a16:creationId xmlns:a16="http://schemas.microsoft.com/office/drawing/2014/main" id="{40FC0D7C-E2EA-4884-A2D4-A212D2991C73}"/>
                </a:ext>
              </a:extLst>
            </p:cNvPr>
            <p:cNvSpPr txBox="1"/>
            <p:nvPr/>
          </p:nvSpPr>
          <p:spPr>
            <a:xfrm>
              <a:off x="1602556" y="1318651"/>
              <a:ext cx="7038207" cy="307777"/>
            </a:xfrm>
            <a:prstGeom prst="rect">
              <a:avLst/>
            </a:prstGeom>
            <a:noFill/>
          </p:spPr>
          <p:txBody>
            <a:bodyPr wrap="square">
              <a:spAutoFit/>
            </a:bodyPr>
            <a:lstStyle/>
            <a:p>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Training Number 1 ( Use Kernel Estimator : False ; Supervised Discretization : False)</a:t>
              </a:r>
            </a:p>
          </p:txBody>
        </p:sp>
      </p:grpSp>
      <p:grpSp>
        <p:nvGrpSpPr>
          <p:cNvPr id="16" name="群組 15">
            <a:extLst>
              <a:ext uri="{FF2B5EF4-FFF2-40B4-BE49-F238E27FC236}">
                <a16:creationId xmlns:a16="http://schemas.microsoft.com/office/drawing/2014/main" id="{FAF890B2-4543-4722-9FEB-53CEB73AB87C}"/>
              </a:ext>
            </a:extLst>
          </p:cNvPr>
          <p:cNvGrpSpPr/>
          <p:nvPr/>
        </p:nvGrpSpPr>
        <p:grpSpPr>
          <a:xfrm>
            <a:off x="543945" y="2893601"/>
            <a:ext cx="8096818" cy="339965"/>
            <a:chOff x="543945" y="3005825"/>
            <a:chExt cx="8096818" cy="339965"/>
          </a:xfrm>
        </p:grpSpPr>
        <p:sp>
          <p:nvSpPr>
            <p:cNvPr id="17" name="矩形: 圓角 16">
              <a:extLst>
                <a:ext uri="{FF2B5EF4-FFF2-40B4-BE49-F238E27FC236}">
                  <a16:creationId xmlns:a16="http://schemas.microsoft.com/office/drawing/2014/main" id="{47FD65B2-0CD1-4ACB-81E3-C4FA920E10AF}"/>
                </a:ext>
              </a:extLst>
            </p:cNvPr>
            <p:cNvSpPr/>
            <p:nvPr/>
          </p:nvSpPr>
          <p:spPr>
            <a:xfrm>
              <a:off x="543945" y="3005825"/>
              <a:ext cx="1058612" cy="3399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b="1" dirty="0">
                  <a:latin typeface="源泉圓體 R" panose="020B0500000000000000" pitchFamily="34" charset="-120"/>
                  <a:ea typeface="源泉圓體 R" panose="020B0500000000000000" pitchFamily="34" charset="-120"/>
                </a:rPr>
                <a:t>修正後</a:t>
              </a:r>
            </a:p>
          </p:txBody>
        </p:sp>
        <p:sp>
          <p:nvSpPr>
            <p:cNvPr id="18" name="文字方塊 17">
              <a:extLst>
                <a:ext uri="{FF2B5EF4-FFF2-40B4-BE49-F238E27FC236}">
                  <a16:creationId xmlns:a16="http://schemas.microsoft.com/office/drawing/2014/main" id="{50463EC0-C20F-4248-A4A2-02D7A2FFC387}"/>
                </a:ext>
              </a:extLst>
            </p:cNvPr>
            <p:cNvSpPr txBox="1"/>
            <p:nvPr/>
          </p:nvSpPr>
          <p:spPr>
            <a:xfrm>
              <a:off x="1602556" y="3021919"/>
              <a:ext cx="7038207" cy="307777"/>
            </a:xfrm>
            <a:prstGeom prst="rect">
              <a:avLst/>
            </a:prstGeom>
            <a:noFill/>
          </p:spPr>
          <p:txBody>
            <a:bodyPr wrap="square">
              <a:spAutoFit/>
            </a:bodyPr>
            <a:lstStyle/>
            <a:p>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Training Number 1 ( Use Kernel Estimator : False ; Supervised Discretization : False)</a:t>
              </a:r>
            </a:p>
          </p:txBody>
        </p:sp>
      </p:grpSp>
      <p:sp>
        <p:nvSpPr>
          <p:cNvPr id="19" name="矩形: 圓角 18">
            <a:extLst>
              <a:ext uri="{FF2B5EF4-FFF2-40B4-BE49-F238E27FC236}">
                <a16:creationId xmlns:a16="http://schemas.microsoft.com/office/drawing/2014/main" id="{C11000A7-FA9D-44AE-A494-4F1682195A4B}"/>
              </a:ext>
            </a:extLst>
          </p:cNvPr>
          <p:cNvSpPr/>
          <p:nvPr/>
        </p:nvSpPr>
        <p:spPr>
          <a:xfrm>
            <a:off x="254524" y="3811192"/>
            <a:ext cx="8653806" cy="272371"/>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aphicFrame>
        <p:nvGraphicFramePr>
          <p:cNvPr id="20" name="表格 10">
            <a:extLst>
              <a:ext uri="{FF2B5EF4-FFF2-40B4-BE49-F238E27FC236}">
                <a16:creationId xmlns:a16="http://schemas.microsoft.com/office/drawing/2014/main" id="{758EF237-0E02-4EE1-96F2-AFD24FFA8FAC}"/>
              </a:ext>
            </a:extLst>
          </p:cNvPr>
          <p:cNvGraphicFramePr>
            <a:graphicFrameLocks noGrp="1"/>
          </p:cNvGraphicFramePr>
          <p:nvPr>
            <p:extLst>
              <p:ext uri="{D42A27DB-BD31-4B8C-83A1-F6EECF244321}">
                <p14:modId xmlns:p14="http://schemas.microsoft.com/office/powerpoint/2010/main" val="1002772856"/>
              </p:ext>
            </p:extLst>
          </p:nvPr>
        </p:nvGraphicFramePr>
        <p:xfrm>
          <a:off x="543943" y="3453643"/>
          <a:ext cx="8096820" cy="1402080"/>
        </p:xfrm>
        <a:graphic>
          <a:graphicData uri="http://schemas.openxmlformats.org/drawingml/2006/table">
            <a:tbl>
              <a:tblPr firstRow="1" bandRow="1">
                <a:tableStyleId>{81C5649E-B6DF-48DD-B737-5314E243A1CC}</a:tableStyleId>
              </a:tblPr>
              <a:tblGrid>
                <a:gridCol w="1619364">
                  <a:extLst>
                    <a:ext uri="{9D8B030D-6E8A-4147-A177-3AD203B41FA5}">
                      <a16:colId xmlns:a16="http://schemas.microsoft.com/office/drawing/2014/main" val="862374626"/>
                    </a:ext>
                  </a:extLst>
                </a:gridCol>
                <a:gridCol w="1806809">
                  <a:extLst>
                    <a:ext uri="{9D8B030D-6E8A-4147-A177-3AD203B41FA5}">
                      <a16:colId xmlns:a16="http://schemas.microsoft.com/office/drawing/2014/main" val="614970681"/>
                    </a:ext>
                  </a:extLst>
                </a:gridCol>
                <a:gridCol w="1431919">
                  <a:extLst>
                    <a:ext uri="{9D8B030D-6E8A-4147-A177-3AD203B41FA5}">
                      <a16:colId xmlns:a16="http://schemas.microsoft.com/office/drawing/2014/main" val="45714671"/>
                    </a:ext>
                  </a:extLst>
                </a:gridCol>
                <a:gridCol w="1619364">
                  <a:extLst>
                    <a:ext uri="{9D8B030D-6E8A-4147-A177-3AD203B41FA5}">
                      <a16:colId xmlns:a16="http://schemas.microsoft.com/office/drawing/2014/main" val="3501764408"/>
                    </a:ext>
                  </a:extLst>
                </a:gridCol>
                <a:gridCol w="1619364">
                  <a:extLst>
                    <a:ext uri="{9D8B030D-6E8A-4147-A177-3AD203B41FA5}">
                      <a16:colId xmlns:a16="http://schemas.microsoft.com/office/drawing/2014/main" val="2321626275"/>
                    </a:ext>
                  </a:extLst>
                </a:gridCol>
              </a:tblGrid>
              <a:tr h="201604">
                <a:tc>
                  <a:txBody>
                    <a:bodyPr/>
                    <a:lstStyle/>
                    <a:p>
                      <a:pPr algn="ctr"/>
                      <a:r>
                        <a:rPr lang="en-US" altLang="zh-TW" b="1" dirty="0">
                          <a:latin typeface="Times New Roman" panose="02020603050405020304" pitchFamily="18" charset="0"/>
                          <a:cs typeface="Times New Roman" panose="02020603050405020304" pitchFamily="18" charset="0"/>
                        </a:rPr>
                        <a:t>Training Number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Accuracy</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F1-Measure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AUC</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MAE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41925">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94.8482%</a:t>
                      </a:r>
                      <a:endParaRPr lang="zh-TW" altLang="en-US" b="1"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0.950</a:t>
                      </a:r>
                      <a:endParaRPr lang="zh-TW" altLang="en-US" b="1"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0.994</a:t>
                      </a:r>
                      <a:endParaRPr lang="zh-TW" altLang="en-US" b="1"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0.0676</a:t>
                      </a:r>
                      <a:endParaRPr lang="zh-TW" altLang="en-US" b="1"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241925">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2</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94.8482%</a:t>
                      </a:r>
                      <a:endParaRPr lang="zh-TW" altLang="en-US"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0.950</a:t>
                      </a:r>
                      <a:endParaRPr lang="zh-TW" altLang="en-US">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0.994</a:t>
                      </a:r>
                      <a:endParaRPr lang="zh-TW" altLang="en-US">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0.0676</a:t>
                      </a:r>
                      <a:endParaRPr lang="zh-TW" altLang="en-US">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664510580"/>
                  </a:ext>
                </a:extLst>
              </a:tr>
              <a:tr h="287040">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3</a:t>
                      </a:r>
                      <a:endParaRPr lang="zh-TW" altLang="en-US"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94.8482%</a:t>
                      </a:r>
                      <a:endParaRPr lang="zh-TW" altLang="en-US">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Times New Roman" panose="02020603050405020304" pitchFamily="18" charset="0"/>
                          <a:cs typeface="Times New Roman" panose="02020603050405020304" pitchFamily="18" charset="0"/>
                        </a:rPr>
                        <a:t>0.950</a:t>
                      </a:r>
                      <a:endParaRPr lang="zh-TW" altLang="en-US">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0.994</a:t>
                      </a:r>
                      <a:endParaRPr lang="zh-TW" altLang="en-US"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Times New Roman" panose="02020603050405020304" pitchFamily="18" charset="0"/>
                          <a:cs typeface="Times New Roman" panose="02020603050405020304" pitchFamily="18" charset="0"/>
                        </a:rPr>
                        <a:t>0.0676</a:t>
                      </a:r>
                      <a:endParaRPr lang="zh-TW" altLang="en-US" dirty="0">
                        <a:effectLst/>
                        <a:latin typeface="Times New Roman" panose="02020603050405020304" pitchFamily="18" charset="0"/>
                        <a:cs typeface="Times New Roman" panose="02020603050405020304" pitchFamily="18" charset="0"/>
                      </a:endParaRPr>
                    </a:p>
                  </a:txBody>
                  <a:tcPr marL="76200" marR="76200" marT="76200" marB="762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bl>
          </a:graphicData>
        </a:graphic>
      </p:graphicFrame>
      <p:graphicFrame>
        <p:nvGraphicFramePr>
          <p:cNvPr id="21" name="表格 10">
            <a:extLst>
              <a:ext uri="{FF2B5EF4-FFF2-40B4-BE49-F238E27FC236}">
                <a16:creationId xmlns:a16="http://schemas.microsoft.com/office/drawing/2014/main" id="{55BD7FDC-48D1-443E-85AC-DCA0F896BF32}"/>
              </a:ext>
            </a:extLst>
          </p:cNvPr>
          <p:cNvGraphicFramePr>
            <a:graphicFrameLocks noGrp="1"/>
          </p:cNvGraphicFramePr>
          <p:nvPr>
            <p:extLst>
              <p:ext uri="{D42A27DB-BD31-4B8C-83A1-F6EECF244321}">
                <p14:modId xmlns:p14="http://schemas.microsoft.com/office/powerpoint/2010/main" val="1189821782"/>
              </p:ext>
            </p:extLst>
          </p:nvPr>
        </p:nvGraphicFramePr>
        <p:xfrm>
          <a:off x="543943" y="2012643"/>
          <a:ext cx="8096820" cy="546725"/>
        </p:xfrm>
        <a:graphic>
          <a:graphicData uri="http://schemas.openxmlformats.org/drawingml/2006/table">
            <a:tbl>
              <a:tblPr firstRow="1" bandRow="1">
                <a:tableStyleId>{81C5649E-B6DF-48DD-B737-5314E243A1CC}</a:tableStyleId>
              </a:tblPr>
              <a:tblGrid>
                <a:gridCol w="2024205">
                  <a:extLst>
                    <a:ext uri="{9D8B030D-6E8A-4147-A177-3AD203B41FA5}">
                      <a16:colId xmlns:a16="http://schemas.microsoft.com/office/drawing/2014/main" val="614970681"/>
                    </a:ext>
                  </a:extLst>
                </a:gridCol>
                <a:gridCol w="2024205">
                  <a:extLst>
                    <a:ext uri="{9D8B030D-6E8A-4147-A177-3AD203B41FA5}">
                      <a16:colId xmlns:a16="http://schemas.microsoft.com/office/drawing/2014/main" val="3877264674"/>
                    </a:ext>
                  </a:extLst>
                </a:gridCol>
                <a:gridCol w="2234116">
                  <a:extLst>
                    <a:ext uri="{9D8B030D-6E8A-4147-A177-3AD203B41FA5}">
                      <a16:colId xmlns:a16="http://schemas.microsoft.com/office/drawing/2014/main" val="45714671"/>
                    </a:ext>
                  </a:extLst>
                </a:gridCol>
                <a:gridCol w="1814294">
                  <a:extLst>
                    <a:ext uri="{9D8B030D-6E8A-4147-A177-3AD203B41FA5}">
                      <a16:colId xmlns:a16="http://schemas.microsoft.com/office/drawing/2014/main" val="3501764408"/>
                    </a:ext>
                  </a:extLst>
                </a:gridCol>
              </a:tblGrid>
              <a:tr h="0">
                <a:tc>
                  <a:txBody>
                    <a:bodyPr/>
                    <a:lstStyle/>
                    <a:p>
                      <a:pPr algn="ctr"/>
                      <a:r>
                        <a:rPr lang="en-US" altLang="zh-TW" b="1" dirty="0">
                          <a:latin typeface="Times New Roman" panose="02020603050405020304" pitchFamily="18" charset="0"/>
                          <a:cs typeface="Times New Roman" panose="02020603050405020304" pitchFamily="18" charset="0"/>
                        </a:rPr>
                        <a:t>Training Number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Use Kernel Estimator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Supervised Discretization</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Accuracy</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41925">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b="1" dirty="0">
                          <a:effectLst/>
                          <a:latin typeface="Times New Roman" panose="02020603050405020304" pitchFamily="18" charset="0"/>
                          <a:cs typeface="Times New Roman" panose="02020603050405020304" pitchFamily="18" charset="0"/>
                        </a:rPr>
                        <a:t>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False</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93.98%</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67730258"/>
                  </a:ext>
                </a:extLst>
              </a:tr>
            </a:tbl>
          </a:graphicData>
        </a:graphic>
      </p:graphicFrame>
      <p:sp>
        <p:nvSpPr>
          <p:cNvPr id="22" name="矩形: 圓角 21">
            <a:extLst>
              <a:ext uri="{FF2B5EF4-FFF2-40B4-BE49-F238E27FC236}">
                <a16:creationId xmlns:a16="http://schemas.microsoft.com/office/drawing/2014/main" id="{D8EDA915-F7F4-45A9-9BD6-BFF2A869FBBF}"/>
              </a:ext>
            </a:extLst>
          </p:cNvPr>
          <p:cNvSpPr/>
          <p:nvPr/>
        </p:nvSpPr>
        <p:spPr>
          <a:xfrm>
            <a:off x="7228452" y="1957531"/>
            <a:ext cx="963028" cy="652505"/>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矩形: 圓角 22">
            <a:extLst>
              <a:ext uri="{FF2B5EF4-FFF2-40B4-BE49-F238E27FC236}">
                <a16:creationId xmlns:a16="http://schemas.microsoft.com/office/drawing/2014/main" id="{711258B4-9AC2-4F96-B309-B326339C92B4}"/>
              </a:ext>
            </a:extLst>
          </p:cNvPr>
          <p:cNvSpPr/>
          <p:nvPr/>
        </p:nvSpPr>
        <p:spPr>
          <a:xfrm>
            <a:off x="2567783" y="3440012"/>
            <a:ext cx="963028" cy="652505"/>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文字方塊 23">
            <a:extLst>
              <a:ext uri="{FF2B5EF4-FFF2-40B4-BE49-F238E27FC236}">
                <a16:creationId xmlns:a16="http://schemas.microsoft.com/office/drawing/2014/main" id="{1C841F52-2E75-4184-B216-EB8F8DDC6764}"/>
              </a:ext>
            </a:extLst>
          </p:cNvPr>
          <p:cNvSpPr txBox="1"/>
          <p:nvPr/>
        </p:nvSpPr>
        <p:spPr>
          <a:xfrm>
            <a:off x="3548745" y="4058124"/>
            <a:ext cx="861473" cy="523220"/>
          </a:xfrm>
          <a:prstGeom prst="rect">
            <a:avLst/>
          </a:prstGeom>
          <a:noFill/>
        </p:spPr>
        <p:txBody>
          <a:bodyPr wrap="square" rtlCol="0">
            <a:spAutoFit/>
          </a:bodyPr>
          <a:lstStyle/>
          <a:p>
            <a:r>
              <a:rPr lang="zh-TW" altLang="en-US" dirty="0">
                <a:solidFill>
                  <a:srgbClr val="EF6C6A"/>
                </a:solidFill>
                <a:latin typeface="源泉圓體 R" panose="020B0500000000000000" pitchFamily="34" charset="-120"/>
                <a:ea typeface="源泉圓體 R" panose="020B0500000000000000" pitchFamily="34" charset="-120"/>
              </a:rPr>
              <a:t>修正後</a:t>
            </a:r>
            <a:endParaRPr lang="en-US" altLang="zh-TW" dirty="0">
              <a:solidFill>
                <a:srgbClr val="EF6C6A"/>
              </a:solidFill>
              <a:latin typeface="源泉圓體 R" panose="020B0500000000000000" pitchFamily="34" charset="-120"/>
              <a:ea typeface="源泉圓體 R" panose="020B0500000000000000" pitchFamily="34" charset="-120"/>
            </a:endParaRPr>
          </a:p>
          <a:p>
            <a:r>
              <a:rPr lang="en-US" altLang="zh-TW" dirty="0">
                <a:solidFill>
                  <a:srgbClr val="EF6C6A"/>
                </a:solidFill>
                <a:latin typeface="源泉圓體 R" panose="020B0500000000000000" pitchFamily="34" charset="-120"/>
                <a:ea typeface="源泉圓體 R" panose="020B0500000000000000" pitchFamily="34" charset="-120"/>
              </a:rPr>
              <a:t>acc</a:t>
            </a:r>
            <a:r>
              <a:rPr lang="zh-TW" altLang="en-US" dirty="0">
                <a:solidFill>
                  <a:srgbClr val="EF6C6A"/>
                </a:solidFill>
                <a:latin typeface="源泉圓體 R" panose="020B0500000000000000" pitchFamily="34" charset="-120"/>
                <a:ea typeface="源泉圓體 R" panose="020B0500000000000000" pitchFamily="34" charset="-120"/>
              </a:rPr>
              <a:t>下降</a:t>
            </a:r>
          </a:p>
        </p:txBody>
      </p:sp>
      <p:sp>
        <p:nvSpPr>
          <p:cNvPr id="25" name="投影片編號版面配置區 1">
            <a:extLst>
              <a:ext uri="{FF2B5EF4-FFF2-40B4-BE49-F238E27FC236}">
                <a16:creationId xmlns:a16="http://schemas.microsoft.com/office/drawing/2014/main" id="{C4B39E44-C544-48F7-8793-88D9C338F4EC}"/>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31</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3159823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C04A2DF0-CEDA-4413-8E5A-B64772479A8A}"/>
              </a:ext>
            </a:extLst>
          </p:cNvPr>
          <p:cNvSpPr txBox="1"/>
          <p:nvPr/>
        </p:nvSpPr>
        <p:spPr>
          <a:xfrm>
            <a:off x="1" y="600672"/>
            <a:ext cx="9144000" cy="584775"/>
          </a:xfrm>
          <a:prstGeom prst="rect">
            <a:avLst/>
          </a:prstGeom>
          <a:noFill/>
        </p:spPr>
        <p:txBody>
          <a:bodyPr wrap="square" rtlCol="0">
            <a:spAutoFit/>
          </a:bodyPr>
          <a:lstStyle/>
          <a:p>
            <a:pPr algn="ctr"/>
            <a:r>
              <a:rPr lang="zh-TW" altLang="en-US" sz="3200" b="1" dirty="0">
                <a:solidFill>
                  <a:schemeClr val="tx1"/>
                </a:solidFill>
                <a:latin typeface="源泉圓體 R" panose="020B0500000000000000" pitchFamily="34" charset="-120"/>
                <a:ea typeface="源泉圓體 R" panose="020B0500000000000000" pitchFamily="34" charset="-120"/>
              </a:rPr>
              <a:t>修正研究論文做法</a:t>
            </a:r>
          </a:p>
        </p:txBody>
      </p:sp>
      <p:sp>
        <p:nvSpPr>
          <p:cNvPr id="9" name="Rectangle 2">
            <a:extLst>
              <a:ext uri="{FF2B5EF4-FFF2-40B4-BE49-F238E27FC236}">
                <a16:creationId xmlns:a16="http://schemas.microsoft.com/office/drawing/2014/main" id="{DA30682B-65AE-4950-A86B-8C5719253B24}"/>
              </a:ext>
            </a:extLst>
          </p:cNvPr>
          <p:cNvSpPr>
            <a:spLocks noChangeArrowheads="1"/>
          </p:cNvSpPr>
          <p:nvPr/>
        </p:nvSpPr>
        <p:spPr bwMode="auto">
          <a:xfrm>
            <a:off x="8640763" y="141954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TW" altLang="en-US"/>
          </a:p>
        </p:txBody>
      </p:sp>
      <p:graphicFrame>
        <p:nvGraphicFramePr>
          <p:cNvPr id="23" name="表格 10">
            <a:extLst>
              <a:ext uri="{FF2B5EF4-FFF2-40B4-BE49-F238E27FC236}">
                <a16:creationId xmlns:a16="http://schemas.microsoft.com/office/drawing/2014/main" id="{94BEA5EB-7195-49E2-A576-C9A384FEA2B6}"/>
              </a:ext>
            </a:extLst>
          </p:cNvPr>
          <p:cNvGraphicFramePr>
            <a:graphicFrameLocks noGrp="1"/>
          </p:cNvGraphicFramePr>
          <p:nvPr>
            <p:extLst>
              <p:ext uri="{D42A27DB-BD31-4B8C-83A1-F6EECF244321}">
                <p14:modId xmlns:p14="http://schemas.microsoft.com/office/powerpoint/2010/main" val="734875935"/>
              </p:ext>
            </p:extLst>
          </p:nvPr>
        </p:nvGraphicFramePr>
        <p:xfrm>
          <a:off x="808354" y="1433014"/>
          <a:ext cx="7527292" cy="1906758"/>
        </p:xfrm>
        <a:graphic>
          <a:graphicData uri="http://schemas.openxmlformats.org/drawingml/2006/table">
            <a:tbl>
              <a:tblPr firstRow="1" bandRow="1">
                <a:tableStyleId>{81C5649E-B6DF-48DD-B737-5314E243A1CC}</a:tableStyleId>
              </a:tblPr>
              <a:tblGrid>
                <a:gridCol w="3093086">
                  <a:extLst>
                    <a:ext uri="{9D8B030D-6E8A-4147-A177-3AD203B41FA5}">
                      <a16:colId xmlns:a16="http://schemas.microsoft.com/office/drawing/2014/main" val="862374626"/>
                    </a:ext>
                  </a:extLst>
                </a:gridCol>
                <a:gridCol w="2217103">
                  <a:extLst>
                    <a:ext uri="{9D8B030D-6E8A-4147-A177-3AD203B41FA5}">
                      <a16:colId xmlns:a16="http://schemas.microsoft.com/office/drawing/2014/main" val="614970681"/>
                    </a:ext>
                  </a:extLst>
                </a:gridCol>
                <a:gridCol w="2217103">
                  <a:extLst>
                    <a:ext uri="{9D8B030D-6E8A-4147-A177-3AD203B41FA5}">
                      <a16:colId xmlns:a16="http://schemas.microsoft.com/office/drawing/2014/main" val="45714671"/>
                    </a:ext>
                  </a:extLst>
                </a:gridCol>
              </a:tblGrid>
              <a:tr h="400141">
                <a:tc>
                  <a:txBody>
                    <a:bodyPr/>
                    <a:lstStyle/>
                    <a:p>
                      <a:pPr algn="ctr"/>
                      <a:r>
                        <a:rPr lang="en-US" altLang="zh-TW" sz="1600" b="1" dirty="0">
                          <a:latin typeface="Times New Roman" panose="02020603050405020304" pitchFamily="18" charset="0"/>
                          <a:cs typeface="Times New Roman" panose="02020603050405020304" pitchFamily="18" charset="0"/>
                        </a:rPr>
                        <a:t>Training Number</a:t>
                      </a:r>
                      <a:endParaRPr lang="zh-TW" altLang="en-US" sz="1600"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sz="1400" b="1" dirty="0">
                          <a:latin typeface="源泉圓體 R" panose="020B0500000000000000" pitchFamily="34" charset="-120"/>
                          <a:ea typeface="源泉圓體 R" panose="020B0500000000000000" pitchFamily="34" charset="-120"/>
                          <a:cs typeface="Times New Roman" panose="02020603050405020304" pitchFamily="18" charset="0"/>
                        </a:rPr>
                        <a:t>修正前作法</a:t>
                      </a: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sz="1400" b="1" dirty="0">
                          <a:latin typeface="源泉圓體 R" panose="020B0500000000000000" pitchFamily="34" charset="-120"/>
                          <a:ea typeface="源泉圓體 R" panose="020B0500000000000000" pitchFamily="34" charset="-120"/>
                          <a:cs typeface="Times New Roman" panose="02020603050405020304" pitchFamily="18" charset="0"/>
                        </a:rPr>
                        <a:t>修正後做法</a:t>
                      </a: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91012">
                <a:tc>
                  <a:txBody>
                    <a:bodyPr/>
                    <a:lstStyle/>
                    <a:p>
                      <a:pPr algn="ctr" rtl="0" fontAlgn="t">
                        <a:spcBef>
                          <a:spcPts val="0"/>
                        </a:spcBef>
                        <a:spcAft>
                          <a:spcPts val="0"/>
                        </a:spcAft>
                      </a:pPr>
                      <a:r>
                        <a:rPr lang="en-US" altLang="zh-TW" sz="1600" b="0" i="0" u="none" strike="noStrike" dirty="0">
                          <a:solidFill>
                            <a:srgbClr val="000000"/>
                          </a:solidFill>
                          <a:effectLst/>
                          <a:latin typeface="Times New Roman" panose="02020603050405020304" pitchFamily="18" charset="0"/>
                          <a:cs typeface="Times New Roman" panose="02020603050405020304" pitchFamily="18" charset="0"/>
                        </a:rPr>
                        <a:t>J48 Decision Tree</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600" b="0" dirty="0">
                          <a:effectLst/>
                          <a:latin typeface="Times New Roman" panose="02020603050405020304" pitchFamily="18" charset="0"/>
                          <a:cs typeface="Times New Roman" panose="02020603050405020304" pitchFamily="18" charset="0"/>
                        </a:rPr>
                        <a:t>1</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600" b="1" dirty="0">
                          <a:solidFill>
                            <a:schemeClr val="accent1">
                              <a:lumMod val="75000"/>
                            </a:schemeClr>
                          </a:solidFill>
                          <a:effectLst/>
                          <a:latin typeface="Times New Roman" panose="02020603050405020304" pitchFamily="18" charset="0"/>
                          <a:cs typeface="Times New Roman" panose="02020603050405020304" pitchFamily="18" charset="0"/>
                        </a:rPr>
                        <a:t>4</a:t>
                      </a:r>
                      <a:endParaRPr lang="zh-TW" altLang="en-US" sz="1600" b="1" dirty="0">
                        <a:solidFill>
                          <a:schemeClr val="accent1">
                            <a:lumMod val="75000"/>
                          </a:schemeClr>
                        </a:solidFill>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291012">
                <a:tc>
                  <a:txBody>
                    <a:bodyPr/>
                    <a:lstStyle/>
                    <a:p>
                      <a:pPr algn="ctr" rtl="0" fontAlgn="t">
                        <a:spcBef>
                          <a:spcPts val="0"/>
                        </a:spcBef>
                        <a:spcAft>
                          <a:spcPts val="0"/>
                        </a:spcAft>
                      </a:pPr>
                      <a:r>
                        <a:rPr lang="en-US" altLang="zh-TW" sz="1600" b="0" i="0" u="none" strike="noStrike" dirty="0">
                          <a:solidFill>
                            <a:srgbClr val="000000"/>
                          </a:solidFill>
                          <a:effectLst/>
                          <a:latin typeface="Times New Roman" panose="02020603050405020304" pitchFamily="18" charset="0"/>
                          <a:cs typeface="Times New Roman" panose="02020603050405020304" pitchFamily="18" charset="0"/>
                        </a:rPr>
                        <a:t>Random Forest</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600" b="0" dirty="0">
                          <a:effectLst/>
                          <a:latin typeface="Times New Roman" panose="02020603050405020304" pitchFamily="18" charset="0"/>
                          <a:cs typeface="Times New Roman" panose="02020603050405020304" pitchFamily="18" charset="0"/>
                        </a:rPr>
                        <a:t>1</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600" b="0" dirty="0">
                          <a:effectLst/>
                          <a:latin typeface="Times New Roman" panose="02020603050405020304" pitchFamily="18" charset="0"/>
                          <a:cs typeface="Times New Roman" panose="02020603050405020304" pitchFamily="18" charset="0"/>
                        </a:rPr>
                        <a:t>1</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664510580"/>
                  </a:ext>
                </a:extLst>
              </a:tr>
              <a:tr h="342569">
                <a:tc>
                  <a:txBody>
                    <a:bodyPr/>
                    <a:lstStyle/>
                    <a:p>
                      <a:pPr algn="ctr" rtl="0" fontAlgn="t">
                        <a:spcBef>
                          <a:spcPts val="0"/>
                        </a:spcBef>
                        <a:spcAft>
                          <a:spcPts val="0"/>
                        </a:spcAft>
                      </a:pPr>
                      <a:r>
                        <a:rPr lang="en-US" altLang="zh-TW" sz="1600" b="0" i="0" u="none" strike="noStrike" dirty="0">
                          <a:solidFill>
                            <a:srgbClr val="000000"/>
                          </a:solidFill>
                          <a:effectLst/>
                          <a:latin typeface="Times New Roman" panose="02020603050405020304" pitchFamily="18" charset="0"/>
                          <a:cs typeface="Times New Roman" panose="02020603050405020304" pitchFamily="18" charset="0"/>
                        </a:rPr>
                        <a:t>Support Vector Machine</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600" b="0" dirty="0">
                          <a:effectLst/>
                          <a:latin typeface="Times New Roman" panose="02020603050405020304" pitchFamily="18" charset="0"/>
                          <a:cs typeface="Times New Roman" panose="02020603050405020304" pitchFamily="18" charset="0"/>
                        </a:rPr>
                        <a:t>7</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600" b="0" dirty="0">
                          <a:effectLst/>
                          <a:latin typeface="Times New Roman" panose="02020603050405020304" pitchFamily="18" charset="0"/>
                          <a:cs typeface="Times New Roman" panose="02020603050405020304" pitchFamily="18" charset="0"/>
                        </a:rPr>
                        <a:t>7</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291012">
                <a:tc>
                  <a:txBody>
                    <a:bodyPr/>
                    <a:lstStyle/>
                    <a:p>
                      <a:pPr algn="ctr" rtl="0" fontAlgn="t">
                        <a:spcBef>
                          <a:spcPts val="0"/>
                        </a:spcBef>
                        <a:spcAft>
                          <a:spcPts val="0"/>
                        </a:spcAft>
                      </a:pPr>
                      <a:r>
                        <a:rPr lang="en-US" altLang="zh-TW" sz="1600" b="0" i="0" u="none" strike="noStrike" dirty="0">
                          <a:solidFill>
                            <a:srgbClr val="000000"/>
                          </a:solidFill>
                          <a:effectLst/>
                          <a:latin typeface="Times New Roman" panose="02020603050405020304" pitchFamily="18" charset="0"/>
                          <a:cs typeface="Times New Roman" panose="02020603050405020304" pitchFamily="18" charset="0"/>
                        </a:rPr>
                        <a:t>K Nearest Neighbor</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600" b="0" dirty="0">
                          <a:effectLst/>
                          <a:latin typeface="Times New Roman" panose="02020603050405020304" pitchFamily="18" charset="0"/>
                          <a:cs typeface="Times New Roman" panose="02020603050405020304" pitchFamily="18" charset="0"/>
                        </a:rPr>
                        <a:t>1</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600" b="1" dirty="0">
                          <a:solidFill>
                            <a:schemeClr val="accent1">
                              <a:lumMod val="75000"/>
                            </a:schemeClr>
                          </a:solidFill>
                          <a:effectLst/>
                          <a:latin typeface="Times New Roman" panose="02020603050405020304" pitchFamily="18" charset="0"/>
                          <a:cs typeface="Times New Roman" panose="02020603050405020304" pitchFamily="18" charset="0"/>
                        </a:rPr>
                        <a:t>4</a:t>
                      </a:r>
                      <a:endParaRPr lang="zh-TW" altLang="en-US" sz="1600" b="1" dirty="0">
                        <a:solidFill>
                          <a:schemeClr val="accent1">
                            <a:lumMod val="75000"/>
                          </a:schemeClr>
                        </a:solidFill>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13127578"/>
                  </a:ext>
                </a:extLst>
              </a:tr>
              <a:tr h="291012">
                <a:tc>
                  <a:txBody>
                    <a:bodyPr/>
                    <a:lstStyle/>
                    <a:p>
                      <a:pPr algn="ctr" rtl="0" fontAlgn="t">
                        <a:spcBef>
                          <a:spcPts val="0"/>
                        </a:spcBef>
                        <a:spcAft>
                          <a:spcPts val="0"/>
                        </a:spcAft>
                      </a:pPr>
                      <a:r>
                        <a:rPr lang="en-US" altLang="zh-TW" sz="1600" b="0" i="0" u="none" strike="noStrike" dirty="0">
                          <a:solidFill>
                            <a:srgbClr val="000000"/>
                          </a:solidFill>
                          <a:effectLst/>
                          <a:latin typeface="Times New Roman" panose="02020603050405020304" pitchFamily="18" charset="0"/>
                          <a:cs typeface="Times New Roman" panose="02020603050405020304" pitchFamily="18" charset="0"/>
                        </a:rPr>
                        <a:t>Naïve Bayes</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600" b="0" dirty="0">
                          <a:effectLst/>
                          <a:latin typeface="Times New Roman" panose="02020603050405020304" pitchFamily="18" charset="0"/>
                          <a:cs typeface="Times New Roman" panose="02020603050405020304" pitchFamily="18" charset="0"/>
                        </a:rPr>
                        <a:t>1</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600" b="0" dirty="0">
                          <a:effectLst/>
                          <a:latin typeface="Times New Roman" panose="02020603050405020304" pitchFamily="18" charset="0"/>
                          <a:cs typeface="Times New Roman" panose="02020603050405020304" pitchFamily="18" charset="0"/>
                        </a:rPr>
                        <a:t>1</a:t>
                      </a:r>
                      <a:endParaRPr lang="zh-TW" altLang="en-US" sz="1600" b="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38780419"/>
                  </a:ext>
                </a:extLst>
              </a:tr>
            </a:tbl>
          </a:graphicData>
        </a:graphic>
      </p:graphicFrame>
      <p:sp>
        <p:nvSpPr>
          <p:cNvPr id="57" name="Google Shape;183;p29">
            <a:extLst>
              <a:ext uri="{FF2B5EF4-FFF2-40B4-BE49-F238E27FC236}">
                <a16:creationId xmlns:a16="http://schemas.microsoft.com/office/drawing/2014/main" id="{A2ADD9E9-CD22-42C3-A904-3DF914482538}"/>
              </a:ext>
            </a:extLst>
          </p:cNvPr>
          <p:cNvSpPr/>
          <p:nvPr/>
        </p:nvSpPr>
        <p:spPr>
          <a:xfrm>
            <a:off x="808355" y="3486150"/>
            <a:ext cx="7527292" cy="1494064"/>
          </a:xfrm>
          <a:prstGeom prst="roundRect">
            <a:avLst>
              <a:gd name="adj" fmla="val 16906"/>
            </a:avLst>
          </a:prstGeom>
          <a:solidFill>
            <a:schemeClr val="bg1">
              <a:lumMod val="95000"/>
            </a:schemeClr>
          </a:solid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2000">
              <a:solidFill>
                <a:schemeClr val="dk1"/>
              </a:solidFill>
              <a:latin typeface="Fira Sans Extra Condensed SemiBold"/>
              <a:ea typeface="Fira Sans Extra Condensed SemiBold"/>
              <a:cs typeface="Fira Sans Extra Condensed SemiBold"/>
              <a:sym typeface="Fira Sans Extra Condensed SemiBold"/>
            </a:endParaRPr>
          </a:p>
          <a:p>
            <a:pPr marL="0" lvl="0" indent="0" algn="l" rtl="0">
              <a:spcBef>
                <a:spcPts val="0"/>
              </a:spcBef>
              <a:spcAft>
                <a:spcPts val="0"/>
              </a:spcAft>
              <a:buNone/>
            </a:pPr>
            <a:endParaRPr/>
          </a:p>
        </p:txBody>
      </p:sp>
      <p:sp>
        <p:nvSpPr>
          <p:cNvPr id="18" name="文字方塊 17">
            <a:extLst>
              <a:ext uri="{FF2B5EF4-FFF2-40B4-BE49-F238E27FC236}">
                <a16:creationId xmlns:a16="http://schemas.microsoft.com/office/drawing/2014/main" id="{DD6A09B1-0A80-4B22-9B72-C73FA12647FE}"/>
              </a:ext>
            </a:extLst>
          </p:cNvPr>
          <p:cNvSpPr txBox="1"/>
          <p:nvPr/>
        </p:nvSpPr>
        <p:spPr>
          <a:xfrm>
            <a:off x="1127045" y="3640712"/>
            <a:ext cx="6889909" cy="1184940"/>
          </a:xfrm>
          <a:prstGeom prst="rect">
            <a:avLst/>
          </a:prstGeom>
          <a:noFill/>
        </p:spPr>
        <p:txBody>
          <a:bodyPr wrap="square">
            <a:spAutoFit/>
          </a:bodyPr>
          <a:lstStyle/>
          <a:p>
            <a:pPr>
              <a:spcAft>
                <a:spcPts val="1200"/>
              </a:spcAft>
            </a:pPr>
            <a:r>
              <a:rPr lang="zh-TW" altLang="en-US" sz="2000" dirty="0">
                <a:latin typeface="源泉圓體 R" panose="020B0500000000000000" pitchFamily="34" charset="-120"/>
                <a:ea typeface="源泉圓體 R" panose="020B0500000000000000" pitchFamily="34" charset="-120"/>
              </a:rPr>
              <a:t>      論文修正對照：</a:t>
            </a:r>
            <a:endParaRPr lang="en-US" altLang="zh-TW" sz="2000" dirty="0">
              <a:latin typeface="源泉圓體 R" panose="020B0500000000000000" pitchFamily="34" charset="-120"/>
              <a:ea typeface="源泉圓體 R" panose="020B0500000000000000" pitchFamily="34" charset="-120"/>
            </a:endParaRPr>
          </a:p>
          <a:p>
            <a:pPr marL="342900" indent="-342900">
              <a:spcAft>
                <a:spcPts val="600"/>
              </a:spcAft>
              <a:buFont typeface="+mj-lt"/>
              <a:buAutoNum type="arabicPeriod"/>
            </a:pPr>
            <a:r>
              <a:rPr lang="zh-TW" altLang="en-US" sz="1800" dirty="0">
                <a:latin typeface="源泉圓體 R" panose="020B0500000000000000" pitchFamily="34" charset="-120"/>
                <a:ea typeface="源泉圓體 R" panose="020B0500000000000000" pitchFamily="34" charset="-120"/>
              </a:rPr>
              <a:t>大部分 </a:t>
            </a:r>
            <a:r>
              <a:rPr lang="en-US" altLang="zh-TW" sz="1800" dirty="0">
                <a:latin typeface="源泉圓體 R" panose="020B0500000000000000" pitchFamily="34" charset="-120"/>
                <a:ea typeface="源泉圓體 R" panose="020B0500000000000000" pitchFamily="34" charset="-120"/>
              </a:rPr>
              <a:t>Accuracy </a:t>
            </a:r>
            <a:r>
              <a:rPr lang="zh-TW" altLang="en-US" sz="1800" dirty="0">
                <a:latin typeface="源泉圓體 R" panose="020B0500000000000000" pitchFamily="34" charset="-120"/>
                <a:ea typeface="源泉圓體 R" panose="020B0500000000000000" pitchFamily="34" charset="-120"/>
              </a:rPr>
              <a:t>及 </a:t>
            </a:r>
            <a:r>
              <a:rPr lang="en-US" altLang="zh-TW" sz="1800" dirty="0">
                <a:latin typeface="源泉圓體 R" panose="020B0500000000000000" pitchFamily="34" charset="-120"/>
                <a:ea typeface="源泉圓體 R" panose="020B0500000000000000" pitchFamily="34" charset="-120"/>
              </a:rPr>
              <a:t>F1-score</a:t>
            </a:r>
            <a:r>
              <a:rPr lang="zh-TW" altLang="en-US" sz="1800" dirty="0">
                <a:latin typeface="源泉圓體 R" panose="020B0500000000000000" pitchFamily="34" charset="-120"/>
                <a:ea typeface="源泉圓體 R" panose="020B0500000000000000" pitchFamily="34" charset="-120"/>
              </a:rPr>
              <a:t> 在修正做法下有些微下降</a:t>
            </a:r>
            <a:endParaRPr lang="en-US" altLang="zh-TW" sz="1800" dirty="0">
              <a:latin typeface="源泉圓體 R" panose="020B0500000000000000" pitchFamily="34" charset="-120"/>
              <a:ea typeface="源泉圓體 R" panose="020B0500000000000000" pitchFamily="34" charset="-120"/>
            </a:endParaRPr>
          </a:p>
          <a:p>
            <a:pPr marL="342900" indent="-342900">
              <a:spcAft>
                <a:spcPts val="600"/>
              </a:spcAft>
              <a:buFont typeface="+mj-lt"/>
              <a:buAutoNum type="arabicPeriod"/>
            </a:pPr>
            <a:r>
              <a:rPr lang="en-US" altLang="zh-TW" sz="1800" dirty="0">
                <a:latin typeface="源泉圓體 R" panose="020B0500000000000000" pitchFamily="34" charset="-120"/>
                <a:ea typeface="源泉圓體 R" panose="020B0500000000000000" pitchFamily="34" charset="-120"/>
              </a:rPr>
              <a:t>J48 </a:t>
            </a:r>
            <a:r>
              <a:rPr lang="zh-TW" altLang="en-US" sz="1800" dirty="0">
                <a:latin typeface="源泉圓體 R" panose="020B0500000000000000" pitchFamily="34" charset="-120"/>
                <a:ea typeface="源泉圓體 R" panose="020B0500000000000000" pitchFamily="34" charset="-120"/>
              </a:rPr>
              <a:t>及 </a:t>
            </a:r>
            <a:r>
              <a:rPr lang="en-US" altLang="zh-TW" sz="1800" dirty="0">
                <a:latin typeface="源泉圓體 R" panose="020B0500000000000000" pitchFamily="34" charset="-120"/>
                <a:ea typeface="源泉圓體 R" panose="020B0500000000000000" pitchFamily="34" charset="-120"/>
              </a:rPr>
              <a:t>KNN </a:t>
            </a:r>
            <a:r>
              <a:rPr lang="zh-TW" altLang="en-US" sz="1800" dirty="0">
                <a:latin typeface="源泉圓體 R" panose="020B0500000000000000" pitchFamily="34" charset="-120"/>
                <a:ea typeface="源泉圓體 R" panose="020B0500000000000000" pitchFamily="34" charset="-120"/>
              </a:rPr>
              <a:t>分類演算法的最佳超參數組合有所改變</a:t>
            </a:r>
          </a:p>
        </p:txBody>
      </p:sp>
      <p:grpSp>
        <p:nvGrpSpPr>
          <p:cNvPr id="25" name="Google Shape;1112;p39">
            <a:extLst>
              <a:ext uri="{FF2B5EF4-FFF2-40B4-BE49-F238E27FC236}">
                <a16:creationId xmlns:a16="http://schemas.microsoft.com/office/drawing/2014/main" id="{BEF475C4-C3E6-468F-BF4B-4BF4C0C9E913}"/>
              </a:ext>
            </a:extLst>
          </p:cNvPr>
          <p:cNvGrpSpPr/>
          <p:nvPr/>
        </p:nvGrpSpPr>
        <p:grpSpPr>
          <a:xfrm>
            <a:off x="799347" y="3116579"/>
            <a:ext cx="619486" cy="939209"/>
            <a:chOff x="2915901" y="2061239"/>
            <a:chExt cx="231650" cy="351207"/>
          </a:xfrm>
        </p:grpSpPr>
        <p:sp>
          <p:nvSpPr>
            <p:cNvPr id="26" name="Google Shape;1113;p39">
              <a:extLst>
                <a:ext uri="{FF2B5EF4-FFF2-40B4-BE49-F238E27FC236}">
                  <a16:creationId xmlns:a16="http://schemas.microsoft.com/office/drawing/2014/main" id="{8268A9D4-814B-4DA5-A458-E7F31A153857}"/>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14;p39">
              <a:extLst>
                <a:ext uri="{FF2B5EF4-FFF2-40B4-BE49-F238E27FC236}">
                  <a16:creationId xmlns:a16="http://schemas.microsoft.com/office/drawing/2014/main" id="{48E91281-53D7-4203-884A-A2B815B6ED92}"/>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15;p39">
              <a:extLst>
                <a:ext uri="{FF2B5EF4-FFF2-40B4-BE49-F238E27FC236}">
                  <a16:creationId xmlns:a16="http://schemas.microsoft.com/office/drawing/2014/main" id="{05AEDEAD-7C94-4289-A727-92B787AFBDC6}"/>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16;p39">
              <a:extLst>
                <a:ext uri="{FF2B5EF4-FFF2-40B4-BE49-F238E27FC236}">
                  <a16:creationId xmlns:a16="http://schemas.microsoft.com/office/drawing/2014/main" id="{51272EF5-6CD4-4BC4-A12C-0F58654A6E76}"/>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17;p39">
              <a:extLst>
                <a:ext uri="{FF2B5EF4-FFF2-40B4-BE49-F238E27FC236}">
                  <a16:creationId xmlns:a16="http://schemas.microsoft.com/office/drawing/2014/main" id="{96452A18-FF84-4985-B2D9-7F5AB4186063}"/>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18;p39">
              <a:extLst>
                <a:ext uri="{FF2B5EF4-FFF2-40B4-BE49-F238E27FC236}">
                  <a16:creationId xmlns:a16="http://schemas.microsoft.com/office/drawing/2014/main" id="{0B7535F8-0C7D-42DA-AFBC-427E1F25CB7B}"/>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19;p39">
              <a:extLst>
                <a:ext uri="{FF2B5EF4-FFF2-40B4-BE49-F238E27FC236}">
                  <a16:creationId xmlns:a16="http://schemas.microsoft.com/office/drawing/2014/main" id="{B4DF42FC-D310-4FC3-AEBA-BAD9868B135D}"/>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20;p39">
              <a:extLst>
                <a:ext uri="{FF2B5EF4-FFF2-40B4-BE49-F238E27FC236}">
                  <a16:creationId xmlns:a16="http://schemas.microsoft.com/office/drawing/2014/main" id="{74C0BD7C-9EA2-4FA8-8871-18D8D5307B6B}"/>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21;p39">
              <a:extLst>
                <a:ext uri="{FF2B5EF4-FFF2-40B4-BE49-F238E27FC236}">
                  <a16:creationId xmlns:a16="http://schemas.microsoft.com/office/drawing/2014/main" id="{BCFD9657-9B16-4FC3-9D0F-59AABB1896A0}"/>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22;p39">
              <a:extLst>
                <a:ext uri="{FF2B5EF4-FFF2-40B4-BE49-F238E27FC236}">
                  <a16:creationId xmlns:a16="http://schemas.microsoft.com/office/drawing/2014/main" id="{FA56AD12-D6A6-4969-A1F5-791DB569F5FF}"/>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23;p39">
              <a:extLst>
                <a:ext uri="{FF2B5EF4-FFF2-40B4-BE49-F238E27FC236}">
                  <a16:creationId xmlns:a16="http://schemas.microsoft.com/office/drawing/2014/main" id="{B5E6E095-E6D7-43FB-9024-42701079A0AC}"/>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24;p39">
              <a:extLst>
                <a:ext uri="{FF2B5EF4-FFF2-40B4-BE49-F238E27FC236}">
                  <a16:creationId xmlns:a16="http://schemas.microsoft.com/office/drawing/2014/main" id="{F88819CA-4C9C-4F81-A2DA-EBE581C0FCA9}"/>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25;p39">
              <a:extLst>
                <a:ext uri="{FF2B5EF4-FFF2-40B4-BE49-F238E27FC236}">
                  <a16:creationId xmlns:a16="http://schemas.microsoft.com/office/drawing/2014/main" id="{23BB4ACE-18BD-4FA6-A5FB-A18BDEFFED2B}"/>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投影片編號版面配置區 1">
            <a:extLst>
              <a:ext uri="{FF2B5EF4-FFF2-40B4-BE49-F238E27FC236}">
                <a16:creationId xmlns:a16="http://schemas.microsoft.com/office/drawing/2014/main" id="{6DB1CB05-5905-43F8-879C-2292CDE5CFCD}"/>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32</a:t>
            </a:fld>
            <a:endParaRPr lang="en" dirty="0">
              <a:latin typeface="源泉圓體 TTF Heavy" panose="020B0A00000000000000" pitchFamily="34" charset="-120"/>
              <a:ea typeface="源泉圓體 TTF Heavy" panose="020B0A00000000000000" pitchFamily="34" charset="-120"/>
            </a:endParaRPr>
          </a:p>
        </p:txBody>
      </p:sp>
      <p:sp>
        <p:nvSpPr>
          <p:cNvPr id="22" name="文字方塊 21">
            <a:extLst>
              <a:ext uri="{FF2B5EF4-FFF2-40B4-BE49-F238E27FC236}">
                <a16:creationId xmlns:a16="http://schemas.microsoft.com/office/drawing/2014/main" id="{AA596B36-F8D8-4A61-B52C-FC564F9479F2}"/>
              </a:ext>
            </a:extLst>
          </p:cNvPr>
          <p:cNvSpPr txBox="1"/>
          <p:nvPr/>
        </p:nvSpPr>
        <p:spPr>
          <a:xfrm>
            <a:off x="6207760" y="3662977"/>
            <a:ext cx="2108323" cy="338554"/>
          </a:xfrm>
          <a:prstGeom prst="rect">
            <a:avLst/>
          </a:prstGeom>
          <a:noFill/>
        </p:spPr>
        <p:txBody>
          <a:bodyPr wrap="square" rtlCol="0">
            <a:spAutoFit/>
          </a:bodyPr>
          <a:lstStyle/>
          <a:p>
            <a:r>
              <a:rPr lang="en-US" altLang="zh-TW" sz="1600" dirty="0">
                <a:solidFill>
                  <a:schemeClr val="accent1">
                    <a:lumMod val="75000"/>
                  </a:schemeClr>
                </a:solidFill>
                <a:latin typeface="源泉圓體 R" panose="020B0500000000000000" pitchFamily="34" charset="-120"/>
                <a:ea typeface="源泉圓體 R" panose="020B0500000000000000" pitchFamily="34" charset="-120"/>
              </a:rPr>
              <a:t>SVM </a:t>
            </a:r>
            <a:r>
              <a:rPr lang="zh-TW" altLang="en-US" sz="1600" dirty="0">
                <a:solidFill>
                  <a:schemeClr val="accent1">
                    <a:lumMod val="75000"/>
                  </a:schemeClr>
                </a:solidFill>
                <a:latin typeface="源泉圓體 R" panose="020B0500000000000000" pitchFamily="34" charset="-120"/>
                <a:ea typeface="源泉圓體 R" panose="020B0500000000000000" pitchFamily="34" charset="-120"/>
              </a:rPr>
              <a:t>仍為最佳演算法</a:t>
            </a:r>
          </a:p>
        </p:txBody>
      </p:sp>
    </p:spTree>
    <p:extLst>
      <p:ext uri="{BB962C8B-B14F-4D97-AF65-F5344CB8AC3E}">
        <p14:creationId xmlns:p14="http://schemas.microsoft.com/office/powerpoint/2010/main" val="9553703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70;p31">
            <a:extLst>
              <a:ext uri="{FF2B5EF4-FFF2-40B4-BE49-F238E27FC236}">
                <a16:creationId xmlns:a16="http://schemas.microsoft.com/office/drawing/2014/main" id="{FA9EE605-3344-4D9E-B4C3-9F3D67C9A146}"/>
              </a:ext>
            </a:extLst>
          </p:cNvPr>
          <p:cNvSpPr/>
          <p:nvPr/>
        </p:nvSpPr>
        <p:spPr>
          <a:xfrm>
            <a:off x="700075" y="1748903"/>
            <a:ext cx="4484700" cy="775200"/>
          </a:xfrm>
          <a:prstGeom prst="roundRect">
            <a:avLst>
              <a:gd name="adj" fmla="val 12390"/>
            </a:avLst>
          </a:prstGeom>
          <a:solidFill>
            <a:schemeClr val="accent5"/>
          </a:solidFill>
          <a:ln>
            <a:noFill/>
          </a:ln>
        </p:spPr>
        <p:txBody>
          <a:bodyPr spcFirstLastPara="1" wrap="square" lIns="91425" tIns="91425" rIns="91425" bIns="91425" anchor="ctr" anchorCtr="0">
            <a:noAutofit/>
          </a:bodyPr>
          <a:lstStyle/>
          <a:p>
            <a:pPr marL="142875" marR="190500" lvl="0" indent="0" algn="ctr" rtl="0">
              <a:lnSpc>
                <a:spcPct val="115000"/>
              </a:lnSpc>
              <a:spcBef>
                <a:spcPts val="0"/>
              </a:spcBef>
              <a:spcAft>
                <a:spcPts val="0"/>
              </a:spcAft>
              <a:buClr>
                <a:schemeClr val="dk1"/>
              </a:buClr>
              <a:buSzPts val="1100"/>
              <a:buFont typeface="Arial"/>
              <a:buNone/>
            </a:pPr>
            <a:r>
              <a:rPr lang="zh-TW" altLang="en-US" sz="2000" dirty="0">
                <a:solidFill>
                  <a:schemeClr val="bg1"/>
                </a:solidFill>
                <a:latin typeface="源泉圓體 R" panose="020B0500000000000000" pitchFamily="34" charset="-120"/>
                <a:ea typeface="源泉圓體 R" panose="020B0500000000000000" pitchFamily="34" charset="-120"/>
              </a:rPr>
              <a:t>僅做 </a:t>
            </a:r>
            <a:r>
              <a:rPr lang="en-US" altLang="zh-TW" sz="2000" dirty="0">
                <a:solidFill>
                  <a:schemeClr val="bg1"/>
                </a:solidFill>
                <a:latin typeface="源泉圓體 R" panose="020B0500000000000000" pitchFamily="34" charset="-120"/>
                <a:ea typeface="源泉圓體 R" panose="020B0500000000000000" pitchFamily="34" charset="-120"/>
              </a:rPr>
              <a:t>SMOTE</a:t>
            </a:r>
          </a:p>
          <a:p>
            <a:pPr marL="142875" marR="190500" lvl="0" indent="0" algn="ctr" rtl="0">
              <a:lnSpc>
                <a:spcPct val="115000"/>
              </a:lnSpc>
              <a:spcBef>
                <a:spcPts val="0"/>
              </a:spcBef>
              <a:spcAft>
                <a:spcPts val="0"/>
              </a:spcAft>
              <a:buClr>
                <a:schemeClr val="dk1"/>
              </a:buClr>
              <a:buSzPts val="1100"/>
              <a:buFont typeface="Arial"/>
              <a:buNone/>
            </a:pPr>
            <a:r>
              <a:rPr lang="en-US" altLang="zh-TW" sz="1600" dirty="0">
                <a:solidFill>
                  <a:schemeClr val="bg1"/>
                </a:solidFill>
                <a:latin typeface="源泉圓體 R" panose="020B0500000000000000" pitchFamily="34" charset="-120"/>
                <a:ea typeface="源泉圓體 R" panose="020B0500000000000000" pitchFamily="34" charset="-120"/>
              </a:rPr>
              <a:t> (Over Sampling)</a:t>
            </a:r>
          </a:p>
        </p:txBody>
      </p:sp>
      <p:sp>
        <p:nvSpPr>
          <p:cNvPr id="6" name="Google Shape;273;p31">
            <a:extLst>
              <a:ext uri="{FF2B5EF4-FFF2-40B4-BE49-F238E27FC236}">
                <a16:creationId xmlns:a16="http://schemas.microsoft.com/office/drawing/2014/main" id="{4976986E-FB85-411E-B23B-75D8CEDA86FF}"/>
              </a:ext>
            </a:extLst>
          </p:cNvPr>
          <p:cNvSpPr/>
          <p:nvPr/>
        </p:nvSpPr>
        <p:spPr>
          <a:xfrm>
            <a:off x="700075" y="2788542"/>
            <a:ext cx="4484700" cy="775200"/>
          </a:xfrm>
          <a:prstGeom prst="roundRect">
            <a:avLst>
              <a:gd name="adj" fmla="val 12390"/>
            </a:avLst>
          </a:prstGeom>
          <a:solidFill>
            <a:schemeClr val="accent3"/>
          </a:solidFill>
          <a:ln>
            <a:noFill/>
          </a:ln>
        </p:spPr>
        <p:txBody>
          <a:bodyPr spcFirstLastPara="1" wrap="square" lIns="91425" tIns="91425" rIns="91425" bIns="91425" anchor="ctr" anchorCtr="0">
            <a:noAutofit/>
          </a:bodyPr>
          <a:lstStyle/>
          <a:p>
            <a:pPr marL="142875" marR="190500" algn="ctr">
              <a:buClr>
                <a:schemeClr val="dk1"/>
              </a:buClr>
              <a:buSzPts val="1100"/>
            </a:pPr>
            <a:r>
              <a:rPr lang="zh-TW" altLang="en-US" sz="2000" dirty="0">
                <a:solidFill>
                  <a:schemeClr val="bg1"/>
                </a:solidFill>
                <a:latin typeface="源泉圓體 R" panose="020B0500000000000000" pitchFamily="34" charset="-120"/>
                <a:ea typeface="源泉圓體 R" panose="020B0500000000000000" pitchFamily="34" charset="-120"/>
              </a:rPr>
              <a:t>僅做 </a:t>
            </a:r>
            <a:r>
              <a:rPr lang="en-US" altLang="zh-TW" sz="2000" dirty="0" err="1">
                <a:solidFill>
                  <a:schemeClr val="bg1"/>
                </a:solidFill>
                <a:latin typeface="源泉圓體 R" panose="020B0500000000000000" pitchFamily="34" charset="-120"/>
                <a:ea typeface="源泉圓體 R" panose="020B0500000000000000" pitchFamily="34" charset="-120"/>
              </a:rPr>
              <a:t>SpreadSubsample</a:t>
            </a:r>
            <a:endParaRPr lang="en-US" altLang="zh-TW" sz="2000" dirty="0">
              <a:solidFill>
                <a:schemeClr val="bg1"/>
              </a:solidFill>
              <a:latin typeface="源泉圓體 R" panose="020B0500000000000000" pitchFamily="34" charset="-120"/>
              <a:ea typeface="源泉圓體 R" panose="020B0500000000000000" pitchFamily="34" charset="-120"/>
            </a:endParaRPr>
          </a:p>
          <a:p>
            <a:pPr marL="142875" marR="190500" algn="ctr">
              <a:buClr>
                <a:schemeClr val="dk1"/>
              </a:buClr>
              <a:buSzPts val="1100"/>
            </a:pPr>
            <a:r>
              <a:rPr lang="en-US" altLang="zh-TW" sz="1800" dirty="0">
                <a:solidFill>
                  <a:schemeClr val="bg1"/>
                </a:solidFill>
                <a:latin typeface="源泉圓體 R" panose="020B0500000000000000" pitchFamily="34" charset="-120"/>
                <a:ea typeface="源泉圓體 R" panose="020B0500000000000000" pitchFamily="34" charset="-120"/>
              </a:rPr>
              <a:t> </a:t>
            </a:r>
            <a:r>
              <a:rPr lang="en-US" altLang="zh-TW" sz="1600" dirty="0">
                <a:solidFill>
                  <a:schemeClr val="bg1"/>
                </a:solidFill>
                <a:latin typeface="源泉圓體 R" panose="020B0500000000000000" pitchFamily="34" charset="-120"/>
                <a:ea typeface="源泉圓體 R" panose="020B0500000000000000" pitchFamily="34" charset="-120"/>
              </a:rPr>
              <a:t>(Under Sampling)</a:t>
            </a:r>
            <a:endParaRPr lang="en-US" altLang="zh-TW" sz="1800" dirty="0">
              <a:solidFill>
                <a:schemeClr val="bg1"/>
              </a:solidFill>
              <a:latin typeface="源泉圓體 R" panose="020B0500000000000000" pitchFamily="34" charset="-120"/>
              <a:ea typeface="源泉圓體 R" panose="020B0500000000000000" pitchFamily="34" charset="-120"/>
            </a:endParaRPr>
          </a:p>
        </p:txBody>
      </p:sp>
      <p:sp>
        <p:nvSpPr>
          <p:cNvPr id="9" name="Google Shape;276;p31">
            <a:extLst>
              <a:ext uri="{FF2B5EF4-FFF2-40B4-BE49-F238E27FC236}">
                <a16:creationId xmlns:a16="http://schemas.microsoft.com/office/drawing/2014/main" id="{298D743D-A5E1-457B-867F-6B7FE143EE5B}"/>
              </a:ext>
            </a:extLst>
          </p:cNvPr>
          <p:cNvSpPr/>
          <p:nvPr/>
        </p:nvSpPr>
        <p:spPr>
          <a:xfrm>
            <a:off x="700075" y="3828653"/>
            <a:ext cx="4484700" cy="775200"/>
          </a:xfrm>
          <a:prstGeom prst="roundRect">
            <a:avLst>
              <a:gd name="adj" fmla="val 11929"/>
            </a:avLst>
          </a:prstGeom>
          <a:solidFill>
            <a:srgbClr val="F19B61"/>
          </a:solidFill>
          <a:ln>
            <a:noFill/>
          </a:ln>
        </p:spPr>
        <p:txBody>
          <a:bodyPr spcFirstLastPara="1" wrap="square" lIns="91425" tIns="91425" rIns="91425" bIns="91425" anchor="ctr" anchorCtr="0">
            <a:noAutofit/>
          </a:bodyPr>
          <a:lstStyle/>
          <a:p>
            <a:pPr marL="142875" marR="190500" algn="ctr">
              <a:buClr>
                <a:schemeClr val="dk1"/>
              </a:buClr>
              <a:buSzPts val="1100"/>
            </a:pPr>
            <a:r>
              <a:rPr lang="zh-TW" altLang="en-US" sz="2000" dirty="0">
                <a:solidFill>
                  <a:schemeClr val="bg1"/>
                </a:solidFill>
                <a:latin typeface="源泉圓體 R" panose="020B0500000000000000" pitchFamily="34" charset="-120"/>
                <a:ea typeface="源泉圓體 R" panose="020B0500000000000000" pitchFamily="34" charset="-120"/>
              </a:rPr>
              <a:t>結合 </a:t>
            </a:r>
            <a:r>
              <a:rPr lang="en-US" altLang="zh-TW" sz="2000" dirty="0">
                <a:solidFill>
                  <a:schemeClr val="bg1"/>
                </a:solidFill>
                <a:latin typeface="源泉圓體 R" panose="020B0500000000000000" pitchFamily="34" charset="-120"/>
                <a:ea typeface="源泉圓體 R" panose="020B0500000000000000" pitchFamily="34" charset="-120"/>
              </a:rPr>
              <a:t>SMOTE + </a:t>
            </a:r>
            <a:r>
              <a:rPr lang="en-US" altLang="zh-TW" sz="2000" dirty="0" err="1">
                <a:solidFill>
                  <a:schemeClr val="bg1"/>
                </a:solidFill>
                <a:latin typeface="源泉圓體 R" panose="020B0500000000000000" pitchFamily="34" charset="-120"/>
                <a:ea typeface="源泉圓體 R" panose="020B0500000000000000" pitchFamily="34" charset="-120"/>
              </a:rPr>
              <a:t>SpreadSubsample</a:t>
            </a:r>
            <a:r>
              <a:rPr lang="en-US" altLang="zh-TW" sz="2000" dirty="0">
                <a:solidFill>
                  <a:schemeClr val="bg1"/>
                </a:solidFill>
                <a:latin typeface="源泉圓體 R" panose="020B0500000000000000" pitchFamily="34" charset="-120"/>
                <a:ea typeface="源泉圓體 R" panose="020B0500000000000000" pitchFamily="34" charset="-120"/>
              </a:rPr>
              <a:t> </a:t>
            </a:r>
            <a:r>
              <a:rPr lang="en-US" altLang="zh-TW" sz="1600" dirty="0">
                <a:solidFill>
                  <a:schemeClr val="bg1"/>
                </a:solidFill>
                <a:latin typeface="源泉圓體 R" panose="020B0500000000000000" pitchFamily="34" charset="-120"/>
                <a:ea typeface="源泉圓體 R" panose="020B0500000000000000" pitchFamily="34" charset="-120"/>
              </a:rPr>
              <a:t>(Over Sampling + Under Sampling)</a:t>
            </a:r>
          </a:p>
        </p:txBody>
      </p:sp>
      <p:sp>
        <p:nvSpPr>
          <p:cNvPr id="11" name="文字方塊 10">
            <a:extLst>
              <a:ext uri="{FF2B5EF4-FFF2-40B4-BE49-F238E27FC236}">
                <a16:creationId xmlns:a16="http://schemas.microsoft.com/office/drawing/2014/main" id="{6543D1EE-A96A-48E4-8193-188DEA41C83C}"/>
              </a:ext>
            </a:extLst>
          </p:cNvPr>
          <p:cNvSpPr txBox="1"/>
          <p:nvPr/>
        </p:nvSpPr>
        <p:spPr>
          <a:xfrm>
            <a:off x="1" y="600672"/>
            <a:ext cx="9144000" cy="584775"/>
          </a:xfrm>
          <a:prstGeom prst="rect">
            <a:avLst/>
          </a:prstGeom>
          <a:noFill/>
        </p:spPr>
        <p:txBody>
          <a:bodyPr wrap="square" rtlCol="0">
            <a:spAutoFit/>
          </a:bodyPr>
          <a:lstStyle/>
          <a:p>
            <a:pPr algn="ctr"/>
            <a:r>
              <a:rPr lang="zh-TW" altLang="en-US" sz="3200" b="1" dirty="0">
                <a:solidFill>
                  <a:schemeClr val="tx1"/>
                </a:solidFill>
                <a:latin typeface="源泉圓體 R" panose="020B0500000000000000" pitchFamily="34" charset="-120"/>
                <a:ea typeface="源泉圓體 R" panose="020B0500000000000000" pitchFamily="34" charset="-120"/>
              </a:rPr>
              <a:t>採樣的方式不同對於結果的影響 </a:t>
            </a:r>
            <a:r>
              <a:rPr lang="en-US" altLang="zh-TW" sz="3200" b="1" dirty="0">
                <a:solidFill>
                  <a:schemeClr val="tx1"/>
                </a:solidFill>
                <a:latin typeface="源泉圓體 R" panose="020B0500000000000000" pitchFamily="34" charset="-120"/>
                <a:ea typeface="源泉圓體 R" panose="020B0500000000000000" pitchFamily="34" charset="-120"/>
              </a:rPr>
              <a:t>?</a:t>
            </a:r>
            <a:endParaRPr lang="zh-TW" altLang="en-US" sz="3200" b="1" dirty="0">
              <a:solidFill>
                <a:schemeClr val="tx1"/>
              </a:solidFill>
              <a:latin typeface="源泉圓體 R" panose="020B0500000000000000" pitchFamily="34" charset="-120"/>
              <a:ea typeface="源泉圓體 R" panose="020B0500000000000000" pitchFamily="34" charset="-120"/>
            </a:endParaRPr>
          </a:p>
        </p:txBody>
      </p:sp>
      <p:grpSp>
        <p:nvGrpSpPr>
          <p:cNvPr id="12" name="Google Shape;1886;p48">
            <a:extLst>
              <a:ext uri="{FF2B5EF4-FFF2-40B4-BE49-F238E27FC236}">
                <a16:creationId xmlns:a16="http://schemas.microsoft.com/office/drawing/2014/main" id="{4141AC4E-C28F-48C8-9336-A1968846FD91}"/>
              </a:ext>
            </a:extLst>
          </p:cNvPr>
          <p:cNvGrpSpPr/>
          <p:nvPr/>
        </p:nvGrpSpPr>
        <p:grpSpPr>
          <a:xfrm>
            <a:off x="5600229" y="1419225"/>
            <a:ext cx="2829595" cy="3323416"/>
            <a:chOff x="1077882" y="1717185"/>
            <a:chExt cx="2189598" cy="2571727"/>
          </a:xfrm>
        </p:grpSpPr>
        <p:sp>
          <p:nvSpPr>
            <p:cNvPr id="13" name="Google Shape;1887;p48">
              <a:extLst>
                <a:ext uri="{FF2B5EF4-FFF2-40B4-BE49-F238E27FC236}">
                  <a16:creationId xmlns:a16="http://schemas.microsoft.com/office/drawing/2014/main" id="{0B3AE596-A8FE-45C6-87EF-B1CF31920D9F}"/>
                </a:ext>
              </a:extLst>
            </p:cNvPr>
            <p:cNvSpPr/>
            <p:nvPr/>
          </p:nvSpPr>
          <p:spPr>
            <a:xfrm>
              <a:off x="1077882" y="1717185"/>
              <a:ext cx="2181070" cy="2056845"/>
            </a:xfrm>
            <a:custGeom>
              <a:avLst/>
              <a:gdLst/>
              <a:ahLst/>
              <a:cxnLst/>
              <a:rect l="l" t="t" r="r" b="b"/>
              <a:pathLst>
                <a:path w="7667" h="7230" extrusionOk="0">
                  <a:moveTo>
                    <a:pt x="4093" y="1"/>
                  </a:moveTo>
                  <a:cubicBezTo>
                    <a:pt x="3739" y="1"/>
                    <a:pt x="3383" y="77"/>
                    <a:pt x="3070" y="226"/>
                  </a:cubicBezTo>
                  <a:cubicBezTo>
                    <a:pt x="2493" y="504"/>
                    <a:pt x="2372" y="1042"/>
                    <a:pt x="2048" y="1533"/>
                  </a:cubicBezTo>
                  <a:cubicBezTo>
                    <a:pt x="1763" y="1962"/>
                    <a:pt x="1191" y="1950"/>
                    <a:pt x="1137" y="2549"/>
                  </a:cubicBezTo>
                  <a:cubicBezTo>
                    <a:pt x="1120" y="2746"/>
                    <a:pt x="1135" y="2947"/>
                    <a:pt x="1083" y="3136"/>
                  </a:cubicBezTo>
                  <a:cubicBezTo>
                    <a:pt x="1000" y="3431"/>
                    <a:pt x="771" y="3645"/>
                    <a:pt x="577" y="3870"/>
                  </a:cubicBezTo>
                  <a:cubicBezTo>
                    <a:pt x="378" y="4101"/>
                    <a:pt x="209" y="4371"/>
                    <a:pt x="108" y="4661"/>
                  </a:cubicBezTo>
                  <a:cubicBezTo>
                    <a:pt x="35" y="4877"/>
                    <a:pt x="0" y="5108"/>
                    <a:pt x="32" y="5361"/>
                  </a:cubicBezTo>
                  <a:cubicBezTo>
                    <a:pt x="140" y="6238"/>
                    <a:pt x="884" y="6694"/>
                    <a:pt x="1660" y="6933"/>
                  </a:cubicBezTo>
                  <a:cubicBezTo>
                    <a:pt x="2358" y="7148"/>
                    <a:pt x="3087" y="7229"/>
                    <a:pt x="3819" y="7229"/>
                  </a:cubicBezTo>
                  <a:cubicBezTo>
                    <a:pt x="4223" y="7229"/>
                    <a:pt x="4628" y="7205"/>
                    <a:pt x="5029" y="7163"/>
                  </a:cubicBezTo>
                  <a:cubicBezTo>
                    <a:pt x="5867" y="7078"/>
                    <a:pt x="6687" y="6903"/>
                    <a:pt x="7271" y="6248"/>
                  </a:cubicBezTo>
                  <a:cubicBezTo>
                    <a:pt x="7411" y="6093"/>
                    <a:pt x="7532" y="5916"/>
                    <a:pt x="7591" y="5717"/>
                  </a:cubicBezTo>
                  <a:cubicBezTo>
                    <a:pt x="7667" y="5469"/>
                    <a:pt x="7628" y="5201"/>
                    <a:pt x="7473" y="4990"/>
                  </a:cubicBezTo>
                  <a:cubicBezTo>
                    <a:pt x="7338" y="4806"/>
                    <a:pt x="7119" y="4693"/>
                    <a:pt x="7023" y="4477"/>
                  </a:cubicBezTo>
                  <a:cubicBezTo>
                    <a:pt x="6928" y="4261"/>
                    <a:pt x="6984" y="4010"/>
                    <a:pt x="6996" y="3772"/>
                  </a:cubicBezTo>
                  <a:cubicBezTo>
                    <a:pt x="7026" y="3190"/>
                    <a:pt x="6699" y="2859"/>
                    <a:pt x="6331" y="2461"/>
                  </a:cubicBezTo>
                  <a:cubicBezTo>
                    <a:pt x="6098" y="2213"/>
                    <a:pt x="6014" y="1881"/>
                    <a:pt x="5955" y="1555"/>
                  </a:cubicBezTo>
                  <a:cubicBezTo>
                    <a:pt x="5832" y="882"/>
                    <a:pt x="5555" y="379"/>
                    <a:pt x="4882" y="135"/>
                  </a:cubicBezTo>
                  <a:cubicBezTo>
                    <a:pt x="4633" y="45"/>
                    <a:pt x="4363" y="1"/>
                    <a:pt x="4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88;p48">
              <a:extLst>
                <a:ext uri="{FF2B5EF4-FFF2-40B4-BE49-F238E27FC236}">
                  <a16:creationId xmlns:a16="http://schemas.microsoft.com/office/drawing/2014/main" id="{96F98788-2F5F-4556-8278-0844A8A89CBE}"/>
                </a:ext>
              </a:extLst>
            </p:cNvPr>
            <p:cNvSpPr/>
            <p:nvPr/>
          </p:nvSpPr>
          <p:spPr>
            <a:xfrm>
              <a:off x="2411489" y="3293783"/>
              <a:ext cx="431833" cy="937386"/>
            </a:xfrm>
            <a:custGeom>
              <a:avLst/>
              <a:gdLst/>
              <a:ahLst/>
              <a:cxnLst/>
              <a:rect l="l" t="t" r="r" b="b"/>
              <a:pathLst>
                <a:path w="1518" h="3295" extrusionOk="0">
                  <a:moveTo>
                    <a:pt x="1148" y="1"/>
                  </a:moveTo>
                  <a:cubicBezTo>
                    <a:pt x="996" y="1"/>
                    <a:pt x="844" y="19"/>
                    <a:pt x="702" y="57"/>
                  </a:cubicBezTo>
                  <a:cubicBezTo>
                    <a:pt x="626" y="77"/>
                    <a:pt x="553" y="104"/>
                    <a:pt x="501" y="148"/>
                  </a:cubicBezTo>
                  <a:cubicBezTo>
                    <a:pt x="447" y="192"/>
                    <a:pt x="423" y="254"/>
                    <a:pt x="400" y="313"/>
                  </a:cubicBezTo>
                  <a:cubicBezTo>
                    <a:pt x="91" y="1177"/>
                    <a:pt x="0" y="2088"/>
                    <a:pt x="133" y="2987"/>
                  </a:cubicBezTo>
                  <a:cubicBezTo>
                    <a:pt x="143" y="3060"/>
                    <a:pt x="160" y="3142"/>
                    <a:pt x="238" y="3191"/>
                  </a:cubicBezTo>
                  <a:cubicBezTo>
                    <a:pt x="314" y="3239"/>
                    <a:pt x="579" y="3295"/>
                    <a:pt x="807" y="3295"/>
                  </a:cubicBezTo>
                  <a:cubicBezTo>
                    <a:pt x="992" y="3295"/>
                    <a:pt x="1152" y="3258"/>
                    <a:pt x="1167" y="3151"/>
                  </a:cubicBezTo>
                  <a:cubicBezTo>
                    <a:pt x="1307" y="2145"/>
                    <a:pt x="1361" y="1113"/>
                    <a:pt x="1459" y="99"/>
                  </a:cubicBezTo>
                  <a:lnTo>
                    <a:pt x="1518" y="38"/>
                  </a:lnTo>
                  <a:cubicBezTo>
                    <a:pt x="1397" y="13"/>
                    <a:pt x="1272" y="1"/>
                    <a:pt x="1148"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89;p48">
              <a:extLst>
                <a:ext uri="{FF2B5EF4-FFF2-40B4-BE49-F238E27FC236}">
                  <a16:creationId xmlns:a16="http://schemas.microsoft.com/office/drawing/2014/main" id="{8483A5FF-66AE-428A-B66F-2361768FF9AB}"/>
                </a:ext>
              </a:extLst>
            </p:cNvPr>
            <p:cNvSpPr/>
            <p:nvPr/>
          </p:nvSpPr>
          <p:spPr>
            <a:xfrm>
              <a:off x="1626914" y="3692911"/>
              <a:ext cx="1127659" cy="596001"/>
            </a:xfrm>
            <a:custGeom>
              <a:avLst/>
              <a:gdLst/>
              <a:ahLst/>
              <a:cxnLst/>
              <a:rect l="l" t="t" r="r" b="b"/>
              <a:pathLst>
                <a:path w="3964" h="2095" extrusionOk="0">
                  <a:moveTo>
                    <a:pt x="3225" y="1"/>
                  </a:moveTo>
                  <a:cubicBezTo>
                    <a:pt x="2835" y="1"/>
                    <a:pt x="2476" y="115"/>
                    <a:pt x="2083" y="157"/>
                  </a:cubicBezTo>
                  <a:cubicBezTo>
                    <a:pt x="2017" y="165"/>
                    <a:pt x="1950" y="168"/>
                    <a:pt x="1884" y="168"/>
                  </a:cubicBezTo>
                  <a:cubicBezTo>
                    <a:pt x="1629" y="168"/>
                    <a:pt x="1373" y="117"/>
                    <a:pt x="1128" y="47"/>
                  </a:cubicBezTo>
                  <a:cubicBezTo>
                    <a:pt x="1027" y="16"/>
                    <a:pt x="945" y="2"/>
                    <a:pt x="858" y="2"/>
                  </a:cubicBezTo>
                  <a:cubicBezTo>
                    <a:pt x="806" y="2"/>
                    <a:pt x="752" y="7"/>
                    <a:pt x="690" y="17"/>
                  </a:cubicBezTo>
                  <a:cubicBezTo>
                    <a:pt x="622" y="27"/>
                    <a:pt x="548" y="34"/>
                    <a:pt x="482" y="56"/>
                  </a:cubicBezTo>
                  <a:cubicBezTo>
                    <a:pt x="413" y="81"/>
                    <a:pt x="359" y="133"/>
                    <a:pt x="285" y="150"/>
                  </a:cubicBezTo>
                  <a:cubicBezTo>
                    <a:pt x="266" y="557"/>
                    <a:pt x="221" y="965"/>
                    <a:pt x="150" y="1368"/>
                  </a:cubicBezTo>
                  <a:cubicBezTo>
                    <a:pt x="113" y="1579"/>
                    <a:pt x="0" y="1748"/>
                    <a:pt x="278" y="1800"/>
                  </a:cubicBezTo>
                  <a:cubicBezTo>
                    <a:pt x="1100" y="1951"/>
                    <a:pt x="1938" y="2095"/>
                    <a:pt x="2777" y="2095"/>
                  </a:cubicBezTo>
                  <a:cubicBezTo>
                    <a:pt x="2798" y="2095"/>
                    <a:pt x="2818" y="2095"/>
                    <a:pt x="2839" y="2095"/>
                  </a:cubicBezTo>
                  <a:cubicBezTo>
                    <a:pt x="3038" y="2092"/>
                    <a:pt x="3239" y="2082"/>
                    <a:pt x="3436" y="2060"/>
                  </a:cubicBezTo>
                  <a:cubicBezTo>
                    <a:pt x="3510" y="2053"/>
                    <a:pt x="3583" y="2041"/>
                    <a:pt x="3657" y="2031"/>
                  </a:cubicBezTo>
                  <a:cubicBezTo>
                    <a:pt x="3753" y="2011"/>
                    <a:pt x="3848" y="1982"/>
                    <a:pt x="3947" y="1964"/>
                  </a:cubicBezTo>
                  <a:cubicBezTo>
                    <a:pt x="3964" y="1893"/>
                    <a:pt x="3900" y="1778"/>
                    <a:pt x="3885" y="1726"/>
                  </a:cubicBezTo>
                  <a:cubicBezTo>
                    <a:pt x="3817" y="1500"/>
                    <a:pt x="3733" y="1279"/>
                    <a:pt x="3659" y="1056"/>
                  </a:cubicBezTo>
                  <a:cubicBezTo>
                    <a:pt x="3551" y="715"/>
                    <a:pt x="3441" y="368"/>
                    <a:pt x="3411" y="10"/>
                  </a:cubicBezTo>
                  <a:cubicBezTo>
                    <a:pt x="3348" y="3"/>
                    <a:pt x="3286" y="1"/>
                    <a:pt x="3225" y="1"/>
                  </a:cubicBezTo>
                  <a:close/>
                </a:path>
              </a:pathLst>
            </a:custGeom>
            <a:solidFill>
              <a:srgbClr val="F19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890;p48">
              <a:extLst>
                <a:ext uri="{FF2B5EF4-FFF2-40B4-BE49-F238E27FC236}">
                  <a16:creationId xmlns:a16="http://schemas.microsoft.com/office/drawing/2014/main" id="{5666F6CD-0F4D-455E-A44D-A0F128D48980}"/>
                </a:ext>
              </a:extLst>
            </p:cNvPr>
            <p:cNvSpPr/>
            <p:nvPr/>
          </p:nvSpPr>
          <p:spPr>
            <a:xfrm>
              <a:off x="1768581" y="2277330"/>
              <a:ext cx="181211" cy="287901"/>
            </a:xfrm>
            <a:custGeom>
              <a:avLst/>
              <a:gdLst/>
              <a:ahLst/>
              <a:cxnLst/>
              <a:rect l="l" t="t" r="r" b="b"/>
              <a:pathLst>
                <a:path w="637" h="1012" extrusionOk="0">
                  <a:moveTo>
                    <a:pt x="259" y="1"/>
                  </a:moveTo>
                  <a:cubicBezTo>
                    <a:pt x="156" y="1"/>
                    <a:pt x="64" y="88"/>
                    <a:pt x="33" y="187"/>
                  </a:cubicBezTo>
                  <a:cubicBezTo>
                    <a:pt x="1" y="291"/>
                    <a:pt x="18" y="399"/>
                    <a:pt x="48" y="502"/>
                  </a:cubicBezTo>
                  <a:cubicBezTo>
                    <a:pt x="97" y="664"/>
                    <a:pt x="283" y="914"/>
                    <a:pt x="438" y="988"/>
                  </a:cubicBezTo>
                  <a:cubicBezTo>
                    <a:pt x="471" y="1004"/>
                    <a:pt x="499" y="1012"/>
                    <a:pt x="522" y="1012"/>
                  </a:cubicBezTo>
                  <a:cubicBezTo>
                    <a:pt x="601" y="1012"/>
                    <a:pt x="630" y="928"/>
                    <a:pt x="632" y="819"/>
                  </a:cubicBezTo>
                  <a:cubicBezTo>
                    <a:pt x="637" y="627"/>
                    <a:pt x="566" y="349"/>
                    <a:pt x="536" y="266"/>
                  </a:cubicBezTo>
                  <a:cubicBezTo>
                    <a:pt x="492" y="138"/>
                    <a:pt x="399" y="3"/>
                    <a:pt x="264" y="1"/>
                  </a:cubicBezTo>
                  <a:cubicBezTo>
                    <a:pt x="262" y="1"/>
                    <a:pt x="261" y="1"/>
                    <a:pt x="259"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91;p48">
              <a:extLst>
                <a:ext uri="{FF2B5EF4-FFF2-40B4-BE49-F238E27FC236}">
                  <a16:creationId xmlns:a16="http://schemas.microsoft.com/office/drawing/2014/main" id="{97DC3EB2-EC94-436D-B7F3-D63F34B116F9}"/>
                </a:ext>
              </a:extLst>
            </p:cNvPr>
            <p:cNvSpPr/>
            <p:nvPr/>
          </p:nvSpPr>
          <p:spPr>
            <a:xfrm>
              <a:off x="1601880" y="2471062"/>
              <a:ext cx="1306594" cy="1380618"/>
            </a:xfrm>
            <a:custGeom>
              <a:avLst/>
              <a:gdLst/>
              <a:ahLst/>
              <a:cxnLst/>
              <a:rect l="l" t="t" r="r" b="b"/>
              <a:pathLst>
                <a:path w="4593" h="4853" extrusionOk="0">
                  <a:moveTo>
                    <a:pt x="2442" y="1"/>
                  </a:moveTo>
                  <a:cubicBezTo>
                    <a:pt x="1912" y="1"/>
                    <a:pt x="1331" y="223"/>
                    <a:pt x="894" y="459"/>
                  </a:cubicBezTo>
                  <a:cubicBezTo>
                    <a:pt x="435" y="710"/>
                    <a:pt x="138" y="1107"/>
                    <a:pt x="74" y="1633"/>
                  </a:cubicBezTo>
                  <a:cubicBezTo>
                    <a:pt x="0" y="2217"/>
                    <a:pt x="54" y="2812"/>
                    <a:pt x="142" y="3394"/>
                  </a:cubicBezTo>
                  <a:cubicBezTo>
                    <a:pt x="184" y="3666"/>
                    <a:pt x="248" y="3941"/>
                    <a:pt x="278" y="4214"/>
                  </a:cubicBezTo>
                  <a:cubicBezTo>
                    <a:pt x="297" y="4415"/>
                    <a:pt x="302" y="4612"/>
                    <a:pt x="292" y="4813"/>
                  </a:cubicBezTo>
                  <a:cubicBezTo>
                    <a:pt x="349" y="4796"/>
                    <a:pt x="410" y="4786"/>
                    <a:pt x="472" y="4779"/>
                  </a:cubicBezTo>
                  <a:cubicBezTo>
                    <a:pt x="523" y="4774"/>
                    <a:pt x="576" y="4771"/>
                    <a:pt x="629" y="4771"/>
                  </a:cubicBezTo>
                  <a:cubicBezTo>
                    <a:pt x="779" y="4771"/>
                    <a:pt x="932" y="4788"/>
                    <a:pt x="1068" y="4801"/>
                  </a:cubicBezTo>
                  <a:cubicBezTo>
                    <a:pt x="1375" y="4830"/>
                    <a:pt x="1683" y="4853"/>
                    <a:pt x="1991" y="4853"/>
                  </a:cubicBezTo>
                  <a:cubicBezTo>
                    <a:pt x="2104" y="4853"/>
                    <a:pt x="2217" y="4850"/>
                    <a:pt x="2330" y="4843"/>
                  </a:cubicBezTo>
                  <a:cubicBezTo>
                    <a:pt x="2439" y="4836"/>
                    <a:pt x="3499" y="4664"/>
                    <a:pt x="3633" y="4664"/>
                  </a:cubicBezTo>
                  <a:cubicBezTo>
                    <a:pt x="3641" y="4664"/>
                    <a:pt x="3646" y="4664"/>
                    <a:pt x="3647" y="4666"/>
                  </a:cubicBezTo>
                  <a:cubicBezTo>
                    <a:pt x="3472" y="4231"/>
                    <a:pt x="3492" y="3767"/>
                    <a:pt x="3485" y="3308"/>
                  </a:cubicBezTo>
                  <a:cubicBezTo>
                    <a:pt x="3485" y="3187"/>
                    <a:pt x="4516" y="3325"/>
                    <a:pt x="4580" y="3131"/>
                  </a:cubicBezTo>
                  <a:cubicBezTo>
                    <a:pt x="4592" y="3092"/>
                    <a:pt x="4587" y="3047"/>
                    <a:pt x="4582" y="3006"/>
                  </a:cubicBezTo>
                  <a:cubicBezTo>
                    <a:pt x="4467" y="2205"/>
                    <a:pt x="4538" y="1036"/>
                    <a:pt x="3787" y="511"/>
                  </a:cubicBezTo>
                  <a:cubicBezTo>
                    <a:pt x="3517" y="319"/>
                    <a:pt x="3114" y="110"/>
                    <a:pt x="2790" y="37"/>
                  </a:cubicBezTo>
                  <a:cubicBezTo>
                    <a:pt x="2678" y="12"/>
                    <a:pt x="2561" y="1"/>
                    <a:pt x="24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92;p48">
              <a:extLst>
                <a:ext uri="{FF2B5EF4-FFF2-40B4-BE49-F238E27FC236}">
                  <a16:creationId xmlns:a16="http://schemas.microsoft.com/office/drawing/2014/main" id="{C293ADC7-6D14-4CC8-B7D9-ECFEE9A01451}"/>
                </a:ext>
              </a:extLst>
            </p:cNvPr>
            <p:cNvSpPr/>
            <p:nvPr/>
          </p:nvSpPr>
          <p:spPr>
            <a:xfrm>
              <a:off x="2516743" y="2277330"/>
              <a:ext cx="181211" cy="287901"/>
            </a:xfrm>
            <a:custGeom>
              <a:avLst/>
              <a:gdLst/>
              <a:ahLst/>
              <a:cxnLst/>
              <a:rect l="l" t="t" r="r" b="b"/>
              <a:pathLst>
                <a:path w="637" h="1012" extrusionOk="0">
                  <a:moveTo>
                    <a:pt x="381" y="1"/>
                  </a:moveTo>
                  <a:cubicBezTo>
                    <a:pt x="380" y="1"/>
                    <a:pt x="378" y="1"/>
                    <a:pt x="377" y="1"/>
                  </a:cubicBezTo>
                  <a:cubicBezTo>
                    <a:pt x="242" y="3"/>
                    <a:pt x="148" y="138"/>
                    <a:pt x="104" y="266"/>
                  </a:cubicBezTo>
                  <a:cubicBezTo>
                    <a:pt x="75" y="349"/>
                    <a:pt x="1" y="627"/>
                    <a:pt x="6" y="819"/>
                  </a:cubicBezTo>
                  <a:cubicBezTo>
                    <a:pt x="10" y="928"/>
                    <a:pt x="38" y="1012"/>
                    <a:pt x="117" y="1012"/>
                  </a:cubicBezTo>
                  <a:cubicBezTo>
                    <a:pt x="141" y="1012"/>
                    <a:pt x="169" y="1004"/>
                    <a:pt x="202" y="988"/>
                  </a:cubicBezTo>
                  <a:cubicBezTo>
                    <a:pt x="355" y="914"/>
                    <a:pt x="541" y="664"/>
                    <a:pt x="590" y="502"/>
                  </a:cubicBezTo>
                  <a:cubicBezTo>
                    <a:pt x="622" y="399"/>
                    <a:pt x="637" y="291"/>
                    <a:pt x="605" y="187"/>
                  </a:cubicBezTo>
                  <a:cubicBezTo>
                    <a:pt x="574" y="88"/>
                    <a:pt x="485" y="1"/>
                    <a:pt x="381"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93;p48">
              <a:extLst>
                <a:ext uri="{FF2B5EF4-FFF2-40B4-BE49-F238E27FC236}">
                  <a16:creationId xmlns:a16="http://schemas.microsoft.com/office/drawing/2014/main" id="{BC0AEFB6-B3F5-4F21-95C0-DA9FDE9F840B}"/>
                </a:ext>
              </a:extLst>
            </p:cNvPr>
            <p:cNvSpPr/>
            <p:nvPr/>
          </p:nvSpPr>
          <p:spPr>
            <a:xfrm>
              <a:off x="1868715" y="1991425"/>
              <a:ext cx="704360" cy="911213"/>
            </a:xfrm>
            <a:custGeom>
              <a:avLst/>
              <a:gdLst/>
              <a:ahLst/>
              <a:cxnLst/>
              <a:rect l="l" t="t" r="r" b="b"/>
              <a:pathLst>
                <a:path w="2476" h="3203" extrusionOk="0">
                  <a:moveTo>
                    <a:pt x="1306" y="1"/>
                  </a:moveTo>
                  <a:cubicBezTo>
                    <a:pt x="879" y="1"/>
                    <a:pt x="391" y="167"/>
                    <a:pt x="157" y="522"/>
                  </a:cubicBezTo>
                  <a:cubicBezTo>
                    <a:pt x="0" y="755"/>
                    <a:pt x="47" y="1023"/>
                    <a:pt x="64" y="1291"/>
                  </a:cubicBezTo>
                  <a:cubicBezTo>
                    <a:pt x="86" y="1649"/>
                    <a:pt x="133" y="2013"/>
                    <a:pt x="278" y="2344"/>
                  </a:cubicBezTo>
                  <a:cubicBezTo>
                    <a:pt x="459" y="2765"/>
                    <a:pt x="884" y="3203"/>
                    <a:pt x="1330" y="3203"/>
                  </a:cubicBezTo>
                  <a:cubicBezTo>
                    <a:pt x="1488" y="3203"/>
                    <a:pt x="1649" y="3147"/>
                    <a:pt x="1803" y="3017"/>
                  </a:cubicBezTo>
                  <a:cubicBezTo>
                    <a:pt x="2365" y="2541"/>
                    <a:pt x="2475" y="1671"/>
                    <a:pt x="2431" y="979"/>
                  </a:cubicBezTo>
                  <a:cubicBezTo>
                    <a:pt x="2426" y="917"/>
                    <a:pt x="2421" y="856"/>
                    <a:pt x="2409" y="799"/>
                  </a:cubicBezTo>
                  <a:cubicBezTo>
                    <a:pt x="2326" y="328"/>
                    <a:pt x="1920" y="55"/>
                    <a:pt x="1464" y="9"/>
                  </a:cubicBezTo>
                  <a:cubicBezTo>
                    <a:pt x="1412" y="4"/>
                    <a:pt x="1360" y="1"/>
                    <a:pt x="1306" y="1"/>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 name="Google Shape;1894;p48">
              <a:extLst>
                <a:ext uri="{FF2B5EF4-FFF2-40B4-BE49-F238E27FC236}">
                  <a16:creationId xmlns:a16="http://schemas.microsoft.com/office/drawing/2014/main" id="{7EC43521-DA08-491E-B13C-34E36ACA0F05}"/>
                </a:ext>
              </a:extLst>
            </p:cNvPr>
            <p:cNvSpPr/>
            <p:nvPr/>
          </p:nvSpPr>
          <p:spPr>
            <a:xfrm>
              <a:off x="1800727" y="1856866"/>
              <a:ext cx="836641" cy="555604"/>
            </a:xfrm>
            <a:custGeom>
              <a:avLst/>
              <a:gdLst/>
              <a:ahLst/>
              <a:cxnLst/>
              <a:rect l="l" t="t" r="r" b="b"/>
              <a:pathLst>
                <a:path w="2941" h="1953" extrusionOk="0">
                  <a:moveTo>
                    <a:pt x="1708" y="0"/>
                  </a:moveTo>
                  <a:cubicBezTo>
                    <a:pt x="1701" y="0"/>
                    <a:pt x="1695" y="0"/>
                    <a:pt x="1688" y="0"/>
                  </a:cubicBezTo>
                  <a:cubicBezTo>
                    <a:pt x="1464" y="3"/>
                    <a:pt x="1177" y="27"/>
                    <a:pt x="968" y="99"/>
                  </a:cubicBezTo>
                  <a:cubicBezTo>
                    <a:pt x="708" y="192"/>
                    <a:pt x="539" y="425"/>
                    <a:pt x="367" y="629"/>
                  </a:cubicBezTo>
                  <a:cubicBezTo>
                    <a:pt x="222" y="803"/>
                    <a:pt x="1" y="1118"/>
                    <a:pt x="16" y="1361"/>
                  </a:cubicBezTo>
                  <a:cubicBezTo>
                    <a:pt x="23" y="1471"/>
                    <a:pt x="121" y="1523"/>
                    <a:pt x="178" y="1609"/>
                  </a:cubicBezTo>
                  <a:cubicBezTo>
                    <a:pt x="249" y="1710"/>
                    <a:pt x="283" y="1835"/>
                    <a:pt x="315" y="1953"/>
                  </a:cubicBezTo>
                  <a:cubicBezTo>
                    <a:pt x="293" y="1867"/>
                    <a:pt x="283" y="1776"/>
                    <a:pt x="288" y="1685"/>
                  </a:cubicBezTo>
                  <a:cubicBezTo>
                    <a:pt x="293" y="1600"/>
                    <a:pt x="322" y="1574"/>
                    <a:pt x="363" y="1574"/>
                  </a:cubicBezTo>
                  <a:cubicBezTo>
                    <a:pt x="411" y="1574"/>
                    <a:pt x="475" y="1610"/>
                    <a:pt x="536" y="1629"/>
                  </a:cubicBezTo>
                  <a:cubicBezTo>
                    <a:pt x="703" y="1683"/>
                    <a:pt x="875" y="1742"/>
                    <a:pt x="1054" y="1746"/>
                  </a:cubicBezTo>
                  <a:cubicBezTo>
                    <a:pt x="1101" y="1749"/>
                    <a:pt x="1240" y="1787"/>
                    <a:pt x="1290" y="1787"/>
                  </a:cubicBezTo>
                  <a:cubicBezTo>
                    <a:pt x="1295" y="1787"/>
                    <a:pt x="1299" y="1787"/>
                    <a:pt x="1302" y="1786"/>
                  </a:cubicBezTo>
                  <a:cubicBezTo>
                    <a:pt x="1401" y="1749"/>
                    <a:pt x="1420" y="1557"/>
                    <a:pt x="1455" y="1474"/>
                  </a:cubicBezTo>
                  <a:cubicBezTo>
                    <a:pt x="1526" y="1300"/>
                    <a:pt x="1634" y="1135"/>
                    <a:pt x="1725" y="970"/>
                  </a:cubicBezTo>
                  <a:cubicBezTo>
                    <a:pt x="1769" y="1223"/>
                    <a:pt x="1823" y="1474"/>
                    <a:pt x="1892" y="1724"/>
                  </a:cubicBezTo>
                  <a:cubicBezTo>
                    <a:pt x="1908" y="1725"/>
                    <a:pt x="1925" y="1725"/>
                    <a:pt x="1941" y="1725"/>
                  </a:cubicBezTo>
                  <a:cubicBezTo>
                    <a:pt x="2103" y="1725"/>
                    <a:pt x="2261" y="1694"/>
                    <a:pt x="2420" y="1658"/>
                  </a:cubicBezTo>
                  <a:cubicBezTo>
                    <a:pt x="2449" y="1651"/>
                    <a:pt x="2527" y="1628"/>
                    <a:pt x="2579" y="1628"/>
                  </a:cubicBezTo>
                  <a:cubicBezTo>
                    <a:pt x="2596" y="1628"/>
                    <a:pt x="2610" y="1630"/>
                    <a:pt x="2619" y="1636"/>
                  </a:cubicBezTo>
                  <a:cubicBezTo>
                    <a:pt x="2670" y="1668"/>
                    <a:pt x="2673" y="1818"/>
                    <a:pt x="2670" y="1872"/>
                  </a:cubicBezTo>
                  <a:cubicBezTo>
                    <a:pt x="2687" y="1798"/>
                    <a:pt x="2709" y="1722"/>
                    <a:pt x="2759" y="1665"/>
                  </a:cubicBezTo>
                  <a:cubicBezTo>
                    <a:pt x="2847" y="1570"/>
                    <a:pt x="2935" y="1538"/>
                    <a:pt x="2940" y="1422"/>
                  </a:cubicBezTo>
                  <a:cubicBezTo>
                    <a:pt x="2940" y="1400"/>
                    <a:pt x="2940" y="1378"/>
                    <a:pt x="2933" y="1349"/>
                  </a:cubicBezTo>
                  <a:cubicBezTo>
                    <a:pt x="2874" y="1027"/>
                    <a:pt x="2864" y="641"/>
                    <a:pt x="2614" y="396"/>
                  </a:cubicBezTo>
                  <a:cubicBezTo>
                    <a:pt x="2351" y="138"/>
                    <a:pt x="2078" y="0"/>
                    <a:pt x="17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895;p48">
              <a:extLst>
                <a:ext uri="{FF2B5EF4-FFF2-40B4-BE49-F238E27FC236}">
                  <a16:creationId xmlns:a16="http://schemas.microsoft.com/office/drawing/2014/main" id="{38499905-C616-4C6E-B6C7-6A8B6879C3DA}"/>
                </a:ext>
              </a:extLst>
            </p:cNvPr>
            <p:cNvSpPr/>
            <p:nvPr/>
          </p:nvSpPr>
          <p:spPr>
            <a:xfrm>
              <a:off x="1761754" y="2272778"/>
              <a:ext cx="1505726" cy="882480"/>
            </a:xfrm>
            <a:custGeom>
              <a:avLst/>
              <a:gdLst/>
              <a:ahLst/>
              <a:cxnLst/>
              <a:rect l="l" t="t" r="r" b="b"/>
              <a:pathLst>
                <a:path w="5293" h="3102" extrusionOk="0">
                  <a:moveTo>
                    <a:pt x="4816" y="1"/>
                  </a:moveTo>
                  <a:cubicBezTo>
                    <a:pt x="4719" y="1"/>
                    <a:pt x="4621" y="23"/>
                    <a:pt x="4529" y="41"/>
                  </a:cubicBezTo>
                  <a:cubicBezTo>
                    <a:pt x="4520" y="44"/>
                    <a:pt x="4509" y="46"/>
                    <a:pt x="4500" y="46"/>
                  </a:cubicBezTo>
                  <a:cubicBezTo>
                    <a:pt x="4494" y="46"/>
                    <a:pt x="4488" y="46"/>
                    <a:pt x="4482" y="44"/>
                  </a:cubicBezTo>
                  <a:cubicBezTo>
                    <a:pt x="4467" y="36"/>
                    <a:pt x="4457" y="22"/>
                    <a:pt x="4443" y="14"/>
                  </a:cubicBezTo>
                  <a:cubicBezTo>
                    <a:pt x="4431" y="7"/>
                    <a:pt x="4417" y="4"/>
                    <a:pt x="4404" y="4"/>
                  </a:cubicBezTo>
                  <a:cubicBezTo>
                    <a:pt x="4382" y="4"/>
                    <a:pt x="4358" y="12"/>
                    <a:pt x="4337" y="19"/>
                  </a:cubicBezTo>
                  <a:cubicBezTo>
                    <a:pt x="4146" y="103"/>
                    <a:pt x="3956" y="260"/>
                    <a:pt x="3871" y="454"/>
                  </a:cubicBezTo>
                  <a:cubicBezTo>
                    <a:pt x="3799" y="606"/>
                    <a:pt x="3794" y="746"/>
                    <a:pt x="3622" y="825"/>
                  </a:cubicBezTo>
                  <a:cubicBezTo>
                    <a:pt x="3416" y="918"/>
                    <a:pt x="3207" y="1014"/>
                    <a:pt x="3001" y="1107"/>
                  </a:cubicBezTo>
                  <a:cubicBezTo>
                    <a:pt x="2586" y="1296"/>
                    <a:pt x="2171" y="1485"/>
                    <a:pt x="1756" y="1674"/>
                  </a:cubicBezTo>
                  <a:cubicBezTo>
                    <a:pt x="1616" y="1738"/>
                    <a:pt x="1471" y="1802"/>
                    <a:pt x="1319" y="1814"/>
                  </a:cubicBezTo>
                  <a:cubicBezTo>
                    <a:pt x="1306" y="1815"/>
                    <a:pt x="1292" y="1816"/>
                    <a:pt x="1277" y="1816"/>
                  </a:cubicBezTo>
                  <a:cubicBezTo>
                    <a:pt x="1099" y="1816"/>
                    <a:pt x="800" y="1736"/>
                    <a:pt x="560" y="1736"/>
                  </a:cubicBezTo>
                  <a:cubicBezTo>
                    <a:pt x="408" y="1736"/>
                    <a:pt x="279" y="1769"/>
                    <a:pt x="224" y="1876"/>
                  </a:cubicBezTo>
                  <a:cubicBezTo>
                    <a:pt x="99" y="2116"/>
                    <a:pt x="0" y="2534"/>
                    <a:pt x="121" y="2779"/>
                  </a:cubicBezTo>
                  <a:cubicBezTo>
                    <a:pt x="192" y="2924"/>
                    <a:pt x="813" y="3096"/>
                    <a:pt x="970" y="3101"/>
                  </a:cubicBezTo>
                  <a:cubicBezTo>
                    <a:pt x="974" y="3101"/>
                    <a:pt x="978" y="3101"/>
                    <a:pt x="982" y="3101"/>
                  </a:cubicBezTo>
                  <a:cubicBezTo>
                    <a:pt x="1044" y="3101"/>
                    <a:pt x="1107" y="3083"/>
                    <a:pt x="1169" y="3062"/>
                  </a:cubicBezTo>
                  <a:cubicBezTo>
                    <a:pt x="1422" y="2981"/>
                    <a:pt x="1675" y="2890"/>
                    <a:pt x="1923" y="2789"/>
                  </a:cubicBezTo>
                  <a:cubicBezTo>
                    <a:pt x="2137" y="2703"/>
                    <a:pt x="2333" y="2659"/>
                    <a:pt x="2530" y="2531"/>
                  </a:cubicBezTo>
                  <a:cubicBezTo>
                    <a:pt x="3021" y="2217"/>
                    <a:pt x="3502" y="1888"/>
                    <a:pt x="3974" y="1544"/>
                  </a:cubicBezTo>
                  <a:cubicBezTo>
                    <a:pt x="4190" y="1387"/>
                    <a:pt x="4403" y="1225"/>
                    <a:pt x="4644" y="1112"/>
                  </a:cubicBezTo>
                  <a:cubicBezTo>
                    <a:pt x="4838" y="1021"/>
                    <a:pt x="5172" y="999"/>
                    <a:pt x="5255" y="778"/>
                  </a:cubicBezTo>
                  <a:cubicBezTo>
                    <a:pt x="5292" y="680"/>
                    <a:pt x="5287" y="574"/>
                    <a:pt x="5270" y="471"/>
                  </a:cubicBezTo>
                  <a:cubicBezTo>
                    <a:pt x="5255" y="375"/>
                    <a:pt x="5226" y="280"/>
                    <a:pt x="5174" y="196"/>
                  </a:cubicBezTo>
                  <a:cubicBezTo>
                    <a:pt x="5123" y="113"/>
                    <a:pt x="5042" y="44"/>
                    <a:pt x="4946" y="17"/>
                  </a:cubicBezTo>
                  <a:cubicBezTo>
                    <a:pt x="4903" y="5"/>
                    <a:pt x="4859" y="1"/>
                    <a:pt x="4816"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896;p48">
              <a:extLst>
                <a:ext uri="{FF2B5EF4-FFF2-40B4-BE49-F238E27FC236}">
                  <a16:creationId xmlns:a16="http://schemas.microsoft.com/office/drawing/2014/main" id="{C05C75E8-3C91-47E0-9839-D49FA4F0472A}"/>
                </a:ext>
              </a:extLst>
            </p:cNvPr>
            <p:cNvSpPr/>
            <p:nvPr/>
          </p:nvSpPr>
          <p:spPr>
            <a:xfrm>
              <a:off x="2288312" y="2917983"/>
              <a:ext cx="113506" cy="34138"/>
            </a:xfrm>
            <a:custGeom>
              <a:avLst/>
              <a:gdLst/>
              <a:ahLst/>
              <a:cxnLst/>
              <a:rect l="l" t="t" r="r" b="b"/>
              <a:pathLst>
                <a:path w="399" h="120" extrusionOk="0">
                  <a:moveTo>
                    <a:pt x="39" y="1"/>
                  </a:moveTo>
                  <a:cubicBezTo>
                    <a:pt x="28" y="1"/>
                    <a:pt x="16" y="7"/>
                    <a:pt x="11" y="15"/>
                  </a:cubicBezTo>
                  <a:cubicBezTo>
                    <a:pt x="1" y="33"/>
                    <a:pt x="8" y="50"/>
                    <a:pt x="23" y="60"/>
                  </a:cubicBezTo>
                  <a:cubicBezTo>
                    <a:pt x="76" y="99"/>
                    <a:pt x="142" y="119"/>
                    <a:pt x="207" y="119"/>
                  </a:cubicBezTo>
                  <a:cubicBezTo>
                    <a:pt x="263" y="119"/>
                    <a:pt x="318" y="105"/>
                    <a:pt x="367" y="77"/>
                  </a:cubicBezTo>
                  <a:cubicBezTo>
                    <a:pt x="398" y="60"/>
                    <a:pt x="380" y="16"/>
                    <a:pt x="350" y="16"/>
                  </a:cubicBezTo>
                  <a:cubicBezTo>
                    <a:pt x="345" y="16"/>
                    <a:pt x="340" y="17"/>
                    <a:pt x="335" y="20"/>
                  </a:cubicBezTo>
                  <a:cubicBezTo>
                    <a:pt x="295" y="43"/>
                    <a:pt x="251" y="55"/>
                    <a:pt x="207" y="55"/>
                  </a:cubicBezTo>
                  <a:cubicBezTo>
                    <a:pt x="153" y="55"/>
                    <a:pt x="100" y="38"/>
                    <a:pt x="55" y="6"/>
                  </a:cubicBezTo>
                  <a:cubicBezTo>
                    <a:pt x="50" y="2"/>
                    <a:pt x="45" y="1"/>
                    <a:pt x="39" y="1"/>
                  </a:cubicBezTo>
                  <a:close/>
                </a:path>
              </a:pathLst>
            </a:custGeom>
            <a:solidFill>
              <a:srgbClr val="FA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1897;p48">
              <a:extLst>
                <a:ext uri="{FF2B5EF4-FFF2-40B4-BE49-F238E27FC236}">
                  <a16:creationId xmlns:a16="http://schemas.microsoft.com/office/drawing/2014/main" id="{9EB0021A-1A6B-4AAB-8CD8-C0047C4E5464}"/>
                </a:ext>
              </a:extLst>
            </p:cNvPr>
            <p:cNvGrpSpPr/>
            <p:nvPr/>
          </p:nvGrpSpPr>
          <p:grpSpPr>
            <a:xfrm flipH="1">
              <a:off x="2035774" y="2389259"/>
              <a:ext cx="395004" cy="314969"/>
              <a:chOff x="4162518" y="1639296"/>
              <a:chExt cx="185893" cy="148242"/>
            </a:xfrm>
          </p:grpSpPr>
          <p:sp>
            <p:nvSpPr>
              <p:cNvPr id="24" name="Google Shape;1898;p48">
                <a:extLst>
                  <a:ext uri="{FF2B5EF4-FFF2-40B4-BE49-F238E27FC236}">
                    <a16:creationId xmlns:a16="http://schemas.microsoft.com/office/drawing/2014/main" id="{98AA54D0-34D3-4BB5-8C11-72D3151AEDC9}"/>
                  </a:ext>
                </a:extLst>
              </p:cNvPr>
              <p:cNvSpPr/>
              <p:nvPr/>
            </p:nvSpPr>
            <p:spPr>
              <a:xfrm>
                <a:off x="4293606" y="1644572"/>
                <a:ext cx="54805" cy="29660"/>
              </a:xfrm>
              <a:custGeom>
                <a:avLst/>
                <a:gdLst/>
                <a:ahLst/>
                <a:cxnLst/>
                <a:rect l="l" t="t" r="r" b="b"/>
                <a:pathLst>
                  <a:path w="935" h="506" extrusionOk="0">
                    <a:moveTo>
                      <a:pt x="125" y="0"/>
                    </a:moveTo>
                    <a:cubicBezTo>
                      <a:pt x="61" y="0"/>
                      <a:pt x="0" y="82"/>
                      <a:pt x="32" y="251"/>
                    </a:cubicBezTo>
                    <a:cubicBezTo>
                      <a:pt x="67" y="437"/>
                      <a:pt x="271" y="506"/>
                      <a:pt x="479" y="506"/>
                    </a:cubicBezTo>
                    <a:cubicBezTo>
                      <a:pt x="538" y="506"/>
                      <a:pt x="598" y="500"/>
                      <a:pt x="654" y="490"/>
                    </a:cubicBezTo>
                    <a:cubicBezTo>
                      <a:pt x="887" y="447"/>
                      <a:pt x="934" y="229"/>
                      <a:pt x="805" y="229"/>
                    </a:cubicBezTo>
                    <a:cubicBezTo>
                      <a:pt x="799" y="229"/>
                      <a:pt x="791" y="230"/>
                      <a:pt x="783" y="231"/>
                    </a:cubicBezTo>
                    <a:cubicBezTo>
                      <a:pt x="727" y="247"/>
                      <a:pt x="675" y="254"/>
                      <a:pt x="627" y="254"/>
                    </a:cubicBezTo>
                    <a:cubicBezTo>
                      <a:pt x="354" y="254"/>
                      <a:pt x="200" y="43"/>
                      <a:pt x="200" y="43"/>
                    </a:cubicBezTo>
                    <a:cubicBezTo>
                      <a:pt x="179" y="15"/>
                      <a:pt x="152" y="0"/>
                      <a:pt x="1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99;p48">
                <a:extLst>
                  <a:ext uri="{FF2B5EF4-FFF2-40B4-BE49-F238E27FC236}">
                    <a16:creationId xmlns:a16="http://schemas.microsoft.com/office/drawing/2014/main" id="{ED532B38-5C3E-474E-B643-228579F8AA4E}"/>
                  </a:ext>
                </a:extLst>
              </p:cNvPr>
              <p:cNvSpPr/>
              <p:nvPr/>
            </p:nvSpPr>
            <p:spPr>
              <a:xfrm>
                <a:off x="4162518" y="1639296"/>
                <a:ext cx="54277" cy="31067"/>
              </a:xfrm>
              <a:custGeom>
                <a:avLst/>
                <a:gdLst/>
                <a:ahLst/>
                <a:cxnLst/>
                <a:rect l="l" t="t" r="r" b="b"/>
                <a:pathLst>
                  <a:path w="926" h="530" extrusionOk="0">
                    <a:moveTo>
                      <a:pt x="800" y="0"/>
                    </a:moveTo>
                    <a:cubicBezTo>
                      <a:pt x="771" y="0"/>
                      <a:pt x="742" y="17"/>
                      <a:pt x="722" y="49"/>
                    </a:cubicBezTo>
                    <a:cubicBezTo>
                      <a:pt x="722" y="49"/>
                      <a:pt x="572" y="284"/>
                      <a:pt x="281" y="284"/>
                    </a:cubicBezTo>
                    <a:cubicBezTo>
                      <a:pt x="241" y="284"/>
                      <a:pt x="198" y="280"/>
                      <a:pt x="152" y="269"/>
                    </a:cubicBezTo>
                    <a:cubicBezTo>
                      <a:pt x="146" y="269"/>
                      <a:pt x="140" y="268"/>
                      <a:pt x="135" y="268"/>
                    </a:cubicBezTo>
                    <a:cubicBezTo>
                      <a:pt x="1" y="268"/>
                      <a:pt x="58" y="491"/>
                      <a:pt x="301" y="522"/>
                    </a:cubicBezTo>
                    <a:cubicBezTo>
                      <a:pt x="340" y="527"/>
                      <a:pt x="381" y="530"/>
                      <a:pt x="423" y="530"/>
                    </a:cubicBezTo>
                    <a:cubicBezTo>
                      <a:pt x="646" y="530"/>
                      <a:pt x="876" y="451"/>
                      <a:pt x="903" y="244"/>
                    </a:cubicBezTo>
                    <a:cubicBezTo>
                      <a:pt x="925" y="79"/>
                      <a:pt x="862" y="0"/>
                      <a:pt x="8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00;p48">
                <a:extLst>
                  <a:ext uri="{FF2B5EF4-FFF2-40B4-BE49-F238E27FC236}">
                    <a16:creationId xmlns:a16="http://schemas.microsoft.com/office/drawing/2014/main" id="{7A3C5BD2-AE9C-4273-9669-09AC71381C99}"/>
                  </a:ext>
                </a:extLst>
              </p:cNvPr>
              <p:cNvSpPr/>
              <p:nvPr/>
            </p:nvSpPr>
            <p:spPr>
              <a:xfrm>
                <a:off x="4228249" y="1720597"/>
                <a:ext cx="48650" cy="66941"/>
              </a:xfrm>
              <a:custGeom>
                <a:avLst/>
                <a:gdLst/>
                <a:ahLst/>
                <a:cxnLst/>
                <a:rect l="l" t="t" r="r" b="b"/>
                <a:pathLst>
                  <a:path w="830" h="1142" extrusionOk="0">
                    <a:moveTo>
                      <a:pt x="545" y="0"/>
                    </a:moveTo>
                    <a:cubicBezTo>
                      <a:pt x="518" y="0"/>
                      <a:pt x="484" y="11"/>
                      <a:pt x="441" y="35"/>
                    </a:cubicBezTo>
                    <a:cubicBezTo>
                      <a:pt x="441" y="35"/>
                      <a:pt x="1" y="689"/>
                      <a:pt x="33" y="1000"/>
                    </a:cubicBezTo>
                    <a:cubicBezTo>
                      <a:pt x="44" y="1107"/>
                      <a:pt x="99" y="1142"/>
                      <a:pt x="167" y="1142"/>
                    </a:cubicBezTo>
                    <a:cubicBezTo>
                      <a:pt x="297" y="1142"/>
                      <a:pt x="473" y="1013"/>
                      <a:pt x="473" y="1013"/>
                    </a:cubicBezTo>
                    <a:cubicBezTo>
                      <a:pt x="473" y="1013"/>
                      <a:pt x="618" y="1125"/>
                      <a:pt x="713" y="1125"/>
                    </a:cubicBezTo>
                    <a:cubicBezTo>
                      <a:pt x="745" y="1125"/>
                      <a:pt x="771" y="1112"/>
                      <a:pt x="784" y="1078"/>
                    </a:cubicBezTo>
                    <a:cubicBezTo>
                      <a:pt x="830" y="948"/>
                      <a:pt x="538" y="657"/>
                      <a:pt x="538" y="657"/>
                    </a:cubicBezTo>
                    <a:cubicBezTo>
                      <a:pt x="538" y="657"/>
                      <a:pt x="757" y="0"/>
                      <a:pt x="5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01;p48">
                <a:extLst>
                  <a:ext uri="{FF2B5EF4-FFF2-40B4-BE49-F238E27FC236}">
                    <a16:creationId xmlns:a16="http://schemas.microsoft.com/office/drawing/2014/main" id="{3375F435-9CA0-4839-BA9E-27D8C71DFA2E}"/>
                  </a:ext>
                </a:extLst>
              </p:cNvPr>
              <p:cNvSpPr/>
              <p:nvPr/>
            </p:nvSpPr>
            <p:spPr>
              <a:xfrm>
                <a:off x="4290910" y="1705122"/>
                <a:ext cx="49002" cy="13365"/>
              </a:xfrm>
              <a:custGeom>
                <a:avLst/>
                <a:gdLst/>
                <a:ahLst/>
                <a:cxnLst/>
                <a:rect l="l" t="t" r="r" b="b"/>
                <a:pathLst>
                  <a:path w="836" h="228" extrusionOk="0">
                    <a:moveTo>
                      <a:pt x="263" y="0"/>
                    </a:moveTo>
                    <a:cubicBezTo>
                      <a:pt x="171" y="0"/>
                      <a:pt x="106" y="20"/>
                      <a:pt x="65" y="53"/>
                    </a:cubicBezTo>
                    <a:cubicBezTo>
                      <a:pt x="0" y="111"/>
                      <a:pt x="71" y="118"/>
                      <a:pt x="71" y="118"/>
                    </a:cubicBezTo>
                    <a:cubicBezTo>
                      <a:pt x="71" y="118"/>
                      <a:pt x="111" y="110"/>
                      <a:pt x="180" y="110"/>
                    </a:cubicBezTo>
                    <a:cubicBezTo>
                      <a:pt x="287" y="110"/>
                      <a:pt x="467" y="129"/>
                      <a:pt x="680" y="228"/>
                    </a:cubicBezTo>
                    <a:cubicBezTo>
                      <a:pt x="836" y="228"/>
                      <a:pt x="648" y="53"/>
                      <a:pt x="447" y="21"/>
                    </a:cubicBezTo>
                    <a:cubicBezTo>
                      <a:pt x="377" y="7"/>
                      <a:pt x="316" y="0"/>
                      <a:pt x="2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02;p48">
                <a:extLst>
                  <a:ext uri="{FF2B5EF4-FFF2-40B4-BE49-F238E27FC236}">
                    <a16:creationId xmlns:a16="http://schemas.microsoft.com/office/drawing/2014/main" id="{B9CEE820-0C31-4065-BDA1-9A2A8738D5D5}"/>
                  </a:ext>
                </a:extLst>
              </p:cNvPr>
              <p:cNvSpPr/>
              <p:nvPr/>
            </p:nvSpPr>
            <p:spPr>
              <a:xfrm>
                <a:off x="4167266" y="1692989"/>
                <a:ext cx="47888" cy="10786"/>
              </a:xfrm>
              <a:custGeom>
                <a:avLst/>
                <a:gdLst/>
                <a:ahLst/>
                <a:cxnLst/>
                <a:rect l="l" t="t" r="r" b="b"/>
                <a:pathLst>
                  <a:path w="817" h="184" extrusionOk="0">
                    <a:moveTo>
                      <a:pt x="385" y="0"/>
                    </a:moveTo>
                    <a:cubicBezTo>
                      <a:pt x="198" y="0"/>
                      <a:pt x="1" y="113"/>
                      <a:pt x="142" y="143"/>
                    </a:cubicBezTo>
                    <a:cubicBezTo>
                      <a:pt x="234" y="126"/>
                      <a:pt x="318" y="120"/>
                      <a:pt x="392" y="120"/>
                    </a:cubicBezTo>
                    <a:cubicBezTo>
                      <a:pt x="621" y="120"/>
                      <a:pt x="757" y="182"/>
                      <a:pt x="757" y="182"/>
                    </a:cubicBezTo>
                    <a:cubicBezTo>
                      <a:pt x="757" y="182"/>
                      <a:pt x="763" y="183"/>
                      <a:pt x="769" y="183"/>
                    </a:cubicBezTo>
                    <a:cubicBezTo>
                      <a:pt x="787" y="183"/>
                      <a:pt x="817" y="176"/>
                      <a:pt x="783" y="124"/>
                    </a:cubicBezTo>
                    <a:cubicBezTo>
                      <a:pt x="732" y="59"/>
                      <a:pt x="615" y="14"/>
                      <a:pt x="414" y="1"/>
                    </a:cubicBezTo>
                    <a:cubicBezTo>
                      <a:pt x="405" y="0"/>
                      <a:pt x="395" y="0"/>
                      <a:pt x="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 name="群組 6">
            <a:extLst>
              <a:ext uri="{FF2B5EF4-FFF2-40B4-BE49-F238E27FC236}">
                <a16:creationId xmlns:a16="http://schemas.microsoft.com/office/drawing/2014/main" id="{22527A12-8EE0-4E03-ABBF-79890DC82530}"/>
              </a:ext>
            </a:extLst>
          </p:cNvPr>
          <p:cNvGrpSpPr/>
          <p:nvPr/>
        </p:nvGrpSpPr>
        <p:grpSpPr>
          <a:xfrm>
            <a:off x="594796" y="1747959"/>
            <a:ext cx="4589979" cy="785959"/>
            <a:chOff x="594796" y="1747959"/>
            <a:chExt cx="4589979" cy="785959"/>
          </a:xfrm>
        </p:grpSpPr>
        <p:sp>
          <p:nvSpPr>
            <p:cNvPr id="30" name="Google Shape;270;p31">
              <a:extLst>
                <a:ext uri="{FF2B5EF4-FFF2-40B4-BE49-F238E27FC236}">
                  <a16:creationId xmlns:a16="http://schemas.microsoft.com/office/drawing/2014/main" id="{73F540E2-9269-4EDA-9F2C-E233A5F8A97A}"/>
                </a:ext>
              </a:extLst>
            </p:cNvPr>
            <p:cNvSpPr/>
            <p:nvPr/>
          </p:nvSpPr>
          <p:spPr>
            <a:xfrm>
              <a:off x="700075" y="1748431"/>
              <a:ext cx="4484700" cy="775200"/>
            </a:xfrm>
            <a:prstGeom prst="roundRect">
              <a:avLst>
                <a:gd name="adj" fmla="val 12390"/>
              </a:avLst>
            </a:prstGeom>
            <a:solidFill>
              <a:schemeClr val="accent5"/>
            </a:solidFill>
            <a:ln>
              <a:noFill/>
            </a:ln>
          </p:spPr>
          <p:txBody>
            <a:bodyPr spcFirstLastPara="1" wrap="square" lIns="91425" tIns="91425" rIns="91425" bIns="91425" anchor="ctr" anchorCtr="0">
              <a:noAutofit/>
            </a:bodyPr>
            <a:lstStyle/>
            <a:p>
              <a:pPr marL="142875" marR="190500" lvl="0" indent="0" rtl="0">
                <a:lnSpc>
                  <a:spcPct val="115000"/>
                </a:lnSpc>
                <a:spcBef>
                  <a:spcPts val="0"/>
                </a:spcBef>
                <a:spcAft>
                  <a:spcPts val="0"/>
                </a:spcAft>
                <a:buClr>
                  <a:schemeClr val="dk1"/>
                </a:buClr>
                <a:buSzPts val="1100"/>
                <a:buFont typeface="Arial"/>
                <a:buNone/>
              </a:pPr>
              <a:endParaRPr lang="en-US" altLang="zh-TW" sz="1200" dirty="0">
                <a:solidFill>
                  <a:schemeClr val="bg1"/>
                </a:solidFill>
                <a:latin typeface="源泉圓體 R" panose="020B0500000000000000" pitchFamily="34" charset="-120"/>
                <a:ea typeface="源泉圓體 R" panose="020B0500000000000000" pitchFamily="34" charset="-120"/>
              </a:endParaRPr>
            </a:p>
          </p:txBody>
        </p:sp>
        <p:sp>
          <p:nvSpPr>
            <p:cNvPr id="32" name="文字方塊 31">
              <a:extLst>
                <a:ext uri="{FF2B5EF4-FFF2-40B4-BE49-F238E27FC236}">
                  <a16:creationId xmlns:a16="http://schemas.microsoft.com/office/drawing/2014/main" id="{3FF9B98B-66A8-4EA6-8BE1-FB5A53546C68}"/>
                </a:ext>
              </a:extLst>
            </p:cNvPr>
            <p:cNvSpPr txBox="1"/>
            <p:nvPr/>
          </p:nvSpPr>
          <p:spPr>
            <a:xfrm>
              <a:off x="594796" y="1747959"/>
              <a:ext cx="2498924" cy="291170"/>
            </a:xfrm>
            <a:prstGeom prst="rect">
              <a:avLst/>
            </a:prstGeom>
            <a:noFill/>
          </p:spPr>
          <p:txBody>
            <a:bodyPr wrap="square">
              <a:spAutoFit/>
            </a:bodyPr>
            <a:lstStyle/>
            <a:p>
              <a:pPr marL="142875" marR="190500" lvl="0" indent="0" rtl="0">
                <a:lnSpc>
                  <a:spcPct val="115000"/>
                </a:lnSpc>
                <a:spcBef>
                  <a:spcPts val="0"/>
                </a:spcBef>
                <a:spcAft>
                  <a:spcPts val="0"/>
                </a:spcAft>
                <a:buClr>
                  <a:schemeClr val="dk1"/>
                </a:buClr>
                <a:buSzPts val="1100"/>
                <a:buFont typeface="Arial"/>
                <a:buNone/>
              </a:pPr>
              <a:r>
                <a:rPr lang="zh-TW" altLang="en-US" sz="1200" dirty="0">
                  <a:solidFill>
                    <a:schemeClr val="bg1"/>
                  </a:solidFill>
                  <a:latin typeface="源泉圓體 R" panose="020B0500000000000000" pitchFamily="34" charset="-120"/>
                  <a:ea typeface="源泉圓體 R" panose="020B0500000000000000" pitchFamily="34" charset="-120"/>
                </a:rPr>
                <a:t>僅做 </a:t>
              </a:r>
              <a:r>
                <a:rPr lang="en-US" altLang="zh-TW" sz="1200" dirty="0">
                  <a:solidFill>
                    <a:schemeClr val="bg1"/>
                  </a:solidFill>
                  <a:latin typeface="源泉圓體 R" panose="020B0500000000000000" pitchFamily="34" charset="-120"/>
                  <a:ea typeface="源泉圓體 R" panose="020B0500000000000000" pitchFamily="34" charset="-120"/>
                </a:rPr>
                <a:t>SMOTE</a:t>
              </a:r>
              <a:r>
                <a:rPr lang="zh-TW" altLang="en-US" sz="1200" dirty="0">
                  <a:solidFill>
                    <a:schemeClr val="bg1"/>
                  </a:solidFill>
                  <a:latin typeface="源泉圓體 R" panose="020B0500000000000000" pitchFamily="34" charset="-120"/>
                  <a:ea typeface="源泉圓體 R" panose="020B0500000000000000" pitchFamily="34" charset="-120"/>
                </a:rPr>
                <a:t> </a:t>
              </a:r>
              <a:r>
                <a:rPr lang="en-US" altLang="zh-TW" sz="1200" dirty="0">
                  <a:solidFill>
                    <a:schemeClr val="bg1"/>
                  </a:solidFill>
                  <a:latin typeface="源泉圓體 R" panose="020B0500000000000000" pitchFamily="34" charset="-120"/>
                  <a:ea typeface="源泉圓體 R" panose="020B0500000000000000" pitchFamily="34" charset="-120"/>
                </a:rPr>
                <a:t>(Over Sampling)</a:t>
              </a:r>
            </a:p>
          </p:txBody>
        </p:sp>
        <p:sp>
          <p:nvSpPr>
            <p:cNvPr id="33" name="文字方塊 32">
              <a:extLst>
                <a:ext uri="{FF2B5EF4-FFF2-40B4-BE49-F238E27FC236}">
                  <a16:creationId xmlns:a16="http://schemas.microsoft.com/office/drawing/2014/main" id="{FC427DAC-C2FD-46BE-BAE8-B11E6772EA58}"/>
                </a:ext>
              </a:extLst>
            </p:cNvPr>
            <p:cNvSpPr txBox="1"/>
            <p:nvPr/>
          </p:nvSpPr>
          <p:spPr>
            <a:xfrm>
              <a:off x="700075" y="2010698"/>
              <a:ext cx="4475543" cy="523220"/>
            </a:xfrm>
            <a:prstGeom prst="rect">
              <a:avLst/>
            </a:prstGeom>
            <a:noFill/>
          </p:spPr>
          <p:txBody>
            <a:bodyPr wrap="square">
              <a:spAutoFit/>
            </a:bodyPr>
            <a:lstStyle/>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No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少樣本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841</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3506</a:t>
              </a:r>
              <a:endParaRPr lang="zh-TW" altLang="en-US" b="0" dirty="0">
                <a:solidFill>
                  <a:schemeClr val="bg1"/>
                </a:solidFill>
                <a:effectLst/>
                <a:latin typeface="源泉圓體 R" panose="020B0500000000000000" pitchFamily="34" charset="-120"/>
                <a:ea typeface="源泉圓體 R" panose="020B0500000000000000" pitchFamily="34" charset="-120"/>
              </a:endParaRPr>
            </a:p>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Yes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多樣本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3506 </a:t>
              </a:r>
              <a:r>
                <a:rPr lang="zh-TW" altLang="en-US" b="0" i="0" u="sng"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3506</a:t>
              </a:r>
              <a:endParaRPr lang="zh-TW" altLang="en-US" u="sng" dirty="0">
                <a:solidFill>
                  <a:schemeClr val="bg1"/>
                </a:solidFill>
                <a:latin typeface="源泉圓體 R" panose="020B0500000000000000" pitchFamily="34" charset="-120"/>
                <a:ea typeface="源泉圓體 R" panose="020B0500000000000000" pitchFamily="34" charset="-120"/>
              </a:endParaRPr>
            </a:p>
          </p:txBody>
        </p:sp>
      </p:grpSp>
      <p:grpSp>
        <p:nvGrpSpPr>
          <p:cNvPr id="34" name="群組 33">
            <a:extLst>
              <a:ext uri="{FF2B5EF4-FFF2-40B4-BE49-F238E27FC236}">
                <a16:creationId xmlns:a16="http://schemas.microsoft.com/office/drawing/2014/main" id="{4F8407EC-3034-42CF-BB92-A4C4343F38CD}"/>
              </a:ext>
            </a:extLst>
          </p:cNvPr>
          <p:cNvGrpSpPr/>
          <p:nvPr/>
        </p:nvGrpSpPr>
        <p:grpSpPr>
          <a:xfrm>
            <a:off x="594796" y="2787240"/>
            <a:ext cx="4589979" cy="785959"/>
            <a:chOff x="594796" y="1747959"/>
            <a:chExt cx="4589979" cy="785959"/>
          </a:xfrm>
        </p:grpSpPr>
        <p:sp>
          <p:nvSpPr>
            <p:cNvPr id="35" name="Google Shape;270;p31">
              <a:extLst>
                <a:ext uri="{FF2B5EF4-FFF2-40B4-BE49-F238E27FC236}">
                  <a16:creationId xmlns:a16="http://schemas.microsoft.com/office/drawing/2014/main" id="{45ED5ACB-8D67-4DCA-B205-C0970EA669BB}"/>
                </a:ext>
              </a:extLst>
            </p:cNvPr>
            <p:cNvSpPr/>
            <p:nvPr/>
          </p:nvSpPr>
          <p:spPr>
            <a:xfrm>
              <a:off x="700075" y="1748431"/>
              <a:ext cx="4484700" cy="775200"/>
            </a:xfrm>
            <a:prstGeom prst="roundRect">
              <a:avLst>
                <a:gd name="adj" fmla="val 12390"/>
              </a:avLst>
            </a:prstGeom>
            <a:solidFill>
              <a:schemeClr val="accent3"/>
            </a:solidFill>
            <a:ln>
              <a:noFill/>
            </a:ln>
          </p:spPr>
          <p:txBody>
            <a:bodyPr spcFirstLastPara="1" wrap="square" lIns="91425" tIns="91425" rIns="91425" bIns="91425" anchor="ctr" anchorCtr="0">
              <a:noAutofit/>
            </a:bodyPr>
            <a:lstStyle/>
            <a:p>
              <a:pPr marL="142875" marR="190500" lvl="0" indent="0" rtl="0">
                <a:lnSpc>
                  <a:spcPct val="115000"/>
                </a:lnSpc>
                <a:spcBef>
                  <a:spcPts val="0"/>
                </a:spcBef>
                <a:spcAft>
                  <a:spcPts val="0"/>
                </a:spcAft>
                <a:buClr>
                  <a:schemeClr val="dk1"/>
                </a:buClr>
                <a:buSzPts val="1100"/>
                <a:buFont typeface="Arial"/>
                <a:buNone/>
              </a:pPr>
              <a:endParaRPr lang="en-US" altLang="zh-TW" sz="1200" dirty="0">
                <a:solidFill>
                  <a:schemeClr val="bg1"/>
                </a:solidFill>
                <a:latin typeface="源泉圓體 R" panose="020B0500000000000000" pitchFamily="34" charset="-120"/>
                <a:ea typeface="源泉圓體 R" panose="020B0500000000000000" pitchFamily="34" charset="-120"/>
              </a:endParaRPr>
            </a:p>
          </p:txBody>
        </p:sp>
        <p:sp>
          <p:nvSpPr>
            <p:cNvPr id="36" name="文字方塊 35">
              <a:extLst>
                <a:ext uri="{FF2B5EF4-FFF2-40B4-BE49-F238E27FC236}">
                  <a16:creationId xmlns:a16="http://schemas.microsoft.com/office/drawing/2014/main" id="{F4F79D36-D96C-41C7-87D4-5A6B63D35E0C}"/>
                </a:ext>
              </a:extLst>
            </p:cNvPr>
            <p:cNvSpPr txBox="1"/>
            <p:nvPr/>
          </p:nvSpPr>
          <p:spPr>
            <a:xfrm>
              <a:off x="594796" y="1747959"/>
              <a:ext cx="3438724" cy="291170"/>
            </a:xfrm>
            <a:prstGeom prst="rect">
              <a:avLst/>
            </a:prstGeom>
            <a:noFill/>
          </p:spPr>
          <p:txBody>
            <a:bodyPr wrap="square">
              <a:spAutoFit/>
            </a:bodyPr>
            <a:lstStyle/>
            <a:p>
              <a:pPr marL="142875" marR="190500" lvl="0" indent="0" rtl="0">
                <a:lnSpc>
                  <a:spcPct val="115000"/>
                </a:lnSpc>
                <a:spcBef>
                  <a:spcPts val="0"/>
                </a:spcBef>
                <a:spcAft>
                  <a:spcPts val="0"/>
                </a:spcAft>
                <a:buClr>
                  <a:schemeClr val="dk1"/>
                </a:buClr>
                <a:buSzPts val="1100"/>
                <a:buFont typeface="Arial"/>
                <a:buNone/>
              </a:pPr>
              <a:r>
                <a:rPr lang="zh-TW" altLang="en-US" sz="1200" dirty="0">
                  <a:solidFill>
                    <a:schemeClr val="bg1"/>
                  </a:solidFill>
                  <a:latin typeface="源泉圓體 R" panose="020B0500000000000000" pitchFamily="34" charset="-120"/>
                  <a:ea typeface="源泉圓體 R" panose="020B0500000000000000" pitchFamily="34" charset="-120"/>
                </a:rPr>
                <a:t>僅做 </a:t>
              </a:r>
              <a:r>
                <a:rPr lang="en-US" altLang="zh-TW" sz="1200" dirty="0" err="1">
                  <a:solidFill>
                    <a:schemeClr val="bg1"/>
                  </a:solidFill>
                  <a:latin typeface="源泉圓體 R" panose="020B0500000000000000" pitchFamily="34" charset="-120"/>
                  <a:ea typeface="源泉圓體 R" panose="020B0500000000000000" pitchFamily="34" charset="-120"/>
                </a:rPr>
                <a:t>SpreadSubsample</a:t>
              </a:r>
              <a:r>
                <a:rPr lang="en-US" altLang="zh-TW" sz="1200" dirty="0">
                  <a:solidFill>
                    <a:schemeClr val="bg1"/>
                  </a:solidFill>
                  <a:latin typeface="源泉圓體 R" panose="020B0500000000000000" pitchFamily="34" charset="-120"/>
                  <a:ea typeface="源泉圓體 R" panose="020B0500000000000000" pitchFamily="34" charset="-120"/>
                </a:rPr>
                <a:t>  (Under Sampling)</a:t>
              </a:r>
            </a:p>
          </p:txBody>
        </p:sp>
        <p:sp>
          <p:nvSpPr>
            <p:cNvPr id="37" name="文字方塊 36">
              <a:extLst>
                <a:ext uri="{FF2B5EF4-FFF2-40B4-BE49-F238E27FC236}">
                  <a16:creationId xmlns:a16="http://schemas.microsoft.com/office/drawing/2014/main" id="{C74E3577-8D63-4AEF-B35A-13F8C8AEC46F}"/>
                </a:ext>
              </a:extLst>
            </p:cNvPr>
            <p:cNvSpPr txBox="1"/>
            <p:nvPr/>
          </p:nvSpPr>
          <p:spPr>
            <a:xfrm>
              <a:off x="700075" y="2010698"/>
              <a:ext cx="4475543" cy="523220"/>
            </a:xfrm>
            <a:prstGeom prst="rect">
              <a:avLst/>
            </a:prstGeom>
            <a:noFill/>
          </p:spPr>
          <p:txBody>
            <a:bodyPr wrap="square">
              <a:spAutoFit/>
            </a:bodyPr>
            <a:lstStyle/>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No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少樣本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841</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841</a:t>
              </a:r>
              <a:endParaRPr lang="zh-TW" altLang="en-US" b="0" dirty="0">
                <a:solidFill>
                  <a:schemeClr val="bg1"/>
                </a:solidFill>
                <a:effectLst/>
                <a:latin typeface="源泉圓體 R" panose="020B0500000000000000" pitchFamily="34" charset="-120"/>
                <a:ea typeface="源泉圓體 R" panose="020B0500000000000000" pitchFamily="34" charset="-120"/>
              </a:endParaRPr>
            </a:p>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Yes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多樣本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3506 </a:t>
              </a:r>
              <a:r>
                <a:rPr lang="zh-TW" altLang="en-US" b="0" i="0" u="sng"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841</a:t>
              </a:r>
              <a:endParaRPr lang="zh-TW" altLang="en-US" u="sng" dirty="0">
                <a:solidFill>
                  <a:schemeClr val="bg1"/>
                </a:solidFill>
                <a:latin typeface="源泉圓體 R" panose="020B0500000000000000" pitchFamily="34" charset="-120"/>
                <a:ea typeface="源泉圓體 R" panose="020B0500000000000000" pitchFamily="34" charset="-120"/>
              </a:endParaRPr>
            </a:p>
          </p:txBody>
        </p:sp>
      </p:grpSp>
      <p:grpSp>
        <p:nvGrpSpPr>
          <p:cNvPr id="38" name="群組 37">
            <a:extLst>
              <a:ext uri="{FF2B5EF4-FFF2-40B4-BE49-F238E27FC236}">
                <a16:creationId xmlns:a16="http://schemas.microsoft.com/office/drawing/2014/main" id="{6B024DC7-1264-4AAF-9AB2-279847215AC6}"/>
              </a:ext>
            </a:extLst>
          </p:cNvPr>
          <p:cNvGrpSpPr/>
          <p:nvPr/>
        </p:nvGrpSpPr>
        <p:grpSpPr>
          <a:xfrm>
            <a:off x="596814" y="3827016"/>
            <a:ext cx="4919220" cy="785959"/>
            <a:chOff x="594795" y="1747959"/>
            <a:chExt cx="4919220" cy="785959"/>
          </a:xfrm>
        </p:grpSpPr>
        <p:sp>
          <p:nvSpPr>
            <p:cNvPr id="39" name="Google Shape;270;p31">
              <a:extLst>
                <a:ext uri="{FF2B5EF4-FFF2-40B4-BE49-F238E27FC236}">
                  <a16:creationId xmlns:a16="http://schemas.microsoft.com/office/drawing/2014/main" id="{8DD01A98-7639-47F8-81D0-9BBE3BF89939}"/>
                </a:ext>
              </a:extLst>
            </p:cNvPr>
            <p:cNvSpPr/>
            <p:nvPr/>
          </p:nvSpPr>
          <p:spPr>
            <a:xfrm>
              <a:off x="700075" y="1748431"/>
              <a:ext cx="4484700" cy="775200"/>
            </a:xfrm>
            <a:prstGeom prst="roundRect">
              <a:avLst>
                <a:gd name="adj" fmla="val 12390"/>
              </a:avLst>
            </a:prstGeom>
            <a:solidFill>
              <a:srgbClr val="F19B61"/>
            </a:solidFill>
            <a:ln>
              <a:noFill/>
            </a:ln>
          </p:spPr>
          <p:txBody>
            <a:bodyPr spcFirstLastPara="1" wrap="square" lIns="91425" tIns="91425" rIns="91425" bIns="91425" anchor="ctr" anchorCtr="0">
              <a:noAutofit/>
            </a:bodyPr>
            <a:lstStyle/>
            <a:p>
              <a:pPr marL="142875" marR="190500" lvl="0" indent="0" rtl="0">
                <a:lnSpc>
                  <a:spcPct val="115000"/>
                </a:lnSpc>
                <a:spcBef>
                  <a:spcPts val="0"/>
                </a:spcBef>
                <a:spcAft>
                  <a:spcPts val="0"/>
                </a:spcAft>
                <a:buClr>
                  <a:schemeClr val="dk1"/>
                </a:buClr>
                <a:buSzPts val="1100"/>
                <a:buFont typeface="Arial"/>
                <a:buNone/>
              </a:pPr>
              <a:endParaRPr lang="en-US" altLang="zh-TW" sz="1200" dirty="0">
                <a:solidFill>
                  <a:schemeClr val="bg1"/>
                </a:solidFill>
                <a:latin typeface="源泉圓體 R" panose="020B0500000000000000" pitchFamily="34" charset="-120"/>
                <a:ea typeface="源泉圓體 R" panose="020B0500000000000000" pitchFamily="34" charset="-120"/>
              </a:endParaRPr>
            </a:p>
          </p:txBody>
        </p:sp>
        <p:sp>
          <p:nvSpPr>
            <p:cNvPr id="40" name="文字方塊 39">
              <a:extLst>
                <a:ext uri="{FF2B5EF4-FFF2-40B4-BE49-F238E27FC236}">
                  <a16:creationId xmlns:a16="http://schemas.microsoft.com/office/drawing/2014/main" id="{BC4FF330-69E1-4940-BAC2-10102AFD3B5E}"/>
                </a:ext>
              </a:extLst>
            </p:cNvPr>
            <p:cNvSpPr txBox="1"/>
            <p:nvPr/>
          </p:nvSpPr>
          <p:spPr>
            <a:xfrm>
              <a:off x="594795" y="1747959"/>
              <a:ext cx="4919220" cy="291170"/>
            </a:xfrm>
            <a:prstGeom prst="rect">
              <a:avLst/>
            </a:prstGeom>
            <a:noFill/>
          </p:spPr>
          <p:txBody>
            <a:bodyPr wrap="square">
              <a:spAutoFit/>
            </a:bodyPr>
            <a:lstStyle/>
            <a:p>
              <a:pPr marL="142875" marR="190500" lvl="0" indent="0" rtl="0">
                <a:lnSpc>
                  <a:spcPct val="115000"/>
                </a:lnSpc>
                <a:spcBef>
                  <a:spcPts val="0"/>
                </a:spcBef>
                <a:spcAft>
                  <a:spcPts val="0"/>
                </a:spcAft>
                <a:buClr>
                  <a:schemeClr val="dk1"/>
                </a:buClr>
                <a:buSzPts val="1100"/>
                <a:buFont typeface="Arial"/>
                <a:buNone/>
              </a:pPr>
              <a:r>
                <a:rPr lang="zh-TW" altLang="en-US" sz="1200" dirty="0">
                  <a:solidFill>
                    <a:schemeClr val="bg1"/>
                  </a:solidFill>
                  <a:latin typeface="源泉圓體 R" panose="020B0500000000000000" pitchFamily="34" charset="-120"/>
                  <a:ea typeface="源泉圓體 R" panose="020B0500000000000000" pitchFamily="34" charset="-120"/>
                </a:rPr>
                <a:t>結合 </a:t>
              </a:r>
              <a:r>
                <a:rPr lang="en-US" altLang="zh-TW" sz="1200" dirty="0">
                  <a:solidFill>
                    <a:schemeClr val="bg1"/>
                  </a:solidFill>
                  <a:latin typeface="源泉圓體 R" panose="020B0500000000000000" pitchFamily="34" charset="-120"/>
                  <a:ea typeface="源泉圓體 R" panose="020B0500000000000000" pitchFamily="34" charset="-120"/>
                </a:rPr>
                <a:t>SMOTE + </a:t>
              </a:r>
              <a:r>
                <a:rPr lang="en-US" altLang="zh-TW" sz="1200" dirty="0" err="1">
                  <a:solidFill>
                    <a:schemeClr val="bg1"/>
                  </a:solidFill>
                  <a:latin typeface="源泉圓體 R" panose="020B0500000000000000" pitchFamily="34" charset="-120"/>
                  <a:ea typeface="源泉圓體 R" panose="020B0500000000000000" pitchFamily="34" charset="-120"/>
                </a:rPr>
                <a:t>SpreadSubsample</a:t>
              </a:r>
              <a:r>
                <a:rPr lang="en-US" altLang="zh-TW" sz="1200" dirty="0">
                  <a:solidFill>
                    <a:schemeClr val="bg1"/>
                  </a:solidFill>
                  <a:latin typeface="源泉圓體 R" panose="020B0500000000000000" pitchFamily="34" charset="-120"/>
                  <a:ea typeface="源泉圓體 R" panose="020B0500000000000000" pitchFamily="34" charset="-120"/>
                </a:rPr>
                <a:t> </a:t>
              </a:r>
              <a:r>
                <a:rPr lang="en-US" altLang="zh-TW" sz="950" dirty="0">
                  <a:solidFill>
                    <a:schemeClr val="bg1"/>
                  </a:solidFill>
                  <a:latin typeface="源泉圓體 R" panose="020B0500000000000000" pitchFamily="34" charset="-120"/>
                  <a:ea typeface="源泉圓體 R" panose="020B0500000000000000" pitchFamily="34" charset="-120"/>
                </a:rPr>
                <a:t>(Over Sampling + Under Sampling)</a:t>
              </a:r>
            </a:p>
          </p:txBody>
        </p:sp>
        <p:sp>
          <p:nvSpPr>
            <p:cNvPr id="41" name="文字方塊 40">
              <a:extLst>
                <a:ext uri="{FF2B5EF4-FFF2-40B4-BE49-F238E27FC236}">
                  <a16:creationId xmlns:a16="http://schemas.microsoft.com/office/drawing/2014/main" id="{FA6E4A42-7DB1-4FDB-8AE8-0F979077EFC5}"/>
                </a:ext>
              </a:extLst>
            </p:cNvPr>
            <p:cNvSpPr txBox="1"/>
            <p:nvPr/>
          </p:nvSpPr>
          <p:spPr>
            <a:xfrm>
              <a:off x="700075" y="2010698"/>
              <a:ext cx="4475543" cy="523220"/>
            </a:xfrm>
            <a:prstGeom prst="rect">
              <a:avLst/>
            </a:prstGeom>
            <a:noFill/>
          </p:spPr>
          <p:txBody>
            <a:bodyPr wrap="square">
              <a:spAutoFit/>
            </a:bodyPr>
            <a:lstStyle/>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No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少樣本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841</a:t>
              </a:r>
              <a:r>
                <a:rPr lang="zh-TW" altLang="en-US" b="0" i="0" u="sng"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1682</a:t>
              </a:r>
              <a:endParaRPr lang="zh-TW" altLang="en-US" b="0" u="sng" dirty="0">
                <a:solidFill>
                  <a:schemeClr val="bg1"/>
                </a:solidFill>
                <a:effectLst/>
                <a:latin typeface="源泉圓體 R" panose="020B0500000000000000" pitchFamily="34" charset="-120"/>
                <a:ea typeface="源泉圓體 R" panose="020B0500000000000000" pitchFamily="34" charset="-120"/>
              </a:endParaRPr>
            </a:p>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Yes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多樣本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3506 </a:t>
              </a:r>
              <a:r>
                <a:rPr lang="zh-TW" altLang="en-US" b="0" i="0" u="sng"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1682</a:t>
              </a:r>
              <a:endParaRPr lang="zh-TW" altLang="en-US" u="sng" dirty="0">
                <a:solidFill>
                  <a:schemeClr val="bg1"/>
                </a:solidFill>
                <a:latin typeface="源泉圓體 R" panose="020B0500000000000000" pitchFamily="34" charset="-120"/>
                <a:ea typeface="源泉圓體 R" panose="020B0500000000000000" pitchFamily="34" charset="-120"/>
              </a:endParaRPr>
            </a:p>
          </p:txBody>
        </p:sp>
      </p:grpSp>
      <p:sp>
        <p:nvSpPr>
          <p:cNvPr id="42" name="投影片編號版面配置區 1">
            <a:extLst>
              <a:ext uri="{FF2B5EF4-FFF2-40B4-BE49-F238E27FC236}">
                <a16:creationId xmlns:a16="http://schemas.microsoft.com/office/drawing/2014/main" id="{2FB079B1-D769-4714-8275-69E4659E7BD7}"/>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33</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096565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500"/>
                                        <p:tgtEl>
                                          <p:spTgt spid="34"/>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5CC15955-1633-4642-BDBD-58C28B194677}"/>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A5237031-3AAC-4D82-A675-F937294F05A2}"/>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採樣方式比較 </a:t>
              </a:r>
              <a:r>
                <a:rPr lang="en-US" altLang="zh-TW" sz="3200" b="1" dirty="0">
                  <a:latin typeface="源泉圓體 R" panose="020B0500000000000000" pitchFamily="34" charset="-120"/>
                  <a:ea typeface="源泉圓體 R" panose="020B0500000000000000" pitchFamily="34" charset="-120"/>
                </a:rPr>
                <a:t>– J48 Decision Tree</a:t>
              </a:r>
              <a:endParaRPr lang="en-US" altLang="zh-TW" sz="20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98F56AAA-8961-4F6F-86B7-62DA475BC16A}"/>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7CFDF07D-CCC2-448F-A317-EE9016BC57B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28ABB051-8563-437F-88C8-8100E41FA3A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 name="Rectangle 1">
            <a:extLst>
              <a:ext uri="{FF2B5EF4-FFF2-40B4-BE49-F238E27FC236}">
                <a16:creationId xmlns:a16="http://schemas.microsoft.com/office/drawing/2014/main" id="{3C1706A7-D3CA-44B6-8C67-9F28360BB450}"/>
              </a:ext>
            </a:extLst>
          </p:cNvPr>
          <p:cNvSpPr>
            <a:spLocks noChangeArrowheads="1"/>
          </p:cNvSpPr>
          <p:nvPr/>
        </p:nvSpPr>
        <p:spPr bwMode="auto">
          <a:xfrm>
            <a:off x="7877504" y="1803401"/>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TW" altLang="en-US"/>
          </a:p>
        </p:txBody>
      </p:sp>
      <p:graphicFrame>
        <p:nvGraphicFramePr>
          <p:cNvPr id="9" name="表格 10">
            <a:extLst>
              <a:ext uri="{FF2B5EF4-FFF2-40B4-BE49-F238E27FC236}">
                <a16:creationId xmlns:a16="http://schemas.microsoft.com/office/drawing/2014/main" id="{699C50EC-8B34-4AC9-88FE-E2C5F6695009}"/>
              </a:ext>
            </a:extLst>
          </p:cNvPr>
          <p:cNvGraphicFramePr>
            <a:graphicFrameLocks noGrp="1"/>
          </p:cNvGraphicFramePr>
          <p:nvPr>
            <p:extLst>
              <p:ext uri="{D42A27DB-BD31-4B8C-83A1-F6EECF244321}">
                <p14:modId xmlns:p14="http://schemas.microsoft.com/office/powerpoint/2010/main" val="558947032"/>
              </p:ext>
            </p:extLst>
          </p:nvPr>
        </p:nvGraphicFramePr>
        <p:xfrm>
          <a:off x="944608" y="1817214"/>
          <a:ext cx="7254785" cy="1944914"/>
        </p:xfrm>
        <a:graphic>
          <a:graphicData uri="http://schemas.openxmlformats.org/drawingml/2006/table">
            <a:tbl>
              <a:tblPr firstRow="1" bandRow="1">
                <a:tableStyleId>{81C5649E-B6DF-48DD-B737-5314E243A1CC}</a:tableStyleId>
              </a:tblPr>
              <a:tblGrid>
                <a:gridCol w="2094956">
                  <a:extLst>
                    <a:ext uri="{9D8B030D-6E8A-4147-A177-3AD203B41FA5}">
                      <a16:colId xmlns:a16="http://schemas.microsoft.com/office/drawing/2014/main" val="862374626"/>
                    </a:ext>
                  </a:extLst>
                </a:gridCol>
                <a:gridCol w="1719943">
                  <a:extLst>
                    <a:ext uri="{9D8B030D-6E8A-4147-A177-3AD203B41FA5}">
                      <a16:colId xmlns:a16="http://schemas.microsoft.com/office/drawing/2014/main" val="614970681"/>
                    </a:ext>
                  </a:extLst>
                </a:gridCol>
                <a:gridCol w="1719943">
                  <a:extLst>
                    <a:ext uri="{9D8B030D-6E8A-4147-A177-3AD203B41FA5}">
                      <a16:colId xmlns:a16="http://schemas.microsoft.com/office/drawing/2014/main" val="45714671"/>
                    </a:ext>
                  </a:extLst>
                </a:gridCol>
                <a:gridCol w="1719943">
                  <a:extLst>
                    <a:ext uri="{9D8B030D-6E8A-4147-A177-3AD203B41FA5}">
                      <a16:colId xmlns:a16="http://schemas.microsoft.com/office/drawing/2014/main" val="3501764408"/>
                    </a:ext>
                  </a:extLst>
                </a:gridCol>
              </a:tblGrid>
              <a:tr h="400050">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J48</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SMOTE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sz="1400" b="0" i="0" u="none" strike="noStrike" dirty="0" err="1">
                          <a:solidFill>
                            <a:schemeClr val="bg1"/>
                          </a:solidFill>
                          <a:effectLst/>
                          <a:latin typeface="源泉圓體 R" panose="020B0500000000000000" pitchFamily="34" charset="-120"/>
                          <a:ea typeface="源泉圓體 R" panose="020B0500000000000000" pitchFamily="34" charset="-120"/>
                        </a:rPr>
                        <a:t>SpreadSubsample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結合兩者</a:t>
                      </a:r>
                      <a:endParaRPr lang="zh-TW" alt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98.2521%</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chemeClr val="tx2">
                              <a:lumMod val="50000"/>
                            </a:schemeClr>
                          </a:solidFill>
                          <a:effectLst/>
                          <a:latin typeface="源泉圓體 R" panose="020B0500000000000000" pitchFamily="34" charset="-120"/>
                          <a:ea typeface="源泉圓體 R" panose="020B0500000000000000" pitchFamily="34" charset="-120"/>
                        </a:rPr>
                        <a:t>96.9641%</a:t>
                      </a:r>
                      <a:endParaRPr lang="zh-TW" altLang="en-US" dirty="0">
                        <a:solidFill>
                          <a:schemeClr val="tx2">
                            <a:lumMod val="50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98.1601%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0.983</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chemeClr val="tx2">
                              <a:lumMod val="50000"/>
                            </a:schemeClr>
                          </a:solidFill>
                          <a:effectLst/>
                          <a:latin typeface="源泉圓體 R" panose="020B0500000000000000" pitchFamily="34" charset="-120"/>
                          <a:ea typeface="源泉圓體 R" panose="020B0500000000000000" pitchFamily="34" charset="-120"/>
                        </a:rPr>
                        <a:t>0.97</a:t>
                      </a:r>
                      <a:endParaRPr lang="zh-TW" altLang="en-US" dirty="0">
                        <a:solidFill>
                          <a:schemeClr val="tx2">
                            <a:lumMod val="50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0.982</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0.998</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chemeClr val="tx1"/>
                          </a:solidFill>
                          <a:effectLst/>
                          <a:latin typeface="源泉圓體 R" panose="020B0500000000000000" pitchFamily="34" charset="-120"/>
                          <a:ea typeface="源泉圓體 R" panose="020B0500000000000000" pitchFamily="34" charset="-120"/>
                        </a:rPr>
                        <a:t>0.997</a:t>
                      </a:r>
                      <a:endParaRPr lang="zh-TW" altLang="en-US" dirty="0">
                        <a:solidFill>
                          <a:schemeClr val="tx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0.999</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0.0191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0.0302</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0.0194</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sp>
        <p:nvSpPr>
          <p:cNvPr id="10" name="投影片編號版面配置區 1">
            <a:extLst>
              <a:ext uri="{FF2B5EF4-FFF2-40B4-BE49-F238E27FC236}">
                <a16:creationId xmlns:a16="http://schemas.microsoft.com/office/drawing/2014/main" id="{3581A8E0-8177-4A3C-9084-DC510FEE59AB}"/>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34</a:t>
            </a:fld>
            <a:endParaRPr lang="en" dirty="0">
              <a:latin typeface="源泉圓體 TTF Heavy" panose="020B0A00000000000000" pitchFamily="34" charset="-120"/>
              <a:ea typeface="源泉圓體 TTF Heavy" panose="020B0A00000000000000" pitchFamily="34" charset="-120"/>
            </a:endParaRPr>
          </a:p>
        </p:txBody>
      </p:sp>
      <p:sp>
        <p:nvSpPr>
          <p:cNvPr id="11" name="文字方塊 10">
            <a:extLst>
              <a:ext uri="{FF2B5EF4-FFF2-40B4-BE49-F238E27FC236}">
                <a16:creationId xmlns:a16="http://schemas.microsoft.com/office/drawing/2014/main" id="{C664833D-84DD-4490-97FA-B2F2A8E1E0A7}"/>
              </a:ext>
            </a:extLst>
          </p:cNvPr>
          <p:cNvSpPr txBox="1"/>
          <p:nvPr/>
        </p:nvSpPr>
        <p:spPr>
          <a:xfrm>
            <a:off x="0" y="3956584"/>
            <a:ext cx="9143999" cy="307777"/>
          </a:xfrm>
          <a:prstGeom prst="rect">
            <a:avLst/>
          </a:prstGeom>
          <a:noFill/>
        </p:spPr>
        <p:txBody>
          <a:bodyPr wrap="square">
            <a:spAutoFit/>
          </a:bodyPr>
          <a:lstStyle/>
          <a:p>
            <a:pPr algn="ctr"/>
            <a:r>
              <a:rPr lang="en-US" altLang="zh-TW" dirty="0">
                <a:latin typeface="源泉圓體 R" panose="020B0500000000000000" pitchFamily="34" charset="-120"/>
                <a:ea typeface="源泉圓體 R" panose="020B0500000000000000" pitchFamily="34" charset="-120"/>
              </a:rPr>
              <a:t>SMOTE </a:t>
            </a:r>
            <a:r>
              <a:rPr lang="zh-TW" altLang="en-US" dirty="0">
                <a:latin typeface="源泉圓體 R" panose="020B0500000000000000" pitchFamily="34" charset="-120"/>
                <a:ea typeface="源泉圓體 R" panose="020B0500000000000000" pitchFamily="34" charset="-120"/>
              </a:rPr>
              <a:t>做法下的準確率與 </a:t>
            </a:r>
            <a:r>
              <a:rPr lang="en-US" altLang="zh-TW" dirty="0">
                <a:latin typeface="源泉圓體 R" panose="020B0500000000000000" pitchFamily="34" charset="-120"/>
                <a:ea typeface="源泉圓體 R" panose="020B0500000000000000" pitchFamily="34" charset="-120"/>
              </a:rPr>
              <a:t>F1 </a:t>
            </a:r>
            <a:r>
              <a:rPr lang="zh-TW" altLang="en-US" dirty="0">
                <a:latin typeface="源泉圓體 R" panose="020B0500000000000000" pitchFamily="34" charset="-120"/>
                <a:ea typeface="源泉圓體 R" panose="020B0500000000000000" pitchFamily="34" charset="-120"/>
              </a:rPr>
              <a:t>分數都比較高</a:t>
            </a:r>
          </a:p>
        </p:txBody>
      </p:sp>
    </p:spTree>
    <p:extLst>
      <p:ext uri="{BB962C8B-B14F-4D97-AF65-F5344CB8AC3E}">
        <p14:creationId xmlns:p14="http://schemas.microsoft.com/office/powerpoint/2010/main" val="27583204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5CC15955-1633-4642-BDBD-58C28B194677}"/>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A5237031-3AAC-4D82-A675-F937294F05A2}"/>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採樣方式比較 </a:t>
              </a:r>
              <a:r>
                <a:rPr lang="en-US" altLang="zh-TW" sz="3200" b="1" dirty="0">
                  <a:latin typeface="源泉圓體 R" panose="020B0500000000000000" pitchFamily="34" charset="-120"/>
                  <a:ea typeface="源泉圓體 R" panose="020B0500000000000000" pitchFamily="34" charset="-120"/>
                </a:rPr>
                <a:t>– Random Forest</a:t>
              </a:r>
            </a:p>
          </p:txBody>
        </p:sp>
        <p:grpSp>
          <p:nvGrpSpPr>
            <p:cNvPr id="4" name="群組 3">
              <a:extLst>
                <a:ext uri="{FF2B5EF4-FFF2-40B4-BE49-F238E27FC236}">
                  <a16:creationId xmlns:a16="http://schemas.microsoft.com/office/drawing/2014/main" id="{98F56AAA-8961-4F6F-86B7-62DA475BC16A}"/>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7CFDF07D-CCC2-448F-A317-EE9016BC57B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28ABB051-8563-437F-88C8-8100E41FA3A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 name="Rectangle 1">
            <a:extLst>
              <a:ext uri="{FF2B5EF4-FFF2-40B4-BE49-F238E27FC236}">
                <a16:creationId xmlns:a16="http://schemas.microsoft.com/office/drawing/2014/main" id="{3C1706A7-D3CA-44B6-8C67-9F28360BB450}"/>
              </a:ext>
            </a:extLst>
          </p:cNvPr>
          <p:cNvSpPr>
            <a:spLocks noChangeArrowheads="1"/>
          </p:cNvSpPr>
          <p:nvPr/>
        </p:nvSpPr>
        <p:spPr bwMode="auto">
          <a:xfrm>
            <a:off x="7877504" y="1803401"/>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TW" altLang="en-US"/>
          </a:p>
        </p:txBody>
      </p:sp>
      <p:graphicFrame>
        <p:nvGraphicFramePr>
          <p:cNvPr id="10" name="表格 10">
            <a:extLst>
              <a:ext uri="{FF2B5EF4-FFF2-40B4-BE49-F238E27FC236}">
                <a16:creationId xmlns:a16="http://schemas.microsoft.com/office/drawing/2014/main" id="{C2C681B8-D2D0-4FD6-A619-BDE58EE93263}"/>
              </a:ext>
            </a:extLst>
          </p:cNvPr>
          <p:cNvGraphicFramePr>
            <a:graphicFrameLocks noGrp="1"/>
          </p:cNvGraphicFramePr>
          <p:nvPr>
            <p:extLst>
              <p:ext uri="{D42A27DB-BD31-4B8C-83A1-F6EECF244321}">
                <p14:modId xmlns:p14="http://schemas.microsoft.com/office/powerpoint/2010/main" val="1412947836"/>
              </p:ext>
            </p:extLst>
          </p:nvPr>
        </p:nvGraphicFramePr>
        <p:xfrm>
          <a:off x="944608" y="1817214"/>
          <a:ext cx="7254785" cy="1944914"/>
        </p:xfrm>
        <a:graphic>
          <a:graphicData uri="http://schemas.openxmlformats.org/drawingml/2006/table">
            <a:tbl>
              <a:tblPr firstRow="1" bandRow="1">
                <a:tableStyleId>{81C5649E-B6DF-48DD-B737-5314E243A1CC}</a:tableStyleId>
              </a:tblPr>
              <a:tblGrid>
                <a:gridCol w="2094956">
                  <a:extLst>
                    <a:ext uri="{9D8B030D-6E8A-4147-A177-3AD203B41FA5}">
                      <a16:colId xmlns:a16="http://schemas.microsoft.com/office/drawing/2014/main" val="862374626"/>
                    </a:ext>
                  </a:extLst>
                </a:gridCol>
                <a:gridCol w="1719943">
                  <a:extLst>
                    <a:ext uri="{9D8B030D-6E8A-4147-A177-3AD203B41FA5}">
                      <a16:colId xmlns:a16="http://schemas.microsoft.com/office/drawing/2014/main" val="614970681"/>
                    </a:ext>
                  </a:extLst>
                </a:gridCol>
                <a:gridCol w="1719943">
                  <a:extLst>
                    <a:ext uri="{9D8B030D-6E8A-4147-A177-3AD203B41FA5}">
                      <a16:colId xmlns:a16="http://schemas.microsoft.com/office/drawing/2014/main" val="45714671"/>
                    </a:ext>
                  </a:extLst>
                </a:gridCol>
                <a:gridCol w="1719943">
                  <a:extLst>
                    <a:ext uri="{9D8B030D-6E8A-4147-A177-3AD203B41FA5}">
                      <a16:colId xmlns:a16="http://schemas.microsoft.com/office/drawing/2014/main" val="3501764408"/>
                    </a:ext>
                  </a:extLst>
                </a:gridCol>
              </a:tblGrid>
              <a:tr h="400050">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Random Forest</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SMOTE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sz="1400" b="0" i="0" u="none" strike="noStrike" dirty="0" err="1">
                          <a:solidFill>
                            <a:schemeClr val="bg1"/>
                          </a:solidFill>
                          <a:effectLst/>
                          <a:latin typeface="源泉圓體 R" panose="020B0500000000000000" pitchFamily="34" charset="-120"/>
                          <a:ea typeface="源泉圓體 R" panose="020B0500000000000000" pitchFamily="34" charset="-120"/>
                        </a:rPr>
                        <a:t>SpreadSubsample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結合兩者</a:t>
                      </a:r>
                      <a:endParaRPr lang="zh-TW" alt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98.2521%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98.2521%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98.2521%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0.983</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0.983</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0.983</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0.998</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0.998</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0.999</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0.0195</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0.0311</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0.0231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sp>
        <p:nvSpPr>
          <p:cNvPr id="9" name="投影片編號版面配置區 1">
            <a:extLst>
              <a:ext uri="{FF2B5EF4-FFF2-40B4-BE49-F238E27FC236}">
                <a16:creationId xmlns:a16="http://schemas.microsoft.com/office/drawing/2014/main" id="{A823FCB3-B11A-4EDD-822A-E0C9D93804CE}"/>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35</a:t>
            </a:fld>
            <a:endParaRPr lang="en" dirty="0">
              <a:latin typeface="源泉圓體 TTF Heavy" panose="020B0A00000000000000" pitchFamily="34" charset="-120"/>
              <a:ea typeface="源泉圓體 TTF Heavy" panose="020B0A00000000000000" pitchFamily="34" charset="-120"/>
            </a:endParaRPr>
          </a:p>
        </p:txBody>
      </p:sp>
      <p:sp>
        <p:nvSpPr>
          <p:cNvPr id="11" name="文字方塊 10">
            <a:extLst>
              <a:ext uri="{FF2B5EF4-FFF2-40B4-BE49-F238E27FC236}">
                <a16:creationId xmlns:a16="http://schemas.microsoft.com/office/drawing/2014/main" id="{732331E3-DC2D-4F79-A96B-8637C4C6EAAB}"/>
              </a:ext>
            </a:extLst>
          </p:cNvPr>
          <p:cNvSpPr txBox="1"/>
          <p:nvPr/>
        </p:nvSpPr>
        <p:spPr>
          <a:xfrm>
            <a:off x="0" y="3956584"/>
            <a:ext cx="9143999" cy="523220"/>
          </a:xfrm>
          <a:prstGeom prst="rect">
            <a:avLst/>
          </a:prstGeom>
          <a:noFill/>
        </p:spPr>
        <p:txBody>
          <a:bodyPr wrap="square">
            <a:spAutoFit/>
          </a:bodyPr>
          <a:lstStyle/>
          <a:p>
            <a:pPr algn="ctr"/>
            <a:r>
              <a:rPr lang="zh-TW" altLang="en-US" dirty="0">
                <a:latin typeface="源泉圓體 R" panose="020B0500000000000000" pitchFamily="34" charset="-120"/>
                <a:ea typeface="源泉圓體 R" panose="020B0500000000000000" pitchFamily="34" charset="-120"/>
              </a:rPr>
              <a:t>各種資料平衡的分類效果都差不多</a:t>
            </a:r>
            <a:endParaRPr lang="en-US" altLang="zh-TW" dirty="0">
              <a:latin typeface="源泉圓體 R" panose="020B0500000000000000" pitchFamily="34" charset="-120"/>
              <a:ea typeface="源泉圓體 R" panose="020B0500000000000000" pitchFamily="34" charset="-120"/>
            </a:endParaRPr>
          </a:p>
          <a:p>
            <a:pPr algn="ctr"/>
            <a:r>
              <a:rPr lang="en-US" altLang="zh-TW" dirty="0">
                <a:latin typeface="源泉圓體 R" panose="020B0500000000000000" pitchFamily="34" charset="-120"/>
                <a:ea typeface="源泉圓體 R" panose="020B0500000000000000" pitchFamily="34" charset="-120"/>
              </a:rPr>
              <a:t>SMOTE </a:t>
            </a:r>
            <a:r>
              <a:rPr lang="zh-TW" altLang="en-US" dirty="0">
                <a:latin typeface="源泉圓體 R" panose="020B0500000000000000" pitchFamily="34" charset="-120"/>
                <a:ea typeface="源泉圓體 R" panose="020B0500000000000000" pitchFamily="34" charset="-120"/>
              </a:rPr>
              <a:t>做法下，產生的 </a:t>
            </a:r>
            <a:r>
              <a:rPr lang="en-US" altLang="zh-TW" dirty="0">
                <a:latin typeface="源泉圓體 R" panose="020B0500000000000000" pitchFamily="34" charset="-120"/>
                <a:ea typeface="源泉圓體 R" panose="020B0500000000000000" pitchFamily="34" charset="-120"/>
              </a:rPr>
              <a:t>MAE </a:t>
            </a:r>
            <a:r>
              <a:rPr lang="zh-TW" altLang="en-US" dirty="0">
                <a:latin typeface="源泉圓體 R" panose="020B0500000000000000" pitchFamily="34" charset="-120"/>
                <a:ea typeface="源泉圓體 R" panose="020B0500000000000000" pitchFamily="34" charset="-120"/>
              </a:rPr>
              <a:t>最小，因此分類效果較好</a:t>
            </a:r>
          </a:p>
        </p:txBody>
      </p:sp>
    </p:spTree>
    <p:extLst>
      <p:ext uri="{BB962C8B-B14F-4D97-AF65-F5344CB8AC3E}">
        <p14:creationId xmlns:p14="http://schemas.microsoft.com/office/powerpoint/2010/main" val="34005211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5CC15955-1633-4642-BDBD-58C28B194677}"/>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A5237031-3AAC-4D82-A675-F937294F05A2}"/>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採樣方式比較 </a:t>
              </a:r>
              <a:r>
                <a:rPr lang="en-US" altLang="zh-TW" sz="3200" b="1" dirty="0">
                  <a:latin typeface="源泉圓體 R" panose="020B0500000000000000" pitchFamily="34" charset="-120"/>
                  <a:ea typeface="源泉圓體 R" panose="020B0500000000000000" pitchFamily="34" charset="-120"/>
                </a:rPr>
                <a:t>– AdaBoost(J48)</a:t>
              </a:r>
              <a:endParaRPr lang="en-US" altLang="zh-TW" sz="20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98F56AAA-8961-4F6F-86B7-62DA475BC16A}"/>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7CFDF07D-CCC2-448F-A317-EE9016BC57B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28ABB051-8563-437F-88C8-8100E41FA3A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 name="Rectangle 1">
            <a:extLst>
              <a:ext uri="{FF2B5EF4-FFF2-40B4-BE49-F238E27FC236}">
                <a16:creationId xmlns:a16="http://schemas.microsoft.com/office/drawing/2014/main" id="{3C1706A7-D3CA-44B6-8C67-9F28360BB450}"/>
              </a:ext>
            </a:extLst>
          </p:cNvPr>
          <p:cNvSpPr>
            <a:spLocks noChangeArrowheads="1"/>
          </p:cNvSpPr>
          <p:nvPr/>
        </p:nvSpPr>
        <p:spPr bwMode="auto">
          <a:xfrm>
            <a:off x="7877504" y="1803401"/>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TW" altLang="en-US"/>
          </a:p>
        </p:txBody>
      </p:sp>
      <p:graphicFrame>
        <p:nvGraphicFramePr>
          <p:cNvPr id="10" name="表格 10">
            <a:extLst>
              <a:ext uri="{FF2B5EF4-FFF2-40B4-BE49-F238E27FC236}">
                <a16:creationId xmlns:a16="http://schemas.microsoft.com/office/drawing/2014/main" id="{23C1F341-B423-42AA-92E8-CCD3992FB92F}"/>
              </a:ext>
            </a:extLst>
          </p:cNvPr>
          <p:cNvGraphicFramePr>
            <a:graphicFrameLocks noGrp="1"/>
          </p:cNvGraphicFramePr>
          <p:nvPr>
            <p:extLst>
              <p:ext uri="{D42A27DB-BD31-4B8C-83A1-F6EECF244321}">
                <p14:modId xmlns:p14="http://schemas.microsoft.com/office/powerpoint/2010/main" val="3490610789"/>
              </p:ext>
            </p:extLst>
          </p:nvPr>
        </p:nvGraphicFramePr>
        <p:xfrm>
          <a:off x="944608" y="1817214"/>
          <a:ext cx="7254785" cy="1944914"/>
        </p:xfrm>
        <a:graphic>
          <a:graphicData uri="http://schemas.openxmlformats.org/drawingml/2006/table">
            <a:tbl>
              <a:tblPr firstRow="1" bandRow="1">
                <a:tableStyleId>{81C5649E-B6DF-48DD-B737-5314E243A1CC}</a:tableStyleId>
              </a:tblPr>
              <a:tblGrid>
                <a:gridCol w="2094956">
                  <a:extLst>
                    <a:ext uri="{9D8B030D-6E8A-4147-A177-3AD203B41FA5}">
                      <a16:colId xmlns:a16="http://schemas.microsoft.com/office/drawing/2014/main" val="862374626"/>
                    </a:ext>
                  </a:extLst>
                </a:gridCol>
                <a:gridCol w="1719943">
                  <a:extLst>
                    <a:ext uri="{9D8B030D-6E8A-4147-A177-3AD203B41FA5}">
                      <a16:colId xmlns:a16="http://schemas.microsoft.com/office/drawing/2014/main" val="614970681"/>
                    </a:ext>
                  </a:extLst>
                </a:gridCol>
                <a:gridCol w="1719943">
                  <a:extLst>
                    <a:ext uri="{9D8B030D-6E8A-4147-A177-3AD203B41FA5}">
                      <a16:colId xmlns:a16="http://schemas.microsoft.com/office/drawing/2014/main" val="45714671"/>
                    </a:ext>
                  </a:extLst>
                </a:gridCol>
                <a:gridCol w="1719943">
                  <a:extLst>
                    <a:ext uri="{9D8B030D-6E8A-4147-A177-3AD203B41FA5}">
                      <a16:colId xmlns:a16="http://schemas.microsoft.com/office/drawing/2014/main" val="3501764408"/>
                    </a:ext>
                  </a:extLst>
                </a:gridCol>
              </a:tblGrid>
              <a:tr h="400050">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AdaBoost</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SMOTE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sz="1400" b="0" i="0" u="none" strike="noStrike" dirty="0" err="1">
                          <a:solidFill>
                            <a:schemeClr val="bg1"/>
                          </a:solidFill>
                          <a:effectLst/>
                          <a:latin typeface="源泉圓體 R" panose="020B0500000000000000" pitchFamily="34" charset="-120"/>
                          <a:ea typeface="源泉圓體 R" panose="020B0500000000000000" pitchFamily="34" charset="-120"/>
                        </a:rPr>
                        <a:t>SpreadSubsample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結合兩者</a:t>
                      </a:r>
                      <a:endParaRPr lang="zh-TW" alt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98.2521%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chemeClr val="tx2">
                              <a:lumMod val="50000"/>
                            </a:schemeClr>
                          </a:solidFill>
                          <a:effectLst/>
                          <a:latin typeface="源泉圓體 R" panose="020B0500000000000000" pitchFamily="34" charset="-120"/>
                          <a:ea typeface="源泉圓體 R" panose="020B0500000000000000" pitchFamily="34" charset="-120"/>
                        </a:rPr>
                        <a:t>98.1601%</a:t>
                      </a:r>
                      <a:endParaRPr lang="zh-TW" altLang="en-US" dirty="0">
                        <a:solidFill>
                          <a:schemeClr val="tx2">
                            <a:lumMod val="50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98.2521%</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0.983</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chemeClr val="tx2">
                              <a:lumMod val="50000"/>
                            </a:schemeClr>
                          </a:solidFill>
                          <a:effectLst/>
                          <a:latin typeface="源泉圓體 R" panose="020B0500000000000000" pitchFamily="34" charset="-120"/>
                          <a:ea typeface="源泉圓體 R" panose="020B0500000000000000" pitchFamily="34" charset="-120"/>
                        </a:rPr>
                        <a:t>0.982</a:t>
                      </a:r>
                      <a:endParaRPr lang="zh-TW" altLang="en-US" dirty="0">
                        <a:solidFill>
                          <a:schemeClr val="tx2">
                            <a:lumMod val="50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0.983</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0.998</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0.998</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0.999</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0.0188</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0.0201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0.0187</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sp>
        <p:nvSpPr>
          <p:cNvPr id="9" name="投影片編號版面配置區 1">
            <a:extLst>
              <a:ext uri="{FF2B5EF4-FFF2-40B4-BE49-F238E27FC236}">
                <a16:creationId xmlns:a16="http://schemas.microsoft.com/office/drawing/2014/main" id="{3E65C989-F71B-417A-AF72-680A007FF2F6}"/>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36</a:t>
            </a:fld>
            <a:endParaRPr lang="en" dirty="0">
              <a:latin typeface="源泉圓體 TTF Heavy" panose="020B0A00000000000000" pitchFamily="34" charset="-120"/>
              <a:ea typeface="源泉圓體 TTF Heavy" panose="020B0A00000000000000" pitchFamily="34" charset="-120"/>
            </a:endParaRPr>
          </a:p>
        </p:txBody>
      </p:sp>
      <p:sp>
        <p:nvSpPr>
          <p:cNvPr id="11" name="文字方塊 10">
            <a:extLst>
              <a:ext uri="{FF2B5EF4-FFF2-40B4-BE49-F238E27FC236}">
                <a16:creationId xmlns:a16="http://schemas.microsoft.com/office/drawing/2014/main" id="{6F8FAE26-EFDC-46A1-B534-B6A1D1FE754A}"/>
              </a:ext>
            </a:extLst>
          </p:cNvPr>
          <p:cNvSpPr txBox="1"/>
          <p:nvPr/>
        </p:nvSpPr>
        <p:spPr>
          <a:xfrm>
            <a:off x="0" y="3956584"/>
            <a:ext cx="9143999" cy="307777"/>
          </a:xfrm>
          <a:prstGeom prst="rect">
            <a:avLst/>
          </a:prstGeom>
          <a:noFill/>
        </p:spPr>
        <p:txBody>
          <a:bodyPr wrap="square">
            <a:spAutoFit/>
          </a:bodyPr>
          <a:lstStyle/>
          <a:p>
            <a:pPr algn="ctr"/>
            <a:r>
              <a:rPr lang="en-US" altLang="zh-TW" dirty="0">
                <a:latin typeface="源泉圓體 R" panose="020B0500000000000000" pitchFamily="34" charset="-120"/>
                <a:ea typeface="源泉圓體 R" panose="020B0500000000000000" pitchFamily="34" charset="-120"/>
              </a:rPr>
              <a:t>SMOTE </a:t>
            </a:r>
            <a:r>
              <a:rPr lang="zh-TW" altLang="en-US" dirty="0">
                <a:latin typeface="源泉圓體 R" panose="020B0500000000000000" pitchFamily="34" charset="-120"/>
                <a:ea typeface="源泉圓體 R" panose="020B0500000000000000" pitchFamily="34" charset="-120"/>
              </a:rPr>
              <a:t>做法與結合兩者的做法下，演算法的分類效果差不多</a:t>
            </a:r>
          </a:p>
        </p:txBody>
      </p:sp>
      <p:sp>
        <p:nvSpPr>
          <p:cNvPr id="12" name="文字方塊 11">
            <a:extLst>
              <a:ext uri="{FF2B5EF4-FFF2-40B4-BE49-F238E27FC236}">
                <a16:creationId xmlns:a16="http://schemas.microsoft.com/office/drawing/2014/main" id="{D5F59C7F-6F10-4262-B956-179FE57DFBE7}"/>
              </a:ext>
            </a:extLst>
          </p:cNvPr>
          <p:cNvSpPr txBox="1"/>
          <p:nvPr/>
        </p:nvSpPr>
        <p:spPr>
          <a:xfrm>
            <a:off x="-108858" y="4578433"/>
            <a:ext cx="6219372" cy="523220"/>
          </a:xfrm>
          <a:prstGeom prst="rect">
            <a:avLst/>
          </a:prstGeom>
          <a:noFill/>
        </p:spPr>
        <p:txBody>
          <a:bodyPr wrap="square">
            <a:spAutoFit/>
          </a:bodyPr>
          <a:lstStyle/>
          <a:p>
            <a:pPr marL="158746" defTabSz="914378"/>
            <a:r>
              <a:rPr lang="zh-TW" altLang="en-US" dirty="0">
                <a:solidFill>
                  <a:srgbClr val="EF6C6A">
                    <a:lumMod val="75000"/>
                  </a:srgbClr>
                </a:solidFill>
                <a:latin typeface="源泉圓體 R" panose="020B0500000000000000" pitchFamily="34" charset="-120"/>
                <a:ea typeface="源泉圓體 R" panose="020B0500000000000000" pitchFamily="34" charset="-120"/>
              </a:rPr>
              <a:t>註 </a:t>
            </a:r>
            <a:r>
              <a:rPr lang="en-US" altLang="zh-TW" dirty="0">
                <a:solidFill>
                  <a:srgbClr val="EF6C6A">
                    <a:lumMod val="75000"/>
                  </a:srgbClr>
                </a:solidFill>
                <a:latin typeface="源泉圓體 R" panose="020B0500000000000000" pitchFamily="34" charset="-120"/>
                <a:ea typeface="源泉圓體 R" panose="020B0500000000000000" pitchFamily="34" charset="-120"/>
              </a:rPr>
              <a:t>:</a:t>
            </a:r>
            <a:r>
              <a:rPr lang="zh-TW" altLang="en-US" dirty="0">
                <a:solidFill>
                  <a:srgbClr val="EF6C6A">
                    <a:lumMod val="75000"/>
                  </a:srgbClr>
                </a:solidFill>
                <a:latin typeface="源泉圓體 R" panose="020B0500000000000000" pitchFamily="34" charset="-120"/>
                <a:ea typeface="源泉圓體 R" panose="020B0500000000000000" pitchFamily="34" charset="-120"/>
              </a:rPr>
              <a:t> 最後有將 </a:t>
            </a:r>
            <a:r>
              <a:rPr lang="en-US" altLang="zh-TW" dirty="0">
                <a:solidFill>
                  <a:srgbClr val="EF6C6A">
                    <a:lumMod val="75000"/>
                  </a:srgbClr>
                </a:solidFill>
                <a:latin typeface="源泉圓體 R" panose="020B0500000000000000" pitchFamily="34" charset="-120"/>
                <a:ea typeface="源泉圓體 R" panose="020B0500000000000000" pitchFamily="34" charset="-120"/>
              </a:rPr>
              <a:t>SVM (</a:t>
            </a:r>
            <a:r>
              <a:rPr lang="zh-TW" altLang="en-US" dirty="0">
                <a:solidFill>
                  <a:srgbClr val="EF6C6A">
                    <a:lumMod val="75000"/>
                  </a:srgbClr>
                </a:solidFill>
                <a:latin typeface="源泉圓體 R" panose="020B0500000000000000" pitchFamily="34" charset="-120"/>
                <a:ea typeface="源泉圓體 R" panose="020B0500000000000000" pitchFamily="34" charset="-120"/>
              </a:rPr>
              <a:t>修正論文後最好</a:t>
            </a:r>
            <a:r>
              <a:rPr lang="en-US" altLang="zh-TW" dirty="0">
                <a:solidFill>
                  <a:srgbClr val="EF6C6A">
                    <a:lumMod val="75000"/>
                  </a:srgbClr>
                </a:solidFill>
                <a:latin typeface="源泉圓體 R" panose="020B0500000000000000" pitchFamily="34" charset="-120"/>
                <a:ea typeface="源泉圓體 R" panose="020B0500000000000000" pitchFamily="34" charset="-120"/>
              </a:rPr>
              <a:t>)</a:t>
            </a:r>
            <a:r>
              <a:rPr lang="zh-TW" altLang="en-US" dirty="0">
                <a:solidFill>
                  <a:srgbClr val="EF6C6A">
                    <a:lumMod val="75000"/>
                  </a:srgbClr>
                </a:solidFill>
                <a:latin typeface="源泉圓體 R" panose="020B0500000000000000" pitchFamily="34" charset="-120"/>
                <a:ea typeface="源泉圓體 R" panose="020B0500000000000000" pitchFamily="34" charset="-120"/>
              </a:rPr>
              <a:t> 與 </a:t>
            </a:r>
            <a:r>
              <a:rPr lang="en-US" altLang="zh-TW" dirty="0">
                <a:solidFill>
                  <a:srgbClr val="EF6C6A">
                    <a:lumMod val="75000"/>
                  </a:srgbClr>
                </a:solidFill>
                <a:latin typeface="源泉圓體 R" panose="020B0500000000000000" pitchFamily="34" charset="-120"/>
                <a:ea typeface="源泉圓體 R" panose="020B0500000000000000" pitchFamily="34" charset="-120"/>
              </a:rPr>
              <a:t>AdaBoost</a:t>
            </a:r>
            <a:r>
              <a:rPr lang="zh-TW" altLang="en-US" dirty="0">
                <a:solidFill>
                  <a:srgbClr val="EF6C6A">
                    <a:lumMod val="75000"/>
                  </a:srgbClr>
                </a:solidFill>
                <a:latin typeface="源泉圓體 R" panose="020B0500000000000000" pitchFamily="34" charset="-120"/>
                <a:ea typeface="源泉圓體 R" panose="020B0500000000000000" pitchFamily="34" charset="-120"/>
              </a:rPr>
              <a:t> 比較</a:t>
            </a:r>
            <a:endParaRPr lang="en-US" altLang="zh-TW" dirty="0">
              <a:solidFill>
                <a:srgbClr val="EF6C6A">
                  <a:lumMod val="75000"/>
                </a:srgbClr>
              </a:solidFill>
              <a:latin typeface="源泉圓體 R" panose="020B0500000000000000" pitchFamily="34" charset="-120"/>
              <a:ea typeface="源泉圓體 R" panose="020B0500000000000000" pitchFamily="34" charset="-120"/>
            </a:endParaRPr>
          </a:p>
          <a:p>
            <a:pPr marL="158746" defTabSz="914378"/>
            <a:r>
              <a:rPr lang="en-US" altLang="zh-TW" dirty="0">
                <a:solidFill>
                  <a:srgbClr val="EF6C6A">
                    <a:lumMod val="75000"/>
                  </a:srgbClr>
                </a:solidFill>
                <a:latin typeface="源泉圓體 R" panose="020B0500000000000000" pitchFamily="34" charset="-120"/>
                <a:ea typeface="源泉圓體 R" panose="020B0500000000000000" pitchFamily="34" charset="-120"/>
              </a:rPr>
              <a:t>AdaBoost</a:t>
            </a:r>
            <a:r>
              <a:rPr lang="zh-TW" altLang="en-US" dirty="0">
                <a:solidFill>
                  <a:srgbClr val="EF6C6A">
                    <a:lumMod val="75000"/>
                  </a:srgbClr>
                </a:solidFill>
                <a:latin typeface="源泉圓體 R" panose="020B0500000000000000" pitchFamily="34" charset="-120"/>
                <a:ea typeface="源泉圓體 R" panose="020B0500000000000000" pitchFamily="34" charset="-120"/>
              </a:rPr>
              <a:t> 與 </a:t>
            </a:r>
            <a:r>
              <a:rPr lang="en-US" altLang="zh-TW" dirty="0">
                <a:solidFill>
                  <a:srgbClr val="EF6C6A">
                    <a:lumMod val="75000"/>
                  </a:srgbClr>
                </a:solidFill>
                <a:latin typeface="源泉圓體 R" panose="020B0500000000000000" pitchFamily="34" charset="-120"/>
                <a:ea typeface="源泉圓體 R" panose="020B0500000000000000" pitchFamily="34" charset="-120"/>
              </a:rPr>
              <a:t>SVM</a:t>
            </a:r>
            <a:r>
              <a:rPr lang="zh-TW" altLang="en-US" dirty="0">
                <a:solidFill>
                  <a:srgbClr val="EF6C6A">
                    <a:lumMod val="75000"/>
                  </a:srgbClr>
                </a:solidFill>
                <a:latin typeface="源泉圓體 R" panose="020B0500000000000000" pitchFamily="34" charset="-120"/>
                <a:ea typeface="源泉圓體 R" panose="020B0500000000000000" pitchFamily="34" charset="-120"/>
              </a:rPr>
              <a:t> 的分類表現實際上差不多 </a:t>
            </a:r>
            <a:r>
              <a:rPr lang="en-US" altLang="zh-TW" dirty="0">
                <a:solidFill>
                  <a:srgbClr val="EF6C6A">
                    <a:lumMod val="75000"/>
                  </a:srgbClr>
                </a:solidFill>
                <a:latin typeface="源泉圓體 R" panose="020B0500000000000000" pitchFamily="34" charset="-120"/>
                <a:ea typeface="源泉圓體 R" panose="020B0500000000000000" pitchFamily="34" charset="-120"/>
              </a:rPr>
              <a:t>(</a:t>
            </a:r>
            <a:r>
              <a:rPr lang="zh-TW" altLang="en-US" dirty="0">
                <a:solidFill>
                  <a:srgbClr val="EF6C6A">
                    <a:lumMod val="75000"/>
                  </a:srgbClr>
                </a:solidFill>
                <a:latin typeface="源泉圓體 R" panose="020B0500000000000000" pitchFamily="34" charset="-120"/>
                <a:ea typeface="源泉圓體 R" panose="020B0500000000000000" pitchFamily="34" charset="-120"/>
              </a:rPr>
              <a:t> </a:t>
            </a:r>
            <a:r>
              <a:rPr lang="en-US" altLang="zh-TW" dirty="0">
                <a:solidFill>
                  <a:srgbClr val="EF6C6A">
                    <a:lumMod val="75000"/>
                  </a:srgbClr>
                </a:solidFill>
                <a:latin typeface="源泉圓體 R" panose="020B0500000000000000" pitchFamily="34" charset="-120"/>
                <a:ea typeface="源泉圓體 R" panose="020B0500000000000000" pitchFamily="34" charset="-120"/>
              </a:rPr>
              <a:t>Page 69 )</a:t>
            </a:r>
            <a:r>
              <a:rPr lang="zh-TW" altLang="en-US" dirty="0">
                <a:solidFill>
                  <a:srgbClr val="EF6C6A">
                    <a:lumMod val="75000"/>
                  </a:srgbClr>
                </a:solidFill>
                <a:latin typeface="源泉圓體 R" panose="020B0500000000000000" pitchFamily="34" charset="-120"/>
                <a:ea typeface="源泉圓體 R" panose="020B0500000000000000" pitchFamily="34" charset="-120"/>
              </a:rPr>
              <a:t> </a:t>
            </a:r>
            <a:endParaRPr lang="en-US" altLang="zh-TW" dirty="0">
              <a:solidFill>
                <a:srgbClr val="EF6C6A">
                  <a:lumMod val="75000"/>
                </a:srgbClr>
              </a:solidFill>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28155024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5CC15955-1633-4642-BDBD-58C28B194677}"/>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A5237031-3AAC-4D82-A675-F937294F05A2}"/>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採樣方式比較 </a:t>
              </a:r>
              <a:r>
                <a:rPr lang="en-US" altLang="zh-TW" sz="3200" b="1" dirty="0">
                  <a:latin typeface="源泉圓體 R" panose="020B0500000000000000" pitchFamily="34" charset="-120"/>
                  <a:ea typeface="源泉圓體 R" panose="020B0500000000000000" pitchFamily="34" charset="-120"/>
                </a:rPr>
                <a:t>– Logistic Regression</a:t>
              </a:r>
              <a:endParaRPr lang="en-US" altLang="zh-TW" sz="2000" b="1" dirty="0">
                <a:solidFill>
                  <a:schemeClr val="bg1"/>
                </a:solidFill>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98F56AAA-8961-4F6F-86B7-62DA475BC16A}"/>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7CFDF07D-CCC2-448F-A317-EE9016BC57B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28ABB051-8563-437F-88C8-8100E41FA3A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 name="Rectangle 1">
            <a:extLst>
              <a:ext uri="{FF2B5EF4-FFF2-40B4-BE49-F238E27FC236}">
                <a16:creationId xmlns:a16="http://schemas.microsoft.com/office/drawing/2014/main" id="{3C1706A7-D3CA-44B6-8C67-9F28360BB450}"/>
              </a:ext>
            </a:extLst>
          </p:cNvPr>
          <p:cNvSpPr>
            <a:spLocks noChangeArrowheads="1"/>
          </p:cNvSpPr>
          <p:nvPr/>
        </p:nvSpPr>
        <p:spPr bwMode="auto">
          <a:xfrm>
            <a:off x="7877504" y="1803401"/>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TW" altLang="en-US"/>
          </a:p>
        </p:txBody>
      </p:sp>
      <p:graphicFrame>
        <p:nvGraphicFramePr>
          <p:cNvPr id="10" name="表格 10">
            <a:extLst>
              <a:ext uri="{FF2B5EF4-FFF2-40B4-BE49-F238E27FC236}">
                <a16:creationId xmlns:a16="http://schemas.microsoft.com/office/drawing/2014/main" id="{C7B3C5B5-F836-42AA-9F4C-6125F40EC686}"/>
              </a:ext>
            </a:extLst>
          </p:cNvPr>
          <p:cNvGraphicFramePr>
            <a:graphicFrameLocks noGrp="1"/>
          </p:cNvGraphicFramePr>
          <p:nvPr>
            <p:extLst>
              <p:ext uri="{D42A27DB-BD31-4B8C-83A1-F6EECF244321}">
                <p14:modId xmlns:p14="http://schemas.microsoft.com/office/powerpoint/2010/main" val="3064170238"/>
              </p:ext>
            </p:extLst>
          </p:nvPr>
        </p:nvGraphicFramePr>
        <p:xfrm>
          <a:off x="944608" y="1817214"/>
          <a:ext cx="7254785" cy="1944914"/>
        </p:xfrm>
        <a:graphic>
          <a:graphicData uri="http://schemas.openxmlformats.org/drawingml/2006/table">
            <a:tbl>
              <a:tblPr firstRow="1" bandRow="1">
                <a:tableStyleId>{81C5649E-B6DF-48DD-B737-5314E243A1CC}</a:tableStyleId>
              </a:tblPr>
              <a:tblGrid>
                <a:gridCol w="2094956">
                  <a:extLst>
                    <a:ext uri="{9D8B030D-6E8A-4147-A177-3AD203B41FA5}">
                      <a16:colId xmlns:a16="http://schemas.microsoft.com/office/drawing/2014/main" val="862374626"/>
                    </a:ext>
                  </a:extLst>
                </a:gridCol>
                <a:gridCol w="1719943">
                  <a:extLst>
                    <a:ext uri="{9D8B030D-6E8A-4147-A177-3AD203B41FA5}">
                      <a16:colId xmlns:a16="http://schemas.microsoft.com/office/drawing/2014/main" val="614970681"/>
                    </a:ext>
                  </a:extLst>
                </a:gridCol>
                <a:gridCol w="1719943">
                  <a:extLst>
                    <a:ext uri="{9D8B030D-6E8A-4147-A177-3AD203B41FA5}">
                      <a16:colId xmlns:a16="http://schemas.microsoft.com/office/drawing/2014/main" val="45714671"/>
                    </a:ext>
                  </a:extLst>
                </a:gridCol>
                <a:gridCol w="1719943">
                  <a:extLst>
                    <a:ext uri="{9D8B030D-6E8A-4147-A177-3AD203B41FA5}">
                      <a16:colId xmlns:a16="http://schemas.microsoft.com/office/drawing/2014/main" val="3501764408"/>
                    </a:ext>
                  </a:extLst>
                </a:gridCol>
              </a:tblGrid>
              <a:tr h="400050">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Logistic Regression</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SMOTE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sz="1400" b="0" i="0" u="none" strike="noStrike" dirty="0" err="1">
                          <a:solidFill>
                            <a:schemeClr val="bg1"/>
                          </a:solidFill>
                          <a:effectLst/>
                          <a:latin typeface="源泉圓體 R" panose="020B0500000000000000" pitchFamily="34" charset="-120"/>
                          <a:ea typeface="源泉圓體 R" panose="020B0500000000000000" pitchFamily="34" charset="-120"/>
                        </a:rPr>
                        <a:t>SpreadSubsample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結合兩者</a:t>
                      </a:r>
                      <a:endParaRPr lang="zh-TW" alt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95.4922%</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96.0422%</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95.4002%</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0.956</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0.962</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0.956</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0.995</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0.994</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0.995</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0.0527</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0.0509</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0.0537</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sp>
        <p:nvSpPr>
          <p:cNvPr id="12" name="投影片編號版面配置區 1">
            <a:extLst>
              <a:ext uri="{FF2B5EF4-FFF2-40B4-BE49-F238E27FC236}">
                <a16:creationId xmlns:a16="http://schemas.microsoft.com/office/drawing/2014/main" id="{0E6ACD2D-FA24-4C69-B95D-353F7ECB87F5}"/>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37</a:t>
            </a:fld>
            <a:endParaRPr lang="en" dirty="0">
              <a:latin typeface="源泉圓體 TTF Heavy" panose="020B0A00000000000000" pitchFamily="34" charset="-120"/>
              <a:ea typeface="源泉圓體 TTF Heavy" panose="020B0A00000000000000" pitchFamily="34" charset="-120"/>
            </a:endParaRPr>
          </a:p>
        </p:txBody>
      </p:sp>
      <p:sp>
        <p:nvSpPr>
          <p:cNvPr id="13" name="文字方塊 12">
            <a:extLst>
              <a:ext uri="{FF2B5EF4-FFF2-40B4-BE49-F238E27FC236}">
                <a16:creationId xmlns:a16="http://schemas.microsoft.com/office/drawing/2014/main" id="{19163802-8438-4584-A4DA-3DE2CEFA82EF}"/>
              </a:ext>
            </a:extLst>
          </p:cNvPr>
          <p:cNvSpPr txBox="1"/>
          <p:nvPr/>
        </p:nvSpPr>
        <p:spPr>
          <a:xfrm>
            <a:off x="0" y="4310307"/>
            <a:ext cx="9143999" cy="636393"/>
          </a:xfrm>
          <a:prstGeom prst="rect">
            <a:avLst/>
          </a:prstGeom>
          <a:noFill/>
        </p:spPr>
        <p:txBody>
          <a:bodyPr wrap="square">
            <a:spAutoFit/>
          </a:bodyPr>
          <a:lstStyle/>
          <a:p>
            <a:pPr marL="158750" algn="ctr">
              <a:lnSpc>
                <a:spcPct val="114000"/>
              </a:lnSpc>
            </a:pPr>
            <a:r>
              <a:rPr lang="zh-TW" altLang="en-US" sz="1600" dirty="0">
                <a:solidFill>
                  <a:schemeClr val="accent1">
                    <a:lumMod val="75000"/>
                  </a:schemeClr>
                </a:solidFill>
                <a:latin typeface="源泉圓體 R" panose="020B0500000000000000" pitchFamily="34" charset="-120"/>
                <a:ea typeface="源泉圓體 R" panose="020B0500000000000000" pitchFamily="34" charset="-120"/>
              </a:rPr>
              <a:t>資料平衡做法會影響演算法的分類效果， </a:t>
            </a:r>
            <a:r>
              <a:rPr lang="zh-TW" altLang="en-US" sz="1600" u="sng" dirty="0">
                <a:solidFill>
                  <a:schemeClr val="accent1">
                    <a:lumMod val="75000"/>
                  </a:schemeClr>
                </a:solidFill>
                <a:latin typeface="源泉圓體 R" panose="020B0500000000000000" pitchFamily="34" charset="-120"/>
                <a:ea typeface="源泉圓體 R" panose="020B0500000000000000" pitchFamily="34" charset="-120"/>
              </a:rPr>
              <a:t>對以上演算法而言，</a:t>
            </a:r>
            <a:r>
              <a:rPr lang="en-US" altLang="zh-TW" sz="1600" u="sng" dirty="0">
                <a:solidFill>
                  <a:schemeClr val="accent1">
                    <a:lumMod val="75000"/>
                  </a:schemeClr>
                </a:solidFill>
                <a:latin typeface="源泉圓體 R" panose="020B0500000000000000" pitchFamily="34" charset="-120"/>
                <a:ea typeface="源泉圓體 R" panose="020B0500000000000000" pitchFamily="34" charset="-120"/>
              </a:rPr>
              <a:t>SMOTE </a:t>
            </a:r>
            <a:r>
              <a:rPr lang="zh-TW" altLang="en-US" sz="1600" u="sng" dirty="0">
                <a:solidFill>
                  <a:schemeClr val="accent1">
                    <a:lumMod val="75000"/>
                  </a:schemeClr>
                </a:solidFill>
                <a:latin typeface="源泉圓體 R" panose="020B0500000000000000" pitchFamily="34" charset="-120"/>
                <a:ea typeface="源泉圓體 R" panose="020B0500000000000000" pitchFamily="34" charset="-120"/>
              </a:rPr>
              <a:t>的分類效果大多比較好</a:t>
            </a:r>
          </a:p>
          <a:p>
            <a:pPr marL="158750" algn="ctr">
              <a:lnSpc>
                <a:spcPct val="114000"/>
              </a:lnSpc>
            </a:pPr>
            <a:r>
              <a:rPr lang="zh-TW" altLang="en-US" sz="1600" dirty="0">
                <a:solidFill>
                  <a:schemeClr val="accent1">
                    <a:lumMod val="75000"/>
                  </a:schemeClr>
                </a:solidFill>
                <a:latin typeface="源泉圓體 R" panose="020B0500000000000000" pitchFamily="34" charset="-120"/>
                <a:ea typeface="源泉圓體 R" panose="020B0500000000000000" pitchFamily="34" charset="-120"/>
              </a:rPr>
              <a:t>因此在後面測試中，我們會使用 </a:t>
            </a:r>
            <a:r>
              <a:rPr lang="en-US" altLang="zh-TW" sz="1600" dirty="0">
                <a:solidFill>
                  <a:schemeClr val="accent1">
                    <a:lumMod val="75000"/>
                  </a:schemeClr>
                </a:solidFill>
                <a:latin typeface="源泉圓體 R" panose="020B0500000000000000" pitchFamily="34" charset="-120"/>
                <a:ea typeface="源泉圓體 R" panose="020B0500000000000000" pitchFamily="34" charset="-120"/>
              </a:rPr>
              <a:t>SMOTE </a:t>
            </a:r>
            <a:r>
              <a:rPr lang="zh-TW" altLang="en-US" sz="1600" dirty="0">
                <a:solidFill>
                  <a:schemeClr val="accent1">
                    <a:lumMod val="75000"/>
                  </a:schemeClr>
                </a:solidFill>
                <a:latin typeface="源泉圓體 R" panose="020B0500000000000000" pitchFamily="34" charset="-120"/>
                <a:ea typeface="源泉圓體 R" panose="020B0500000000000000" pitchFamily="34" charset="-120"/>
              </a:rPr>
              <a:t>作為資料平衡處理的做法</a:t>
            </a:r>
          </a:p>
        </p:txBody>
      </p:sp>
      <p:sp>
        <p:nvSpPr>
          <p:cNvPr id="15" name="文字方塊 14">
            <a:extLst>
              <a:ext uri="{FF2B5EF4-FFF2-40B4-BE49-F238E27FC236}">
                <a16:creationId xmlns:a16="http://schemas.microsoft.com/office/drawing/2014/main" id="{B8274EDF-BD0D-47CB-81D2-9983DD2059EF}"/>
              </a:ext>
            </a:extLst>
          </p:cNvPr>
          <p:cNvSpPr txBox="1"/>
          <p:nvPr/>
        </p:nvSpPr>
        <p:spPr>
          <a:xfrm>
            <a:off x="0" y="3956584"/>
            <a:ext cx="9143999" cy="307777"/>
          </a:xfrm>
          <a:prstGeom prst="rect">
            <a:avLst/>
          </a:prstGeom>
          <a:noFill/>
        </p:spPr>
        <p:txBody>
          <a:bodyPr wrap="square">
            <a:spAutoFit/>
          </a:bodyPr>
          <a:lstStyle/>
          <a:p>
            <a:pPr algn="ctr"/>
            <a:r>
              <a:rPr lang="zh-TW" altLang="en-US" dirty="0">
                <a:latin typeface="源泉圓體 R" panose="020B0500000000000000" pitchFamily="34" charset="-120"/>
                <a:ea typeface="源泉圓體 R" panose="020B0500000000000000" pitchFamily="34" charset="-120"/>
              </a:rPr>
              <a:t>在 </a:t>
            </a:r>
            <a:r>
              <a:rPr lang="en-US" altLang="zh-TW" dirty="0" err="1">
                <a:latin typeface="源泉圓體 R" panose="020B0500000000000000" pitchFamily="34" charset="-120"/>
                <a:ea typeface="源泉圓體 R" panose="020B0500000000000000" pitchFamily="34" charset="-120"/>
              </a:rPr>
              <a:t>Spreadsubsample</a:t>
            </a:r>
            <a:r>
              <a:rPr lang="en-US" altLang="zh-TW" dirty="0">
                <a:latin typeface="源泉圓體 R" panose="020B0500000000000000" pitchFamily="34" charset="-120"/>
                <a:ea typeface="源泉圓體 R" panose="020B0500000000000000" pitchFamily="34" charset="-120"/>
              </a:rPr>
              <a:t> </a:t>
            </a:r>
            <a:r>
              <a:rPr lang="zh-TW" altLang="en-US" dirty="0">
                <a:latin typeface="源泉圓體 R" panose="020B0500000000000000" pitchFamily="34" charset="-120"/>
                <a:ea typeface="源泉圓體 R" panose="020B0500000000000000" pitchFamily="34" charset="-120"/>
              </a:rPr>
              <a:t>做法下，演算法的分類效果較好</a:t>
            </a:r>
          </a:p>
        </p:txBody>
      </p:sp>
    </p:spTree>
    <p:extLst>
      <p:ext uri="{BB962C8B-B14F-4D97-AF65-F5344CB8AC3E}">
        <p14:creationId xmlns:p14="http://schemas.microsoft.com/office/powerpoint/2010/main" val="1564242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字方塊 10">
            <a:extLst>
              <a:ext uri="{FF2B5EF4-FFF2-40B4-BE49-F238E27FC236}">
                <a16:creationId xmlns:a16="http://schemas.microsoft.com/office/drawing/2014/main" id="{6543D1EE-A96A-48E4-8193-188DEA41C83C}"/>
              </a:ext>
            </a:extLst>
          </p:cNvPr>
          <p:cNvSpPr txBox="1"/>
          <p:nvPr/>
        </p:nvSpPr>
        <p:spPr>
          <a:xfrm>
            <a:off x="1" y="600672"/>
            <a:ext cx="9144000" cy="584775"/>
          </a:xfrm>
          <a:prstGeom prst="rect">
            <a:avLst/>
          </a:prstGeom>
          <a:noFill/>
        </p:spPr>
        <p:txBody>
          <a:bodyPr wrap="square" rtlCol="0">
            <a:spAutoFit/>
          </a:bodyPr>
          <a:lstStyle/>
          <a:p>
            <a:pPr algn="ctr"/>
            <a:r>
              <a:rPr lang="zh-TW" altLang="en-US" sz="3200" b="1" dirty="0">
                <a:solidFill>
                  <a:schemeClr val="tx1"/>
                </a:solidFill>
                <a:latin typeface="源泉圓體 R" panose="020B0500000000000000" pitchFamily="34" charset="-120"/>
                <a:ea typeface="源泉圓體 R" panose="020B0500000000000000" pitchFamily="34" charset="-120"/>
              </a:rPr>
              <a:t>特徵選擇後對於結果的影響 </a:t>
            </a:r>
            <a:r>
              <a:rPr lang="en-US" altLang="zh-TW" sz="3200" b="1" dirty="0">
                <a:solidFill>
                  <a:schemeClr val="tx1"/>
                </a:solidFill>
                <a:latin typeface="源泉圓體 R" panose="020B0500000000000000" pitchFamily="34" charset="-120"/>
                <a:ea typeface="源泉圓體 R" panose="020B0500000000000000" pitchFamily="34" charset="-120"/>
              </a:rPr>
              <a:t>?</a:t>
            </a:r>
            <a:endParaRPr lang="zh-TW" altLang="en-US" sz="3200" b="1" dirty="0">
              <a:solidFill>
                <a:schemeClr val="tx1"/>
              </a:solidFill>
              <a:latin typeface="源泉圓體 R" panose="020B0500000000000000" pitchFamily="34" charset="-120"/>
              <a:ea typeface="源泉圓體 R" panose="020B0500000000000000" pitchFamily="34" charset="-120"/>
            </a:endParaRPr>
          </a:p>
        </p:txBody>
      </p:sp>
      <p:grpSp>
        <p:nvGrpSpPr>
          <p:cNvPr id="2" name="群組 1">
            <a:extLst>
              <a:ext uri="{FF2B5EF4-FFF2-40B4-BE49-F238E27FC236}">
                <a16:creationId xmlns:a16="http://schemas.microsoft.com/office/drawing/2014/main" id="{D9403F7C-A2D4-4394-AB40-41BCCBC85FE6}"/>
              </a:ext>
            </a:extLst>
          </p:cNvPr>
          <p:cNvGrpSpPr/>
          <p:nvPr/>
        </p:nvGrpSpPr>
        <p:grpSpPr>
          <a:xfrm>
            <a:off x="950391" y="1884527"/>
            <a:ext cx="7243218" cy="2774786"/>
            <a:chOff x="1044070" y="1884527"/>
            <a:chExt cx="7243218" cy="2774786"/>
          </a:xfrm>
        </p:grpSpPr>
        <p:pic>
          <p:nvPicPr>
            <p:cNvPr id="35842" name="Picture 2">
              <a:extLst>
                <a:ext uri="{FF2B5EF4-FFF2-40B4-BE49-F238E27FC236}">
                  <a16:creationId xmlns:a16="http://schemas.microsoft.com/office/drawing/2014/main" id="{D7531BCC-C0A5-49E7-971A-4A80D32FF8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4070" y="1884527"/>
              <a:ext cx="3140751" cy="2774786"/>
            </a:xfrm>
            <a:prstGeom prst="rect">
              <a:avLst/>
            </a:prstGeom>
            <a:noFill/>
            <a:extLst>
              <a:ext uri="{909E8E84-426E-40DD-AFC4-6F175D3DCCD1}">
                <a14:hiddenFill xmlns:a14="http://schemas.microsoft.com/office/drawing/2010/main">
                  <a:solidFill>
                    <a:srgbClr val="FFFFFF"/>
                  </a:solidFill>
                </a14:hiddenFill>
              </a:ext>
            </a:extLst>
          </p:spPr>
        </p:pic>
        <p:pic>
          <p:nvPicPr>
            <p:cNvPr id="35843" name="Picture 3">
              <a:extLst>
                <a:ext uri="{FF2B5EF4-FFF2-40B4-BE49-F238E27FC236}">
                  <a16:creationId xmlns:a16="http://schemas.microsoft.com/office/drawing/2014/main" id="{20FD7C56-7A35-4BB3-AD5A-FC8582212D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46537" y="1884527"/>
              <a:ext cx="3140751" cy="277478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 name="群組 6">
            <a:extLst>
              <a:ext uri="{FF2B5EF4-FFF2-40B4-BE49-F238E27FC236}">
                <a16:creationId xmlns:a16="http://schemas.microsoft.com/office/drawing/2014/main" id="{C4232D1B-B0ED-4340-B334-4570896022A0}"/>
              </a:ext>
            </a:extLst>
          </p:cNvPr>
          <p:cNvGrpSpPr/>
          <p:nvPr/>
        </p:nvGrpSpPr>
        <p:grpSpPr>
          <a:xfrm>
            <a:off x="950391" y="1421585"/>
            <a:ext cx="7243217" cy="307777"/>
            <a:chOff x="950391" y="1421585"/>
            <a:chExt cx="7243217" cy="307777"/>
          </a:xfrm>
        </p:grpSpPr>
        <p:sp>
          <p:nvSpPr>
            <p:cNvPr id="29" name="文字方塊 28">
              <a:extLst>
                <a:ext uri="{FF2B5EF4-FFF2-40B4-BE49-F238E27FC236}">
                  <a16:creationId xmlns:a16="http://schemas.microsoft.com/office/drawing/2014/main" id="{5E39BD0D-A3F9-47C4-8E97-E8E06D2B3ED3}"/>
                </a:ext>
              </a:extLst>
            </p:cNvPr>
            <p:cNvSpPr txBox="1"/>
            <p:nvPr/>
          </p:nvSpPr>
          <p:spPr>
            <a:xfrm>
              <a:off x="950391" y="1421585"/>
              <a:ext cx="3140751" cy="307777"/>
            </a:xfrm>
            <a:prstGeom prst="rect">
              <a:avLst/>
            </a:prstGeom>
            <a:noFill/>
          </p:spPr>
          <p:txBody>
            <a:bodyPr wrap="square">
              <a:spAutoFit/>
            </a:bodyPr>
            <a:lstStyle/>
            <a:p>
              <a:pPr algn="ctr" rtl="0">
                <a:spcBef>
                  <a:spcPts val="0"/>
                </a:spcBef>
                <a:spcAft>
                  <a:spcPts val="1200"/>
                </a:spcAft>
              </a:pPr>
              <a:r>
                <a:rPr lang="zh-TW" altLang="en-US" sz="1400" b="0" i="0" u="none" strike="noStrike" dirty="0">
                  <a:solidFill>
                    <a:srgbClr val="595959"/>
                  </a:solidFill>
                  <a:effectLst/>
                  <a:latin typeface="源泉圓體 R" panose="020B0500000000000000" pitchFamily="34" charset="-120"/>
                  <a:ea typeface="源泉圓體 R" panose="020B0500000000000000" pitchFamily="34" charset="-120"/>
                </a:rPr>
                <a:t>依照</a:t>
              </a:r>
              <a:r>
                <a:rPr lang="zh-TW" altLang="en-US" sz="1400" b="0" i="0" u="sng" strike="noStrike" dirty="0">
                  <a:solidFill>
                    <a:srgbClr val="595959"/>
                  </a:solidFill>
                  <a:effectLst/>
                  <a:latin typeface="源泉圓體 R" panose="020B0500000000000000" pitchFamily="34" charset="-120"/>
                  <a:ea typeface="源泉圓體 R" panose="020B0500000000000000" pitchFamily="34" charset="-120"/>
                </a:rPr>
                <a:t>資訊獲利</a:t>
              </a:r>
              <a:r>
                <a:rPr lang="zh-TW" altLang="en-US" sz="1400" b="0" i="0" u="none" strike="noStrike" dirty="0">
                  <a:solidFill>
                    <a:srgbClr val="595959"/>
                  </a:solidFill>
                  <a:effectLst/>
                  <a:latin typeface="源泉圓體 R" panose="020B0500000000000000" pitchFamily="34" charset="-120"/>
                  <a:ea typeface="源泉圓體 R" panose="020B0500000000000000" pitchFamily="34" charset="-120"/>
                </a:rPr>
                <a:t>選擇</a:t>
              </a:r>
              <a:endParaRPr lang="zh-TW" altLang="en-US" dirty="0">
                <a:latin typeface="源泉圓體 R" panose="020B0500000000000000" pitchFamily="34" charset="-120"/>
                <a:ea typeface="源泉圓體 R" panose="020B0500000000000000" pitchFamily="34" charset="-120"/>
              </a:endParaRPr>
            </a:p>
          </p:txBody>
        </p:sp>
        <p:sp>
          <p:nvSpPr>
            <p:cNvPr id="30" name="文字方塊 29">
              <a:extLst>
                <a:ext uri="{FF2B5EF4-FFF2-40B4-BE49-F238E27FC236}">
                  <a16:creationId xmlns:a16="http://schemas.microsoft.com/office/drawing/2014/main" id="{9EA3DAAB-030A-4413-88DD-052E94B41285}"/>
                </a:ext>
              </a:extLst>
            </p:cNvPr>
            <p:cNvSpPr txBox="1"/>
            <p:nvPr/>
          </p:nvSpPr>
          <p:spPr>
            <a:xfrm>
              <a:off x="5052857" y="1421585"/>
              <a:ext cx="3140751" cy="307777"/>
            </a:xfrm>
            <a:prstGeom prst="rect">
              <a:avLst/>
            </a:prstGeom>
            <a:noFill/>
          </p:spPr>
          <p:txBody>
            <a:bodyPr wrap="square">
              <a:spAutoFit/>
            </a:bodyPr>
            <a:lstStyle/>
            <a:p>
              <a:pPr algn="ctr"/>
              <a:r>
                <a:rPr lang="zh-TW" altLang="en-US" sz="1400" b="0" i="0" u="none" strike="noStrike" dirty="0">
                  <a:solidFill>
                    <a:srgbClr val="595959"/>
                  </a:solidFill>
                  <a:effectLst/>
                  <a:latin typeface="源泉圓體 R" panose="020B0500000000000000" pitchFamily="34" charset="-120"/>
                  <a:ea typeface="源泉圓體 R" panose="020B0500000000000000" pitchFamily="34" charset="-120"/>
                </a:rPr>
                <a:t>依照</a:t>
              </a:r>
              <a:r>
                <a:rPr lang="zh-TW" altLang="en-US" sz="1400" b="0" i="0" u="sng" strike="noStrike" dirty="0">
                  <a:solidFill>
                    <a:srgbClr val="595959"/>
                  </a:solidFill>
                  <a:effectLst/>
                  <a:latin typeface="源泉圓體 R" panose="020B0500000000000000" pitchFamily="34" charset="-120"/>
                  <a:ea typeface="源泉圓體 R" panose="020B0500000000000000" pitchFamily="34" charset="-120"/>
                </a:rPr>
                <a:t>相關係數</a:t>
              </a:r>
              <a:r>
                <a:rPr lang="zh-TW" altLang="en-US" sz="1400" b="0" i="0" u="none" strike="noStrike" dirty="0">
                  <a:solidFill>
                    <a:srgbClr val="595959"/>
                  </a:solidFill>
                  <a:effectLst/>
                  <a:latin typeface="源泉圓體 R" panose="020B0500000000000000" pitchFamily="34" charset="-120"/>
                  <a:ea typeface="源泉圓體 R" panose="020B0500000000000000" pitchFamily="34" charset="-120"/>
                </a:rPr>
                <a:t>選擇</a:t>
              </a:r>
              <a:endParaRPr lang="zh-TW" altLang="en-US" dirty="0">
                <a:latin typeface="源泉圓體 R" panose="020B0500000000000000" pitchFamily="34" charset="-120"/>
                <a:ea typeface="源泉圓體 R" panose="020B0500000000000000" pitchFamily="34" charset="-120"/>
              </a:endParaRPr>
            </a:p>
          </p:txBody>
        </p:sp>
      </p:grpSp>
      <p:sp>
        <p:nvSpPr>
          <p:cNvPr id="9" name="投影片編號版面配置區 1">
            <a:extLst>
              <a:ext uri="{FF2B5EF4-FFF2-40B4-BE49-F238E27FC236}">
                <a16:creationId xmlns:a16="http://schemas.microsoft.com/office/drawing/2014/main" id="{FAB6E6CA-0BCC-4136-9883-D8941851C559}"/>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38</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8177777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5CC15955-1633-4642-BDBD-58C28B194677}"/>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A5237031-3AAC-4D82-A675-F937294F05A2}"/>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特徵選擇比較 </a:t>
              </a:r>
              <a:r>
                <a:rPr lang="en-US" altLang="zh-TW" sz="3200" b="1" dirty="0">
                  <a:latin typeface="源泉圓體 R" panose="020B0500000000000000" pitchFamily="34" charset="-120"/>
                  <a:ea typeface="源泉圓體 R" panose="020B0500000000000000" pitchFamily="34" charset="-120"/>
                </a:rPr>
                <a:t>– J48</a:t>
              </a:r>
              <a:r>
                <a:rPr lang="zh-TW" altLang="en-US" sz="3200" b="1" dirty="0">
                  <a:latin typeface="源泉圓體 R" panose="020B0500000000000000" pitchFamily="34" charset="-120"/>
                  <a:ea typeface="源泉圓體 R" panose="020B0500000000000000" pitchFamily="34" charset="-120"/>
                </a:rPr>
                <a:t>、</a:t>
              </a:r>
              <a:r>
                <a:rPr lang="en-US" altLang="zh-TW" sz="3200" b="1" dirty="0">
                  <a:latin typeface="源泉圓體 R" panose="020B0500000000000000" pitchFamily="34" charset="-120"/>
                  <a:ea typeface="源泉圓體 R" panose="020B0500000000000000" pitchFamily="34" charset="-120"/>
                </a:rPr>
                <a:t>Random Forest</a:t>
              </a:r>
            </a:p>
          </p:txBody>
        </p:sp>
        <p:grpSp>
          <p:nvGrpSpPr>
            <p:cNvPr id="4" name="群組 3">
              <a:extLst>
                <a:ext uri="{FF2B5EF4-FFF2-40B4-BE49-F238E27FC236}">
                  <a16:creationId xmlns:a16="http://schemas.microsoft.com/office/drawing/2014/main" id="{98F56AAA-8961-4F6F-86B7-62DA475BC16A}"/>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7CFDF07D-CCC2-448F-A317-EE9016BC57B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28ABB051-8563-437F-88C8-8100E41FA3A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 name="Rectangle 1">
            <a:extLst>
              <a:ext uri="{FF2B5EF4-FFF2-40B4-BE49-F238E27FC236}">
                <a16:creationId xmlns:a16="http://schemas.microsoft.com/office/drawing/2014/main" id="{3C1706A7-D3CA-44B6-8C67-9F28360BB450}"/>
              </a:ext>
            </a:extLst>
          </p:cNvPr>
          <p:cNvSpPr>
            <a:spLocks noChangeArrowheads="1"/>
          </p:cNvSpPr>
          <p:nvPr/>
        </p:nvSpPr>
        <p:spPr bwMode="auto">
          <a:xfrm>
            <a:off x="7877504" y="1803401"/>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TW" altLang="en-US"/>
          </a:p>
        </p:txBody>
      </p:sp>
      <p:graphicFrame>
        <p:nvGraphicFramePr>
          <p:cNvPr id="10" name="表格 10">
            <a:extLst>
              <a:ext uri="{FF2B5EF4-FFF2-40B4-BE49-F238E27FC236}">
                <a16:creationId xmlns:a16="http://schemas.microsoft.com/office/drawing/2014/main" id="{C7B3C5B5-F836-42AA-9F4C-6125F40EC686}"/>
              </a:ext>
            </a:extLst>
          </p:cNvPr>
          <p:cNvGraphicFramePr>
            <a:graphicFrameLocks noGrp="1"/>
          </p:cNvGraphicFramePr>
          <p:nvPr>
            <p:extLst>
              <p:ext uri="{D42A27DB-BD31-4B8C-83A1-F6EECF244321}">
                <p14:modId xmlns:p14="http://schemas.microsoft.com/office/powerpoint/2010/main" val="1267744853"/>
              </p:ext>
            </p:extLst>
          </p:nvPr>
        </p:nvGraphicFramePr>
        <p:xfrm>
          <a:off x="863588" y="1850304"/>
          <a:ext cx="3546369" cy="1944914"/>
        </p:xfrm>
        <a:graphic>
          <a:graphicData uri="http://schemas.openxmlformats.org/drawingml/2006/table">
            <a:tbl>
              <a:tblPr firstRow="1" bandRow="1">
                <a:tableStyleId>{81C5649E-B6DF-48DD-B737-5314E243A1CC}</a:tableStyleId>
              </a:tblPr>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altLang="zh-TW" sz="1400" b="0" i="0" u="none" strike="noStrike" dirty="0">
                          <a:solidFill>
                            <a:schemeClr val="bg1"/>
                          </a:solidFill>
                          <a:effectLst/>
                          <a:latin typeface="源泉圓體 R" panose="020B0500000000000000" pitchFamily="34" charset="-120"/>
                          <a:ea typeface="源泉圓體 R" panose="020B0500000000000000" pitchFamily="34" charset="-120"/>
                        </a:rPr>
                        <a:t>J48</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特徵選擇前</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特徵選擇後</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98.2521%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96.6881%</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0.983</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0.968</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0.998</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0.998</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0.0191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0.0309</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graphicFrame>
        <p:nvGraphicFramePr>
          <p:cNvPr id="9" name="表格 10">
            <a:extLst>
              <a:ext uri="{FF2B5EF4-FFF2-40B4-BE49-F238E27FC236}">
                <a16:creationId xmlns:a16="http://schemas.microsoft.com/office/drawing/2014/main" id="{BD638A40-E8F5-497F-B20F-D54E2A0C4165}"/>
              </a:ext>
            </a:extLst>
          </p:cNvPr>
          <p:cNvGraphicFramePr>
            <a:graphicFrameLocks noGrp="1"/>
          </p:cNvGraphicFramePr>
          <p:nvPr>
            <p:extLst>
              <p:ext uri="{D42A27DB-BD31-4B8C-83A1-F6EECF244321}">
                <p14:modId xmlns:p14="http://schemas.microsoft.com/office/powerpoint/2010/main" val="2087914511"/>
              </p:ext>
            </p:extLst>
          </p:nvPr>
        </p:nvGraphicFramePr>
        <p:xfrm>
          <a:off x="4715022" y="1850304"/>
          <a:ext cx="3546369" cy="1944914"/>
        </p:xfrm>
        <a:graphic>
          <a:graphicData uri="http://schemas.openxmlformats.org/drawingml/2006/table">
            <a:tbl>
              <a:tblPr firstRow="1" bandRow="1">
                <a:tableStyleId>{81C5649E-B6DF-48DD-B737-5314E243A1CC}</a:tableStyleId>
              </a:tblPr>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RF</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特徵選擇前</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特徵選擇後</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98.2521%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96.6881%</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0.983</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0.968</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0.998</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0.998</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0.0195</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0.0303</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sp>
        <p:nvSpPr>
          <p:cNvPr id="13" name="文字方塊 12">
            <a:extLst>
              <a:ext uri="{FF2B5EF4-FFF2-40B4-BE49-F238E27FC236}">
                <a16:creationId xmlns:a16="http://schemas.microsoft.com/office/drawing/2014/main" id="{FD24A6DF-5159-4EC4-B410-84FC78294BD3}"/>
              </a:ext>
            </a:extLst>
          </p:cNvPr>
          <p:cNvSpPr txBox="1"/>
          <p:nvPr/>
        </p:nvSpPr>
        <p:spPr>
          <a:xfrm>
            <a:off x="0" y="4091208"/>
            <a:ext cx="9144000" cy="307777"/>
          </a:xfrm>
          <a:prstGeom prst="rect">
            <a:avLst/>
          </a:prstGeom>
          <a:noFill/>
        </p:spPr>
        <p:txBody>
          <a:bodyPr wrap="square">
            <a:spAutoFit/>
          </a:bodyPr>
          <a:lstStyle/>
          <a:p>
            <a:pPr marL="158750" indent="0" algn="ctr" rtl="0">
              <a:spcBef>
                <a:spcPts val="0"/>
              </a:spcBef>
              <a:spcAft>
                <a:spcPts val="0"/>
              </a:spcAft>
              <a:buNone/>
            </a:pPr>
            <a:r>
              <a:rPr lang="en-US" altLang="zh-TW" dirty="0">
                <a:latin typeface="源泉圓體 R" panose="020B0500000000000000" pitchFamily="34" charset="-120"/>
                <a:ea typeface="源泉圓體 R" panose="020B0500000000000000" pitchFamily="34" charset="-120"/>
              </a:rPr>
              <a:t>J48 </a:t>
            </a:r>
            <a:r>
              <a:rPr lang="zh-TW" altLang="en-US" dirty="0">
                <a:latin typeface="源泉圓體 R" panose="020B0500000000000000" pitchFamily="34" charset="-120"/>
                <a:ea typeface="源泉圓體 R" panose="020B0500000000000000" pitchFamily="34" charset="-120"/>
              </a:rPr>
              <a:t>跟隨機森林的分類效果變差，準確率跟 </a:t>
            </a:r>
            <a:r>
              <a:rPr lang="en-US" altLang="zh-TW" dirty="0">
                <a:latin typeface="源泉圓體 R" panose="020B0500000000000000" pitchFamily="34" charset="-120"/>
                <a:ea typeface="源泉圓體 R" panose="020B0500000000000000" pitchFamily="34" charset="-120"/>
              </a:rPr>
              <a:t>F1 </a:t>
            </a:r>
            <a:r>
              <a:rPr lang="zh-TW" altLang="en-US" dirty="0">
                <a:latin typeface="源泉圓體 R" panose="020B0500000000000000" pitchFamily="34" charset="-120"/>
                <a:ea typeface="源泉圓體 R" panose="020B0500000000000000" pitchFamily="34" charset="-120"/>
              </a:rPr>
              <a:t>分數降低，而 </a:t>
            </a:r>
            <a:r>
              <a:rPr lang="en-US" altLang="zh-TW" dirty="0">
                <a:latin typeface="源泉圓體 R" panose="020B0500000000000000" pitchFamily="34" charset="-120"/>
                <a:ea typeface="源泉圓體 R" panose="020B0500000000000000" pitchFamily="34" charset="-120"/>
              </a:rPr>
              <a:t>MAE </a:t>
            </a:r>
            <a:r>
              <a:rPr lang="zh-TW" altLang="en-US" dirty="0">
                <a:latin typeface="源泉圓體 R" panose="020B0500000000000000" pitchFamily="34" charset="-120"/>
                <a:ea typeface="源泉圓體 R" panose="020B0500000000000000" pitchFamily="34" charset="-120"/>
              </a:rPr>
              <a:t>提高了</a:t>
            </a:r>
          </a:p>
        </p:txBody>
      </p:sp>
      <p:sp>
        <p:nvSpPr>
          <p:cNvPr id="11" name="投影片編號版面配置區 1">
            <a:extLst>
              <a:ext uri="{FF2B5EF4-FFF2-40B4-BE49-F238E27FC236}">
                <a16:creationId xmlns:a16="http://schemas.microsoft.com/office/drawing/2014/main" id="{8029CD79-116B-4CD1-A62A-997441BDD943}"/>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39</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27522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0FC9AF81-9FAD-45F5-90E2-E050B6009C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569" y="1785888"/>
            <a:ext cx="8516890" cy="2642306"/>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oogle Shape;2577;p53">
            <a:extLst>
              <a:ext uri="{FF2B5EF4-FFF2-40B4-BE49-F238E27FC236}">
                <a16:creationId xmlns:a16="http://schemas.microsoft.com/office/drawing/2014/main" id="{18C50AE9-D2FA-4CA8-AC03-41D9745F14DB}"/>
              </a:ext>
            </a:extLst>
          </p:cNvPr>
          <p:cNvGrpSpPr/>
          <p:nvPr/>
        </p:nvGrpSpPr>
        <p:grpSpPr>
          <a:xfrm>
            <a:off x="5043334" y="173266"/>
            <a:ext cx="2446638" cy="2725815"/>
            <a:chOff x="4428425" y="1445825"/>
            <a:chExt cx="1877850" cy="2092125"/>
          </a:xfrm>
        </p:grpSpPr>
        <p:sp>
          <p:nvSpPr>
            <p:cNvPr id="3" name="Google Shape;2578;p53">
              <a:extLst>
                <a:ext uri="{FF2B5EF4-FFF2-40B4-BE49-F238E27FC236}">
                  <a16:creationId xmlns:a16="http://schemas.microsoft.com/office/drawing/2014/main" id="{2873FA10-EA05-44CB-9388-2B4FD0D69206}"/>
                </a:ext>
              </a:extLst>
            </p:cNvPr>
            <p:cNvSpPr/>
            <p:nvPr/>
          </p:nvSpPr>
          <p:spPr>
            <a:xfrm>
              <a:off x="4888325" y="3044825"/>
              <a:ext cx="288250" cy="382850"/>
            </a:xfrm>
            <a:custGeom>
              <a:avLst/>
              <a:gdLst/>
              <a:ahLst/>
              <a:cxnLst/>
              <a:rect l="l" t="t" r="r" b="b"/>
              <a:pathLst>
                <a:path w="11530" h="15314" extrusionOk="0">
                  <a:moveTo>
                    <a:pt x="8371" y="1"/>
                  </a:moveTo>
                  <a:lnTo>
                    <a:pt x="0" y="13309"/>
                  </a:lnTo>
                  <a:lnTo>
                    <a:pt x="3158" y="15314"/>
                  </a:lnTo>
                  <a:lnTo>
                    <a:pt x="11529" y="1981"/>
                  </a:lnTo>
                  <a:lnTo>
                    <a:pt x="83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579;p53">
              <a:extLst>
                <a:ext uri="{FF2B5EF4-FFF2-40B4-BE49-F238E27FC236}">
                  <a16:creationId xmlns:a16="http://schemas.microsoft.com/office/drawing/2014/main" id="{15E514CF-10BF-41BD-AA0E-12E710C73B33}"/>
                </a:ext>
              </a:extLst>
            </p:cNvPr>
            <p:cNvSpPr/>
            <p:nvPr/>
          </p:nvSpPr>
          <p:spPr>
            <a:xfrm>
              <a:off x="4792450" y="3267875"/>
              <a:ext cx="270075" cy="270075"/>
            </a:xfrm>
            <a:custGeom>
              <a:avLst/>
              <a:gdLst/>
              <a:ahLst/>
              <a:cxnLst/>
              <a:rect l="l" t="t" r="r" b="b"/>
              <a:pathLst>
                <a:path w="10803" h="10803" extrusionOk="0">
                  <a:moveTo>
                    <a:pt x="5414" y="1"/>
                  </a:moveTo>
                  <a:cubicBezTo>
                    <a:pt x="2432" y="1"/>
                    <a:pt x="1" y="2407"/>
                    <a:pt x="1" y="5389"/>
                  </a:cubicBezTo>
                  <a:cubicBezTo>
                    <a:pt x="1" y="8372"/>
                    <a:pt x="2432" y="10803"/>
                    <a:pt x="5414" y="10803"/>
                  </a:cubicBezTo>
                  <a:cubicBezTo>
                    <a:pt x="8397" y="10803"/>
                    <a:pt x="10803" y="8372"/>
                    <a:pt x="10803" y="5389"/>
                  </a:cubicBezTo>
                  <a:cubicBezTo>
                    <a:pt x="10803" y="2407"/>
                    <a:pt x="8397" y="1"/>
                    <a:pt x="54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80;p53">
              <a:extLst>
                <a:ext uri="{FF2B5EF4-FFF2-40B4-BE49-F238E27FC236}">
                  <a16:creationId xmlns:a16="http://schemas.microsoft.com/office/drawing/2014/main" id="{03225069-3CA5-4037-BCAC-8E2939C43A59}"/>
                </a:ext>
              </a:extLst>
            </p:cNvPr>
            <p:cNvSpPr/>
            <p:nvPr/>
          </p:nvSpPr>
          <p:spPr>
            <a:xfrm>
              <a:off x="5573775" y="2987800"/>
              <a:ext cx="228725" cy="394150"/>
            </a:xfrm>
            <a:custGeom>
              <a:avLst/>
              <a:gdLst/>
              <a:ahLst/>
              <a:cxnLst/>
              <a:rect l="l" t="t" r="r" b="b"/>
              <a:pathLst>
                <a:path w="9149" h="15766" extrusionOk="0">
                  <a:moveTo>
                    <a:pt x="3485" y="1"/>
                  </a:moveTo>
                  <a:lnTo>
                    <a:pt x="1" y="1379"/>
                  </a:lnTo>
                  <a:lnTo>
                    <a:pt x="5665" y="15765"/>
                  </a:lnTo>
                  <a:lnTo>
                    <a:pt x="9149" y="14412"/>
                  </a:lnTo>
                  <a:lnTo>
                    <a:pt x="348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81;p53">
              <a:extLst>
                <a:ext uri="{FF2B5EF4-FFF2-40B4-BE49-F238E27FC236}">
                  <a16:creationId xmlns:a16="http://schemas.microsoft.com/office/drawing/2014/main" id="{97573A83-F286-4E11-981D-6116303DDF9B}"/>
                </a:ext>
              </a:extLst>
            </p:cNvPr>
            <p:cNvSpPr/>
            <p:nvPr/>
          </p:nvSpPr>
          <p:spPr>
            <a:xfrm>
              <a:off x="5640825" y="3246575"/>
              <a:ext cx="236875" cy="236875"/>
            </a:xfrm>
            <a:custGeom>
              <a:avLst/>
              <a:gdLst/>
              <a:ahLst/>
              <a:cxnLst/>
              <a:rect l="l" t="t" r="r" b="b"/>
              <a:pathLst>
                <a:path w="9475" h="9475" extrusionOk="0">
                  <a:moveTo>
                    <a:pt x="4737" y="1"/>
                  </a:moveTo>
                  <a:cubicBezTo>
                    <a:pt x="2106" y="1"/>
                    <a:pt x="1" y="2131"/>
                    <a:pt x="1" y="4738"/>
                  </a:cubicBezTo>
                  <a:cubicBezTo>
                    <a:pt x="1" y="7344"/>
                    <a:pt x="2106" y="9475"/>
                    <a:pt x="4737" y="9475"/>
                  </a:cubicBezTo>
                  <a:cubicBezTo>
                    <a:pt x="7344" y="9475"/>
                    <a:pt x="9474" y="7344"/>
                    <a:pt x="9474" y="4738"/>
                  </a:cubicBezTo>
                  <a:cubicBezTo>
                    <a:pt x="9474" y="2131"/>
                    <a:pt x="7344" y="1"/>
                    <a:pt x="47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82;p53">
              <a:extLst>
                <a:ext uri="{FF2B5EF4-FFF2-40B4-BE49-F238E27FC236}">
                  <a16:creationId xmlns:a16="http://schemas.microsoft.com/office/drawing/2014/main" id="{00DF6C3E-B6BB-4A14-9AC5-AFF25AD2E3B8}"/>
                </a:ext>
              </a:extLst>
            </p:cNvPr>
            <p:cNvSpPr/>
            <p:nvPr/>
          </p:nvSpPr>
          <p:spPr>
            <a:xfrm>
              <a:off x="6077550" y="2379400"/>
              <a:ext cx="146025" cy="146025"/>
            </a:xfrm>
            <a:custGeom>
              <a:avLst/>
              <a:gdLst/>
              <a:ahLst/>
              <a:cxnLst/>
              <a:rect l="l" t="t" r="r" b="b"/>
              <a:pathLst>
                <a:path w="5841" h="5841" extrusionOk="0">
                  <a:moveTo>
                    <a:pt x="2908" y="1"/>
                  </a:moveTo>
                  <a:cubicBezTo>
                    <a:pt x="1304" y="1"/>
                    <a:pt x="0" y="1304"/>
                    <a:pt x="0" y="2908"/>
                  </a:cubicBezTo>
                  <a:cubicBezTo>
                    <a:pt x="0" y="4537"/>
                    <a:pt x="1304" y="5841"/>
                    <a:pt x="2908" y="5841"/>
                  </a:cubicBezTo>
                  <a:cubicBezTo>
                    <a:pt x="4537" y="5841"/>
                    <a:pt x="5840" y="4537"/>
                    <a:pt x="5840" y="2908"/>
                  </a:cubicBezTo>
                  <a:cubicBezTo>
                    <a:pt x="5840" y="1304"/>
                    <a:pt x="4537" y="1"/>
                    <a:pt x="29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83;p53">
              <a:extLst>
                <a:ext uri="{FF2B5EF4-FFF2-40B4-BE49-F238E27FC236}">
                  <a16:creationId xmlns:a16="http://schemas.microsoft.com/office/drawing/2014/main" id="{FA91D288-2673-490C-823B-468C3CF3E6A0}"/>
                </a:ext>
              </a:extLst>
            </p:cNvPr>
            <p:cNvSpPr/>
            <p:nvPr/>
          </p:nvSpPr>
          <p:spPr>
            <a:xfrm>
              <a:off x="5333800" y="3212750"/>
              <a:ext cx="145400" cy="145375"/>
            </a:xfrm>
            <a:custGeom>
              <a:avLst/>
              <a:gdLst/>
              <a:ahLst/>
              <a:cxnLst/>
              <a:rect l="l" t="t" r="r" b="b"/>
              <a:pathLst>
                <a:path w="5816" h="5815" extrusionOk="0">
                  <a:moveTo>
                    <a:pt x="2908" y="0"/>
                  </a:moveTo>
                  <a:cubicBezTo>
                    <a:pt x="1304" y="0"/>
                    <a:pt x="1" y="1304"/>
                    <a:pt x="1" y="2908"/>
                  </a:cubicBezTo>
                  <a:cubicBezTo>
                    <a:pt x="1" y="4512"/>
                    <a:pt x="1304" y="5815"/>
                    <a:pt x="2908" y="5815"/>
                  </a:cubicBezTo>
                  <a:cubicBezTo>
                    <a:pt x="4512" y="5815"/>
                    <a:pt x="5815" y="4512"/>
                    <a:pt x="5815" y="2908"/>
                  </a:cubicBezTo>
                  <a:cubicBezTo>
                    <a:pt x="5815" y="1304"/>
                    <a:pt x="4512" y="0"/>
                    <a:pt x="29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84;p53">
              <a:extLst>
                <a:ext uri="{FF2B5EF4-FFF2-40B4-BE49-F238E27FC236}">
                  <a16:creationId xmlns:a16="http://schemas.microsoft.com/office/drawing/2014/main" id="{4C8B7F6B-F605-4321-B661-16765BE2F2C1}"/>
                </a:ext>
              </a:extLst>
            </p:cNvPr>
            <p:cNvSpPr/>
            <p:nvPr/>
          </p:nvSpPr>
          <p:spPr>
            <a:xfrm>
              <a:off x="5474150" y="1625025"/>
              <a:ext cx="112200" cy="112800"/>
            </a:xfrm>
            <a:custGeom>
              <a:avLst/>
              <a:gdLst/>
              <a:ahLst/>
              <a:cxnLst/>
              <a:rect l="l" t="t" r="r" b="b"/>
              <a:pathLst>
                <a:path w="4488" h="4512" extrusionOk="0">
                  <a:moveTo>
                    <a:pt x="2257" y="0"/>
                  </a:moveTo>
                  <a:cubicBezTo>
                    <a:pt x="1003" y="0"/>
                    <a:pt x="1" y="1003"/>
                    <a:pt x="1" y="2256"/>
                  </a:cubicBezTo>
                  <a:cubicBezTo>
                    <a:pt x="1" y="3484"/>
                    <a:pt x="1003" y="4512"/>
                    <a:pt x="2257" y="4512"/>
                  </a:cubicBezTo>
                  <a:cubicBezTo>
                    <a:pt x="3485" y="4512"/>
                    <a:pt x="4487" y="3484"/>
                    <a:pt x="4487" y="2256"/>
                  </a:cubicBezTo>
                  <a:cubicBezTo>
                    <a:pt x="4487" y="1003"/>
                    <a:pt x="3485" y="0"/>
                    <a:pt x="22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85;p53">
              <a:extLst>
                <a:ext uri="{FF2B5EF4-FFF2-40B4-BE49-F238E27FC236}">
                  <a16:creationId xmlns:a16="http://schemas.microsoft.com/office/drawing/2014/main" id="{30FCB938-4B33-47A2-BDEB-3861C4376CDB}"/>
                </a:ext>
              </a:extLst>
            </p:cNvPr>
            <p:cNvSpPr/>
            <p:nvPr/>
          </p:nvSpPr>
          <p:spPr>
            <a:xfrm>
              <a:off x="4587575" y="2628775"/>
              <a:ext cx="167925" cy="75850"/>
            </a:xfrm>
            <a:custGeom>
              <a:avLst/>
              <a:gdLst/>
              <a:ahLst/>
              <a:cxnLst/>
              <a:rect l="l" t="t" r="r" b="b"/>
              <a:pathLst>
                <a:path w="6717" h="3034" extrusionOk="0">
                  <a:moveTo>
                    <a:pt x="6491" y="1"/>
                  </a:moveTo>
                  <a:lnTo>
                    <a:pt x="0" y="627"/>
                  </a:lnTo>
                  <a:lnTo>
                    <a:pt x="226" y="3033"/>
                  </a:lnTo>
                  <a:lnTo>
                    <a:pt x="6717" y="2407"/>
                  </a:lnTo>
                  <a:lnTo>
                    <a:pt x="64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86;p53">
              <a:extLst>
                <a:ext uri="{FF2B5EF4-FFF2-40B4-BE49-F238E27FC236}">
                  <a16:creationId xmlns:a16="http://schemas.microsoft.com/office/drawing/2014/main" id="{0686BD25-3B9E-4F2B-987F-840DBA8A746B}"/>
                </a:ext>
              </a:extLst>
            </p:cNvPr>
            <p:cNvSpPr/>
            <p:nvPr/>
          </p:nvSpPr>
          <p:spPr>
            <a:xfrm>
              <a:off x="5474150" y="1676400"/>
              <a:ext cx="84000" cy="177350"/>
            </a:xfrm>
            <a:custGeom>
              <a:avLst/>
              <a:gdLst/>
              <a:ahLst/>
              <a:cxnLst/>
              <a:rect l="l" t="t" r="r" b="b"/>
              <a:pathLst>
                <a:path w="3360" h="7094" extrusionOk="0">
                  <a:moveTo>
                    <a:pt x="1129" y="0"/>
                  </a:moveTo>
                  <a:lnTo>
                    <a:pt x="1" y="6717"/>
                  </a:lnTo>
                  <a:lnTo>
                    <a:pt x="2232" y="7093"/>
                  </a:lnTo>
                  <a:lnTo>
                    <a:pt x="3359" y="376"/>
                  </a:lnTo>
                  <a:lnTo>
                    <a:pt x="11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87;p53">
              <a:extLst>
                <a:ext uri="{FF2B5EF4-FFF2-40B4-BE49-F238E27FC236}">
                  <a16:creationId xmlns:a16="http://schemas.microsoft.com/office/drawing/2014/main" id="{C31F426C-C72A-4D46-A377-E4AB77FE932C}"/>
                </a:ext>
              </a:extLst>
            </p:cNvPr>
            <p:cNvSpPr/>
            <p:nvPr/>
          </p:nvSpPr>
          <p:spPr>
            <a:xfrm>
              <a:off x="5966025" y="2424525"/>
              <a:ext cx="184225" cy="55775"/>
            </a:xfrm>
            <a:custGeom>
              <a:avLst/>
              <a:gdLst/>
              <a:ahLst/>
              <a:cxnLst/>
              <a:rect l="l" t="t" r="r" b="b"/>
              <a:pathLst>
                <a:path w="7369" h="2231" extrusionOk="0">
                  <a:moveTo>
                    <a:pt x="0" y="0"/>
                  </a:moveTo>
                  <a:lnTo>
                    <a:pt x="0" y="2231"/>
                  </a:lnTo>
                  <a:lnTo>
                    <a:pt x="7369" y="2231"/>
                  </a:lnTo>
                  <a:lnTo>
                    <a:pt x="73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88;p53">
              <a:extLst>
                <a:ext uri="{FF2B5EF4-FFF2-40B4-BE49-F238E27FC236}">
                  <a16:creationId xmlns:a16="http://schemas.microsoft.com/office/drawing/2014/main" id="{2D6F00E2-0E9D-4BB9-AA93-C68DA52B0054}"/>
                </a:ext>
              </a:extLst>
            </p:cNvPr>
            <p:cNvSpPr/>
            <p:nvPr/>
          </p:nvSpPr>
          <p:spPr>
            <a:xfrm>
              <a:off x="5363250" y="3095575"/>
              <a:ext cx="71450" cy="192375"/>
            </a:xfrm>
            <a:custGeom>
              <a:avLst/>
              <a:gdLst/>
              <a:ahLst/>
              <a:cxnLst/>
              <a:rect l="l" t="t" r="r" b="b"/>
              <a:pathLst>
                <a:path w="2858" h="7695" extrusionOk="0">
                  <a:moveTo>
                    <a:pt x="2256" y="1"/>
                  </a:moveTo>
                  <a:lnTo>
                    <a:pt x="1" y="201"/>
                  </a:lnTo>
                  <a:lnTo>
                    <a:pt x="602" y="7695"/>
                  </a:lnTo>
                  <a:lnTo>
                    <a:pt x="2858" y="7494"/>
                  </a:lnTo>
                  <a:lnTo>
                    <a:pt x="22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89;p53">
              <a:extLst>
                <a:ext uri="{FF2B5EF4-FFF2-40B4-BE49-F238E27FC236}">
                  <a16:creationId xmlns:a16="http://schemas.microsoft.com/office/drawing/2014/main" id="{63CA1571-2F66-4E42-8471-1532429C090D}"/>
                </a:ext>
              </a:extLst>
            </p:cNvPr>
            <p:cNvSpPr/>
            <p:nvPr/>
          </p:nvSpPr>
          <p:spPr>
            <a:xfrm>
              <a:off x="4768025" y="2905100"/>
              <a:ext cx="129725" cy="113425"/>
            </a:xfrm>
            <a:custGeom>
              <a:avLst/>
              <a:gdLst/>
              <a:ahLst/>
              <a:cxnLst/>
              <a:rect l="l" t="t" r="r" b="b"/>
              <a:pathLst>
                <a:path w="5189" h="4537" extrusionOk="0">
                  <a:moveTo>
                    <a:pt x="4136" y="1"/>
                  </a:moveTo>
                  <a:lnTo>
                    <a:pt x="0" y="3158"/>
                  </a:lnTo>
                  <a:lnTo>
                    <a:pt x="1053" y="4537"/>
                  </a:lnTo>
                  <a:lnTo>
                    <a:pt x="5188" y="1379"/>
                  </a:lnTo>
                  <a:lnTo>
                    <a:pt x="41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90;p53">
              <a:extLst>
                <a:ext uri="{FF2B5EF4-FFF2-40B4-BE49-F238E27FC236}">
                  <a16:creationId xmlns:a16="http://schemas.microsoft.com/office/drawing/2014/main" id="{16D3BAF3-C22C-4708-81F3-8327CFC87CDD}"/>
                </a:ext>
              </a:extLst>
            </p:cNvPr>
            <p:cNvSpPr/>
            <p:nvPr/>
          </p:nvSpPr>
          <p:spPr>
            <a:xfrm>
              <a:off x="4768025" y="2953975"/>
              <a:ext cx="75825" cy="64550"/>
            </a:xfrm>
            <a:custGeom>
              <a:avLst/>
              <a:gdLst/>
              <a:ahLst/>
              <a:cxnLst/>
              <a:rect l="l" t="t" r="r" b="b"/>
              <a:pathLst>
                <a:path w="3033" h="2582" extrusionOk="0">
                  <a:moveTo>
                    <a:pt x="1579" y="0"/>
                  </a:moveTo>
                  <a:lnTo>
                    <a:pt x="0" y="1203"/>
                  </a:lnTo>
                  <a:lnTo>
                    <a:pt x="1053" y="2582"/>
                  </a:lnTo>
                  <a:lnTo>
                    <a:pt x="3033" y="1078"/>
                  </a:lnTo>
                  <a:cubicBezTo>
                    <a:pt x="2707" y="552"/>
                    <a:pt x="2206" y="176"/>
                    <a:pt x="15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91;p53">
              <a:extLst>
                <a:ext uri="{FF2B5EF4-FFF2-40B4-BE49-F238E27FC236}">
                  <a16:creationId xmlns:a16="http://schemas.microsoft.com/office/drawing/2014/main" id="{0384B629-3009-45EF-A9B2-433B080C1713}"/>
                </a:ext>
              </a:extLst>
            </p:cNvPr>
            <p:cNvSpPr/>
            <p:nvPr/>
          </p:nvSpPr>
          <p:spPr>
            <a:xfrm>
              <a:off x="4603225" y="2289800"/>
              <a:ext cx="114075" cy="75225"/>
            </a:xfrm>
            <a:custGeom>
              <a:avLst/>
              <a:gdLst/>
              <a:ahLst/>
              <a:cxnLst/>
              <a:rect l="l" t="t" r="r" b="b"/>
              <a:pathLst>
                <a:path w="4563" h="3009" extrusionOk="0">
                  <a:moveTo>
                    <a:pt x="577" y="1"/>
                  </a:moveTo>
                  <a:lnTo>
                    <a:pt x="1" y="1455"/>
                  </a:lnTo>
                  <a:lnTo>
                    <a:pt x="3986" y="3008"/>
                  </a:lnTo>
                  <a:lnTo>
                    <a:pt x="4562" y="1530"/>
                  </a:lnTo>
                  <a:lnTo>
                    <a:pt x="5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92;p53">
              <a:extLst>
                <a:ext uri="{FF2B5EF4-FFF2-40B4-BE49-F238E27FC236}">
                  <a16:creationId xmlns:a16="http://schemas.microsoft.com/office/drawing/2014/main" id="{34C479B2-00E4-4D5D-95D6-C661FD2AF8A6}"/>
                </a:ext>
              </a:extLst>
            </p:cNvPr>
            <p:cNvSpPr/>
            <p:nvPr/>
          </p:nvSpPr>
          <p:spPr>
            <a:xfrm>
              <a:off x="4671525" y="1780400"/>
              <a:ext cx="1354675" cy="1354675"/>
            </a:xfrm>
            <a:custGeom>
              <a:avLst/>
              <a:gdLst/>
              <a:ahLst/>
              <a:cxnLst/>
              <a:rect l="l" t="t" r="r" b="b"/>
              <a:pathLst>
                <a:path w="54187" h="54187" extrusionOk="0">
                  <a:moveTo>
                    <a:pt x="27093" y="1"/>
                  </a:moveTo>
                  <a:cubicBezTo>
                    <a:pt x="12131" y="1"/>
                    <a:pt x="0" y="12131"/>
                    <a:pt x="0" y="27094"/>
                  </a:cubicBezTo>
                  <a:cubicBezTo>
                    <a:pt x="0" y="42056"/>
                    <a:pt x="12131" y="54187"/>
                    <a:pt x="27093" y="54187"/>
                  </a:cubicBezTo>
                  <a:cubicBezTo>
                    <a:pt x="42056" y="54187"/>
                    <a:pt x="54186" y="42056"/>
                    <a:pt x="54186" y="27094"/>
                  </a:cubicBezTo>
                  <a:cubicBezTo>
                    <a:pt x="54186" y="12131"/>
                    <a:pt x="42056" y="1"/>
                    <a:pt x="270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93;p53">
              <a:extLst>
                <a:ext uri="{FF2B5EF4-FFF2-40B4-BE49-F238E27FC236}">
                  <a16:creationId xmlns:a16="http://schemas.microsoft.com/office/drawing/2014/main" id="{0A97D595-3948-4958-858C-62F1A271A3AA}"/>
                </a:ext>
              </a:extLst>
            </p:cNvPr>
            <p:cNvSpPr/>
            <p:nvPr/>
          </p:nvSpPr>
          <p:spPr>
            <a:xfrm>
              <a:off x="5647725" y="1634425"/>
              <a:ext cx="274450" cy="349650"/>
            </a:xfrm>
            <a:custGeom>
              <a:avLst/>
              <a:gdLst/>
              <a:ahLst/>
              <a:cxnLst/>
              <a:rect l="l" t="t" r="r" b="b"/>
              <a:pathLst>
                <a:path w="10978" h="13986" extrusionOk="0">
                  <a:moveTo>
                    <a:pt x="7870" y="0"/>
                  </a:moveTo>
                  <a:lnTo>
                    <a:pt x="0" y="11930"/>
                  </a:lnTo>
                  <a:lnTo>
                    <a:pt x="3108" y="13985"/>
                  </a:lnTo>
                  <a:lnTo>
                    <a:pt x="10978" y="2055"/>
                  </a:lnTo>
                  <a:lnTo>
                    <a:pt x="78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94;p53">
              <a:extLst>
                <a:ext uri="{FF2B5EF4-FFF2-40B4-BE49-F238E27FC236}">
                  <a16:creationId xmlns:a16="http://schemas.microsoft.com/office/drawing/2014/main" id="{877C2879-65DE-478C-AA27-0A1933F683C3}"/>
                </a:ext>
              </a:extLst>
            </p:cNvPr>
            <p:cNvSpPr/>
            <p:nvPr/>
          </p:nvSpPr>
          <p:spPr>
            <a:xfrm>
              <a:off x="5758000" y="1634425"/>
              <a:ext cx="164175" cy="194875"/>
            </a:xfrm>
            <a:custGeom>
              <a:avLst/>
              <a:gdLst/>
              <a:ahLst/>
              <a:cxnLst/>
              <a:rect l="l" t="t" r="r" b="b"/>
              <a:pathLst>
                <a:path w="6567" h="7795" extrusionOk="0">
                  <a:moveTo>
                    <a:pt x="3459" y="0"/>
                  </a:moveTo>
                  <a:lnTo>
                    <a:pt x="0" y="5238"/>
                  </a:lnTo>
                  <a:cubicBezTo>
                    <a:pt x="602" y="6391"/>
                    <a:pt x="1604" y="7268"/>
                    <a:pt x="2782" y="7795"/>
                  </a:cubicBezTo>
                  <a:lnTo>
                    <a:pt x="6567" y="2055"/>
                  </a:lnTo>
                  <a:lnTo>
                    <a:pt x="34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95;p53">
              <a:extLst>
                <a:ext uri="{FF2B5EF4-FFF2-40B4-BE49-F238E27FC236}">
                  <a16:creationId xmlns:a16="http://schemas.microsoft.com/office/drawing/2014/main" id="{00192D60-7DE9-4662-9D05-7AC2D14A572D}"/>
                </a:ext>
              </a:extLst>
            </p:cNvPr>
            <p:cNvSpPr/>
            <p:nvPr/>
          </p:nvSpPr>
          <p:spPr>
            <a:xfrm>
              <a:off x="5909625" y="2034800"/>
              <a:ext cx="215575" cy="169825"/>
            </a:xfrm>
            <a:custGeom>
              <a:avLst/>
              <a:gdLst/>
              <a:ahLst/>
              <a:cxnLst/>
              <a:rect l="l" t="t" r="r" b="b"/>
              <a:pathLst>
                <a:path w="8623" h="6793" extrusionOk="0">
                  <a:moveTo>
                    <a:pt x="7143" y="0"/>
                  </a:moveTo>
                  <a:lnTo>
                    <a:pt x="1" y="4311"/>
                  </a:lnTo>
                  <a:lnTo>
                    <a:pt x="1504" y="6792"/>
                  </a:lnTo>
                  <a:lnTo>
                    <a:pt x="8622" y="2457"/>
                  </a:lnTo>
                  <a:lnTo>
                    <a:pt x="71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96;p53">
              <a:extLst>
                <a:ext uri="{FF2B5EF4-FFF2-40B4-BE49-F238E27FC236}">
                  <a16:creationId xmlns:a16="http://schemas.microsoft.com/office/drawing/2014/main" id="{1EE4DC05-7908-432F-AF67-366CB46CEB4C}"/>
                </a:ext>
              </a:extLst>
            </p:cNvPr>
            <p:cNvSpPr/>
            <p:nvPr/>
          </p:nvSpPr>
          <p:spPr>
            <a:xfrm>
              <a:off x="5893325" y="2630050"/>
              <a:ext cx="301425" cy="231225"/>
            </a:xfrm>
            <a:custGeom>
              <a:avLst/>
              <a:gdLst/>
              <a:ahLst/>
              <a:cxnLst/>
              <a:rect l="l" t="t" r="r" b="b"/>
              <a:pathLst>
                <a:path w="12057" h="9249" extrusionOk="0">
                  <a:moveTo>
                    <a:pt x="1906" y="0"/>
                  </a:moveTo>
                  <a:lnTo>
                    <a:pt x="1" y="3208"/>
                  </a:lnTo>
                  <a:lnTo>
                    <a:pt x="10126" y="9248"/>
                  </a:lnTo>
                  <a:lnTo>
                    <a:pt x="12056" y="6040"/>
                  </a:lnTo>
                  <a:lnTo>
                    <a:pt x="19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97;p53">
              <a:extLst>
                <a:ext uri="{FF2B5EF4-FFF2-40B4-BE49-F238E27FC236}">
                  <a16:creationId xmlns:a16="http://schemas.microsoft.com/office/drawing/2014/main" id="{739C6A62-1666-4AD4-9F98-3FB6A55E1818}"/>
                </a:ext>
              </a:extLst>
            </p:cNvPr>
            <p:cNvSpPr/>
            <p:nvPr/>
          </p:nvSpPr>
          <p:spPr>
            <a:xfrm>
              <a:off x="4560625" y="1816125"/>
              <a:ext cx="326475" cy="322700"/>
            </a:xfrm>
            <a:custGeom>
              <a:avLst/>
              <a:gdLst/>
              <a:ahLst/>
              <a:cxnLst/>
              <a:rect l="l" t="t" r="r" b="b"/>
              <a:pathLst>
                <a:path w="13059" h="12908" extrusionOk="0">
                  <a:moveTo>
                    <a:pt x="2607" y="0"/>
                  </a:moveTo>
                  <a:lnTo>
                    <a:pt x="0" y="2657"/>
                  </a:lnTo>
                  <a:lnTo>
                    <a:pt x="10452" y="12908"/>
                  </a:lnTo>
                  <a:lnTo>
                    <a:pt x="13058" y="10226"/>
                  </a:lnTo>
                  <a:lnTo>
                    <a:pt x="2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98;p53">
              <a:extLst>
                <a:ext uri="{FF2B5EF4-FFF2-40B4-BE49-F238E27FC236}">
                  <a16:creationId xmlns:a16="http://schemas.microsoft.com/office/drawing/2014/main" id="{5141FC08-DAE9-4B43-A31C-FFFC290AB265}"/>
                </a:ext>
              </a:extLst>
            </p:cNvPr>
            <p:cNvSpPr/>
            <p:nvPr/>
          </p:nvSpPr>
          <p:spPr>
            <a:xfrm>
              <a:off x="5053100" y="1543575"/>
              <a:ext cx="121575" cy="321450"/>
            </a:xfrm>
            <a:custGeom>
              <a:avLst/>
              <a:gdLst/>
              <a:ahLst/>
              <a:cxnLst/>
              <a:rect l="l" t="t" r="r" b="b"/>
              <a:pathLst>
                <a:path w="4863" h="12858" extrusionOk="0">
                  <a:moveTo>
                    <a:pt x="2206" y="0"/>
                  </a:moveTo>
                  <a:lnTo>
                    <a:pt x="1" y="476"/>
                  </a:lnTo>
                  <a:lnTo>
                    <a:pt x="2657" y="12857"/>
                  </a:lnTo>
                  <a:lnTo>
                    <a:pt x="4863" y="12381"/>
                  </a:lnTo>
                  <a:lnTo>
                    <a:pt x="22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99;p53">
              <a:extLst>
                <a:ext uri="{FF2B5EF4-FFF2-40B4-BE49-F238E27FC236}">
                  <a16:creationId xmlns:a16="http://schemas.microsoft.com/office/drawing/2014/main" id="{4D3789DF-519C-40CA-9A2A-A462478CEC45}"/>
                </a:ext>
              </a:extLst>
            </p:cNvPr>
            <p:cNvSpPr/>
            <p:nvPr/>
          </p:nvSpPr>
          <p:spPr>
            <a:xfrm>
              <a:off x="5108250" y="2320500"/>
              <a:ext cx="124075" cy="201175"/>
            </a:xfrm>
            <a:custGeom>
              <a:avLst/>
              <a:gdLst/>
              <a:ahLst/>
              <a:cxnLst/>
              <a:rect l="l" t="t" r="r" b="b"/>
              <a:pathLst>
                <a:path w="4963" h="8047" extrusionOk="0">
                  <a:moveTo>
                    <a:pt x="2481" y="1"/>
                  </a:moveTo>
                  <a:cubicBezTo>
                    <a:pt x="1128" y="1"/>
                    <a:pt x="0" y="1806"/>
                    <a:pt x="0" y="4011"/>
                  </a:cubicBezTo>
                  <a:cubicBezTo>
                    <a:pt x="0" y="6242"/>
                    <a:pt x="1128" y="8046"/>
                    <a:pt x="2481" y="8046"/>
                  </a:cubicBezTo>
                  <a:cubicBezTo>
                    <a:pt x="3860" y="8046"/>
                    <a:pt x="4963" y="6242"/>
                    <a:pt x="4963" y="4011"/>
                  </a:cubicBezTo>
                  <a:cubicBezTo>
                    <a:pt x="4963" y="1806"/>
                    <a:pt x="3860" y="1"/>
                    <a:pt x="2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600;p53">
              <a:extLst>
                <a:ext uri="{FF2B5EF4-FFF2-40B4-BE49-F238E27FC236}">
                  <a16:creationId xmlns:a16="http://schemas.microsoft.com/office/drawing/2014/main" id="{F0DCBD64-1D1E-423B-AF96-5DA46437E01D}"/>
                </a:ext>
              </a:extLst>
            </p:cNvPr>
            <p:cNvSpPr/>
            <p:nvPr/>
          </p:nvSpPr>
          <p:spPr>
            <a:xfrm>
              <a:off x="4761100" y="2559300"/>
              <a:ext cx="585900" cy="407900"/>
            </a:xfrm>
            <a:custGeom>
              <a:avLst/>
              <a:gdLst/>
              <a:ahLst/>
              <a:cxnLst/>
              <a:rect l="l" t="t" r="r" b="b"/>
              <a:pathLst>
                <a:path w="23436" h="16316" extrusionOk="0">
                  <a:moveTo>
                    <a:pt x="19572" y="0"/>
                  </a:moveTo>
                  <a:cubicBezTo>
                    <a:pt x="17905" y="0"/>
                    <a:pt x="16825" y="1655"/>
                    <a:pt x="15616" y="2905"/>
                  </a:cubicBezTo>
                  <a:cubicBezTo>
                    <a:pt x="13686" y="4885"/>
                    <a:pt x="11280" y="5863"/>
                    <a:pt x="8498" y="5863"/>
                  </a:cubicBezTo>
                  <a:cubicBezTo>
                    <a:pt x="6167" y="5863"/>
                    <a:pt x="3936" y="5336"/>
                    <a:pt x="1806" y="4559"/>
                  </a:cubicBezTo>
                  <a:cubicBezTo>
                    <a:pt x="1706" y="4509"/>
                    <a:pt x="1580" y="4484"/>
                    <a:pt x="1480" y="4459"/>
                  </a:cubicBezTo>
                  <a:cubicBezTo>
                    <a:pt x="1393" y="4437"/>
                    <a:pt x="1307" y="4427"/>
                    <a:pt x="1224" y="4427"/>
                  </a:cubicBezTo>
                  <a:cubicBezTo>
                    <a:pt x="537" y="4427"/>
                    <a:pt x="1" y="5120"/>
                    <a:pt x="202" y="5812"/>
                  </a:cubicBezTo>
                  <a:cubicBezTo>
                    <a:pt x="1931" y="11427"/>
                    <a:pt x="4713" y="12880"/>
                    <a:pt x="7270" y="14910"/>
                  </a:cubicBezTo>
                  <a:cubicBezTo>
                    <a:pt x="8523" y="15888"/>
                    <a:pt x="10854" y="16239"/>
                    <a:pt x="12433" y="16289"/>
                  </a:cubicBezTo>
                  <a:cubicBezTo>
                    <a:pt x="12790" y="16305"/>
                    <a:pt x="13159" y="16315"/>
                    <a:pt x="13534" y="16315"/>
                  </a:cubicBezTo>
                  <a:cubicBezTo>
                    <a:pt x="15425" y="16315"/>
                    <a:pt x="17485" y="16068"/>
                    <a:pt x="19074" y="15211"/>
                  </a:cubicBezTo>
                  <a:cubicBezTo>
                    <a:pt x="20352" y="14509"/>
                    <a:pt x="21129" y="13908"/>
                    <a:pt x="21956" y="12630"/>
                  </a:cubicBezTo>
                  <a:cubicBezTo>
                    <a:pt x="22884" y="11226"/>
                    <a:pt x="23410" y="9547"/>
                    <a:pt x="23410" y="7843"/>
                  </a:cubicBezTo>
                  <a:cubicBezTo>
                    <a:pt x="23435" y="5537"/>
                    <a:pt x="23385" y="1452"/>
                    <a:pt x="20904" y="324"/>
                  </a:cubicBezTo>
                  <a:cubicBezTo>
                    <a:pt x="20418" y="98"/>
                    <a:pt x="19978" y="0"/>
                    <a:pt x="195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01;p53">
              <a:extLst>
                <a:ext uri="{FF2B5EF4-FFF2-40B4-BE49-F238E27FC236}">
                  <a16:creationId xmlns:a16="http://schemas.microsoft.com/office/drawing/2014/main" id="{9A828947-320C-439C-AF4E-7F85E27E75BF}"/>
                </a:ext>
              </a:extLst>
            </p:cNvPr>
            <p:cNvSpPr/>
            <p:nvPr/>
          </p:nvSpPr>
          <p:spPr>
            <a:xfrm>
              <a:off x="4809375" y="2148825"/>
              <a:ext cx="89625" cy="89000"/>
            </a:xfrm>
            <a:custGeom>
              <a:avLst/>
              <a:gdLst/>
              <a:ahLst/>
              <a:cxnLst/>
              <a:rect l="l" t="t" r="r" b="b"/>
              <a:pathLst>
                <a:path w="3585" h="3560" extrusionOk="0">
                  <a:moveTo>
                    <a:pt x="1780" y="1"/>
                  </a:moveTo>
                  <a:cubicBezTo>
                    <a:pt x="802" y="1"/>
                    <a:pt x="0" y="803"/>
                    <a:pt x="0" y="1780"/>
                  </a:cubicBezTo>
                  <a:cubicBezTo>
                    <a:pt x="0" y="2758"/>
                    <a:pt x="802" y="3560"/>
                    <a:pt x="1780" y="3560"/>
                  </a:cubicBezTo>
                  <a:cubicBezTo>
                    <a:pt x="2782" y="3560"/>
                    <a:pt x="3584" y="2758"/>
                    <a:pt x="3584" y="1780"/>
                  </a:cubicBezTo>
                  <a:cubicBezTo>
                    <a:pt x="3584" y="803"/>
                    <a:pt x="2782" y="1"/>
                    <a:pt x="17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02;p53">
              <a:extLst>
                <a:ext uri="{FF2B5EF4-FFF2-40B4-BE49-F238E27FC236}">
                  <a16:creationId xmlns:a16="http://schemas.microsoft.com/office/drawing/2014/main" id="{5146A705-CF51-4274-A005-BACAEA7799AC}"/>
                </a:ext>
              </a:extLst>
            </p:cNvPr>
            <p:cNvSpPr/>
            <p:nvPr/>
          </p:nvSpPr>
          <p:spPr>
            <a:xfrm>
              <a:off x="5647725" y="2762250"/>
              <a:ext cx="117200" cy="117175"/>
            </a:xfrm>
            <a:custGeom>
              <a:avLst/>
              <a:gdLst/>
              <a:ahLst/>
              <a:cxnLst/>
              <a:rect l="l" t="t" r="r" b="b"/>
              <a:pathLst>
                <a:path w="4688" h="4687" extrusionOk="0">
                  <a:moveTo>
                    <a:pt x="2356" y="0"/>
                  </a:moveTo>
                  <a:cubicBezTo>
                    <a:pt x="1053" y="0"/>
                    <a:pt x="0" y="1053"/>
                    <a:pt x="0" y="2356"/>
                  </a:cubicBezTo>
                  <a:cubicBezTo>
                    <a:pt x="0" y="3634"/>
                    <a:pt x="1053" y="4687"/>
                    <a:pt x="2356" y="4687"/>
                  </a:cubicBezTo>
                  <a:cubicBezTo>
                    <a:pt x="3634" y="4687"/>
                    <a:pt x="4687" y="3634"/>
                    <a:pt x="4687" y="2356"/>
                  </a:cubicBezTo>
                  <a:cubicBezTo>
                    <a:pt x="4687" y="1053"/>
                    <a:pt x="3634" y="0"/>
                    <a:pt x="23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03;p53">
              <a:extLst>
                <a:ext uri="{FF2B5EF4-FFF2-40B4-BE49-F238E27FC236}">
                  <a16:creationId xmlns:a16="http://schemas.microsoft.com/office/drawing/2014/main" id="{DC97E814-770D-4A4A-ACB1-10F605DB5C0E}"/>
                </a:ext>
              </a:extLst>
            </p:cNvPr>
            <p:cNvSpPr/>
            <p:nvPr/>
          </p:nvSpPr>
          <p:spPr>
            <a:xfrm>
              <a:off x="5643950" y="2398825"/>
              <a:ext cx="197400" cy="198025"/>
            </a:xfrm>
            <a:custGeom>
              <a:avLst/>
              <a:gdLst/>
              <a:ahLst/>
              <a:cxnLst/>
              <a:rect l="l" t="t" r="r" b="b"/>
              <a:pathLst>
                <a:path w="7896" h="7921" extrusionOk="0">
                  <a:moveTo>
                    <a:pt x="3936" y="1"/>
                  </a:moveTo>
                  <a:cubicBezTo>
                    <a:pt x="1755" y="1"/>
                    <a:pt x="1" y="1780"/>
                    <a:pt x="1" y="3961"/>
                  </a:cubicBezTo>
                  <a:cubicBezTo>
                    <a:pt x="1" y="6141"/>
                    <a:pt x="1755" y="7921"/>
                    <a:pt x="3936" y="7921"/>
                  </a:cubicBezTo>
                  <a:cubicBezTo>
                    <a:pt x="6116" y="7921"/>
                    <a:pt x="7896" y="6141"/>
                    <a:pt x="7896" y="3961"/>
                  </a:cubicBezTo>
                  <a:cubicBezTo>
                    <a:pt x="7896" y="1780"/>
                    <a:pt x="6116" y="1"/>
                    <a:pt x="39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604;p53">
              <a:extLst>
                <a:ext uri="{FF2B5EF4-FFF2-40B4-BE49-F238E27FC236}">
                  <a16:creationId xmlns:a16="http://schemas.microsoft.com/office/drawing/2014/main" id="{8CFD07DD-A71E-4389-A2E3-C076C87022D6}"/>
                </a:ext>
              </a:extLst>
            </p:cNvPr>
            <p:cNvSpPr/>
            <p:nvPr/>
          </p:nvSpPr>
          <p:spPr>
            <a:xfrm>
              <a:off x="5164000" y="1932675"/>
              <a:ext cx="78975" cy="78975"/>
            </a:xfrm>
            <a:custGeom>
              <a:avLst/>
              <a:gdLst/>
              <a:ahLst/>
              <a:cxnLst/>
              <a:rect l="l" t="t" r="r" b="b"/>
              <a:pathLst>
                <a:path w="3159" h="3159" extrusionOk="0">
                  <a:moveTo>
                    <a:pt x="1580" y="0"/>
                  </a:moveTo>
                  <a:cubicBezTo>
                    <a:pt x="703" y="0"/>
                    <a:pt x="1" y="702"/>
                    <a:pt x="1" y="1579"/>
                  </a:cubicBezTo>
                  <a:cubicBezTo>
                    <a:pt x="1" y="2456"/>
                    <a:pt x="703" y="3158"/>
                    <a:pt x="1580" y="3158"/>
                  </a:cubicBezTo>
                  <a:cubicBezTo>
                    <a:pt x="2457" y="3158"/>
                    <a:pt x="3159" y="2456"/>
                    <a:pt x="3159" y="1579"/>
                  </a:cubicBezTo>
                  <a:cubicBezTo>
                    <a:pt x="3159" y="702"/>
                    <a:pt x="2457" y="0"/>
                    <a:pt x="15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605;p53">
              <a:extLst>
                <a:ext uri="{FF2B5EF4-FFF2-40B4-BE49-F238E27FC236}">
                  <a16:creationId xmlns:a16="http://schemas.microsoft.com/office/drawing/2014/main" id="{40ABBEAE-15A4-47AA-B603-24B2DF8CC0CE}"/>
                </a:ext>
              </a:extLst>
            </p:cNvPr>
            <p:cNvSpPr/>
            <p:nvPr/>
          </p:nvSpPr>
          <p:spPr>
            <a:xfrm>
              <a:off x="5045575" y="2091200"/>
              <a:ext cx="78975" cy="79575"/>
            </a:xfrm>
            <a:custGeom>
              <a:avLst/>
              <a:gdLst/>
              <a:ahLst/>
              <a:cxnLst/>
              <a:rect l="l" t="t" r="r" b="b"/>
              <a:pathLst>
                <a:path w="3159" h="3183" extrusionOk="0">
                  <a:moveTo>
                    <a:pt x="1580" y="0"/>
                  </a:moveTo>
                  <a:cubicBezTo>
                    <a:pt x="703" y="0"/>
                    <a:pt x="1" y="727"/>
                    <a:pt x="1" y="1604"/>
                  </a:cubicBezTo>
                  <a:cubicBezTo>
                    <a:pt x="1" y="2456"/>
                    <a:pt x="703" y="3183"/>
                    <a:pt x="1580" y="3183"/>
                  </a:cubicBezTo>
                  <a:cubicBezTo>
                    <a:pt x="2457" y="3183"/>
                    <a:pt x="3159" y="2456"/>
                    <a:pt x="3159" y="1604"/>
                  </a:cubicBezTo>
                  <a:cubicBezTo>
                    <a:pt x="3159" y="727"/>
                    <a:pt x="2457" y="0"/>
                    <a:pt x="15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06;p53">
              <a:extLst>
                <a:ext uri="{FF2B5EF4-FFF2-40B4-BE49-F238E27FC236}">
                  <a16:creationId xmlns:a16="http://schemas.microsoft.com/office/drawing/2014/main" id="{B0D2E605-BAF6-43EB-B114-29A2DD447944}"/>
                </a:ext>
              </a:extLst>
            </p:cNvPr>
            <p:cNvSpPr/>
            <p:nvPr/>
          </p:nvSpPr>
          <p:spPr>
            <a:xfrm>
              <a:off x="4964125" y="1971525"/>
              <a:ext cx="55175" cy="54525"/>
            </a:xfrm>
            <a:custGeom>
              <a:avLst/>
              <a:gdLst/>
              <a:ahLst/>
              <a:cxnLst/>
              <a:rect l="l" t="t" r="r" b="b"/>
              <a:pathLst>
                <a:path w="2207" h="2181" extrusionOk="0">
                  <a:moveTo>
                    <a:pt x="1104" y="0"/>
                  </a:moveTo>
                  <a:cubicBezTo>
                    <a:pt x="502" y="0"/>
                    <a:pt x="1" y="476"/>
                    <a:pt x="1" y="1078"/>
                  </a:cubicBezTo>
                  <a:cubicBezTo>
                    <a:pt x="1" y="1704"/>
                    <a:pt x="502" y="2180"/>
                    <a:pt x="1104" y="2180"/>
                  </a:cubicBezTo>
                  <a:cubicBezTo>
                    <a:pt x="1705" y="2180"/>
                    <a:pt x="2206" y="1704"/>
                    <a:pt x="2206" y="1078"/>
                  </a:cubicBezTo>
                  <a:cubicBezTo>
                    <a:pt x="2206" y="476"/>
                    <a:pt x="1705" y="0"/>
                    <a:pt x="11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607;p53">
              <a:extLst>
                <a:ext uri="{FF2B5EF4-FFF2-40B4-BE49-F238E27FC236}">
                  <a16:creationId xmlns:a16="http://schemas.microsoft.com/office/drawing/2014/main" id="{0F2E152E-686E-4660-BE7E-7B66714DAAA2}"/>
                </a:ext>
              </a:extLst>
            </p:cNvPr>
            <p:cNvSpPr/>
            <p:nvPr/>
          </p:nvSpPr>
          <p:spPr>
            <a:xfrm>
              <a:off x="4782425" y="2345575"/>
              <a:ext cx="110300" cy="179225"/>
            </a:xfrm>
            <a:custGeom>
              <a:avLst/>
              <a:gdLst/>
              <a:ahLst/>
              <a:cxnLst/>
              <a:rect l="l" t="t" r="r" b="b"/>
              <a:pathLst>
                <a:path w="4412" h="7169" extrusionOk="0">
                  <a:moveTo>
                    <a:pt x="2206" y="1"/>
                  </a:moveTo>
                  <a:cubicBezTo>
                    <a:pt x="1003" y="1"/>
                    <a:pt x="1" y="1605"/>
                    <a:pt x="1" y="3584"/>
                  </a:cubicBezTo>
                  <a:cubicBezTo>
                    <a:pt x="1" y="5564"/>
                    <a:pt x="1003" y="7168"/>
                    <a:pt x="2206" y="7168"/>
                  </a:cubicBezTo>
                  <a:cubicBezTo>
                    <a:pt x="3434" y="7168"/>
                    <a:pt x="4412" y="5564"/>
                    <a:pt x="4412" y="3584"/>
                  </a:cubicBezTo>
                  <a:cubicBezTo>
                    <a:pt x="4412" y="1605"/>
                    <a:pt x="3434" y="1"/>
                    <a:pt x="22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08;p53">
              <a:extLst>
                <a:ext uri="{FF2B5EF4-FFF2-40B4-BE49-F238E27FC236}">
                  <a16:creationId xmlns:a16="http://schemas.microsoft.com/office/drawing/2014/main" id="{E3F4057D-C125-403A-A147-2F4693DC3B8E}"/>
                </a:ext>
              </a:extLst>
            </p:cNvPr>
            <p:cNvSpPr/>
            <p:nvPr/>
          </p:nvSpPr>
          <p:spPr>
            <a:xfrm>
              <a:off x="4761750" y="2243450"/>
              <a:ext cx="497525" cy="250650"/>
            </a:xfrm>
            <a:custGeom>
              <a:avLst/>
              <a:gdLst/>
              <a:ahLst/>
              <a:cxnLst/>
              <a:rect l="l" t="t" r="r" b="b"/>
              <a:pathLst>
                <a:path w="19901" h="10026" extrusionOk="0">
                  <a:moveTo>
                    <a:pt x="18547" y="0"/>
                  </a:moveTo>
                  <a:lnTo>
                    <a:pt x="627" y="2080"/>
                  </a:lnTo>
                  <a:lnTo>
                    <a:pt x="1" y="4186"/>
                  </a:lnTo>
                  <a:lnTo>
                    <a:pt x="8948" y="10025"/>
                  </a:lnTo>
                  <a:lnTo>
                    <a:pt x="19900" y="2256"/>
                  </a:lnTo>
                  <a:lnTo>
                    <a:pt x="185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609;p53">
              <a:extLst>
                <a:ext uri="{FF2B5EF4-FFF2-40B4-BE49-F238E27FC236}">
                  <a16:creationId xmlns:a16="http://schemas.microsoft.com/office/drawing/2014/main" id="{80B42742-AE49-4E37-96C3-82024EF5A5F4}"/>
                </a:ext>
              </a:extLst>
            </p:cNvPr>
            <p:cNvSpPr/>
            <p:nvPr/>
          </p:nvSpPr>
          <p:spPr>
            <a:xfrm>
              <a:off x="5740450" y="1517250"/>
              <a:ext cx="285750" cy="285750"/>
            </a:xfrm>
            <a:custGeom>
              <a:avLst/>
              <a:gdLst/>
              <a:ahLst/>
              <a:cxnLst/>
              <a:rect l="l" t="t" r="r" b="b"/>
              <a:pathLst>
                <a:path w="11430" h="11430" extrusionOk="0">
                  <a:moveTo>
                    <a:pt x="5715" y="0"/>
                  </a:moveTo>
                  <a:cubicBezTo>
                    <a:pt x="2557" y="0"/>
                    <a:pt x="1" y="2557"/>
                    <a:pt x="1" y="5715"/>
                  </a:cubicBezTo>
                  <a:cubicBezTo>
                    <a:pt x="1" y="8873"/>
                    <a:pt x="2557" y="11429"/>
                    <a:pt x="5715" y="11429"/>
                  </a:cubicBezTo>
                  <a:cubicBezTo>
                    <a:pt x="8873" y="11429"/>
                    <a:pt x="11429" y="8873"/>
                    <a:pt x="11429" y="5715"/>
                  </a:cubicBezTo>
                  <a:cubicBezTo>
                    <a:pt x="11429" y="2557"/>
                    <a:pt x="8873" y="0"/>
                    <a:pt x="57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10;p53">
              <a:extLst>
                <a:ext uri="{FF2B5EF4-FFF2-40B4-BE49-F238E27FC236}">
                  <a16:creationId xmlns:a16="http://schemas.microsoft.com/office/drawing/2014/main" id="{C010BDA6-F233-4517-8EB4-9BDF6A9867E5}"/>
                </a:ext>
              </a:extLst>
            </p:cNvPr>
            <p:cNvSpPr/>
            <p:nvPr/>
          </p:nvSpPr>
          <p:spPr>
            <a:xfrm>
              <a:off x="6032425" y="1935175"/>
              <a:ext cx="213075" cy="213675"/>
            </a:xfrm>
            <a:custGeom>
              <a:avLst/>
              <a:gdLst/>
              <a:ahLst/>
              <a:cxnLst/>
              <a:rect l="l" t="t" r="r" b="b"/>
              <a:pathLst>
                <a:path w="8523" h="8547" extrusionOk="0">
                  <a:moveTo>
                    <a:pt x="4262" y="0"/>
                  </a:moveTo>
                  <a:cubicBezTo>
                    <a:pt x="1906" y="0"/>
                    <a:pt x="1" y="1930"/>
                    <a:pt x="1" y="4261"/>
                  </a:cubicBezTo>
                  <a:cubicBezTo>
                    <a:pt x="1" y="6617"/>
                    <a:pt x="1906" y="8547"/>
                    <a:pt x="4262" y="8547"/>
                  </a:cubicBezTo>
                  <a:cubicBezTo>
                    <a:pt x="6617" y="8547"/>
                    <a:pt x="8522" y="6617"/>
                    <a:pt x="8522" y="4261"/>
                  </a:cubicBezTo>
                  <a:cubicBezTo>
                    <a:pt x="8522" y="1930"/>
                    <a:pt x="6617" y="0"/>
                    <a:pt x="42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611;p53">
              <a:extLst>
                <a:ext uri="{FF2B5EF4-FFF2-40B4-BE49-F238E27FC236}">
                  <a16:creationId xmlns:a16="http://schemas.microsoft.com/office/drawing/2014/main" id="{63B3312D-366B-47EE-8B39-F3EF45C121C9}"/>
                </a:ext>
              </a:extLst>
            </p:cNvPr>
            <p:cNvSpPr/>
            <p:nvPr/>
          </p:nvSpPr>
          <p:spPr>
            <a:xfrm>
              <a:off x="6043725" y="1955225"/>
              <a:ext cx="201775" cy="193625"/>
            </a:xfrm>
            <a:custGeom>
              <a:avLst/>
              <a:gdLst/>
              <a:ahLst/>
              <a:cxnLst/>
              <a:rect l="l" t="t" r="r" b="b"/>
              <a:pathLst>
                <a:path w="8071" h="7745" extrusionOk="0">
                  <a:moveTo>
                    <a:pt x="6291" y="0"/>
                  </a:moveTo>
                  <a:cubicBezTo>
                    <a:pt x="6566" y="577"/>
                    <a:pt x="6717" y="1203"/>
                    <a:pt x="6717" y="1880"/>
                  </a:cubicBezTo>
                  <a:cubicBezTo>
                    <a:pt x="6717" y="4236"/>
                    <a:pt x="4812" y="6141"/>
                    <a:pt x="2456" y="6141"/>
                  </a:cubicBezTo>
                  <a:cubicBezTo>
                    <a:pt x="1529" y="6141"/>
                    <a:pt x="677" y="5840"/>
                    <a:pt x="0" y="5339"/>
                  </a:cubicBezTo>
                  <a:lnTo>
                    <a:pt x="0" y="5339"/>
                  </a:lnTo>
                  <a:cubicBezTo>
                    <a:pt x="677" y="6767"/>
                    <a:pt x="2130" y="7745"/>
                    <a:pt x="3810" y="7745"/>
                  </a:cubicBezTo>
                  <a:cubicBezTo>
                    <a:pt x="6165" y="7745"/>
                    <a:pt x="8070" y="5815"/>
                    <a:pt x="8070" y="3459"/>
                  </a:cubicBezTo>
                  <a:cubicBezTo>
                    <a:pt x="8070" y="2030"/>
                    <a:pt x="7368" y="777"/>
                    <a:pt x="62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12;p53">
              <a:extLst>
                <a:ext uri="{FF2B5EF4-FFF2-40B4-BE49-F238E27FC236}">
                  <a16:creationId xmlns:a16="http://schemas.microsoft.com/office/drawing/2014/main" id="{7F631FE5-1BC0-42D7-89BB-C2C801198C51}"/>
                </a:ext>
              </a:extLst>
            </p:cNvPr>
            <p:cNvSpPr/>
            <p:nvPr/>
          </p:nvSpPr>
          <p:spPr>
            <a:xfrm>
              <a:off x="6034950" y="2685175"/>
              <a:ext cx="271325" cy="271325"/>
            </a:xfrm>
            <a:custGeom>
              <a:avLst/>
              <a:gdLst/>
              <a:ahLst/>
              <a:cxnLst/>
              <a:rect l="l" t="t" r="r" b="b"/>
              <a:pathLst>
                <a:path w="10853" h="10853" extrusionOk="0">
                  <a:moveTo>
                    <a:pt x="5439" y="1"/>
                  </a:moveTo>
                  <a:cubicBezTo>
                    <a:pt x="2431" y="1"/>
                    <a:pt x="0" y="2432"/>
                    <a:pt x="0" y="5439"/>
                  </a:cubicBezTo>
                  <a:cubicBezTo>
                    <a:pt x="0" y="8422"/>
                    <a:pt x="2431" y="10853"/>
                    <a:pt x="5439" y="10853"/>
                  </a:cubicBezTo>
                  <a:cubicBezTo>
                    <a:pt x="8421" y="10853"/>
                    <a:pt x="10852" y="8422"/>
                    <a:pt x="10852" y="5439"/>
                  </a:cubicBezTo>
                  <a:cubicBezTo>
                    <a:pt x="10852" y="2432"/>
                    <a:pt x="8421" y="1"/>
                    <a:pt x="54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13;p53">
              <a:extLst>
                <a:ext uri="{FF2B5EF4-FFF2-40B4-BE49-F238E27FC236}">
                  <a16:creationId xmlns:a16="http://schemas.microsoft.com/office/drawing/2014/main" id="{8BBD93AD-A67F-44B9-9A8B-9CC464FC41AC}"/>
                </a:ext>
              </a:extLst>
            </p:cNvPr>
            <p:cNvSpPr/>
            <p:nvPr/>
          </p:nvSpPr>
          <p:spPr>
            <a:xfrm>
              <a:off x="4442825" y="1698950"/>
              <a:ext cx="300775" cy="300775"/>
            </a:xfrm>
            <a:custGeom>
              <a:avLst/>
              <a:gdLst/>
              <a:ahLst/>
              <a:cxnLst/>
              <a:rect l="l" t="t" r="r" b="b"/>
              <a:pathLst>
                <a:path w="12031" h="12031" extrusionOk="0">
                  <a:moveTo>
                    <a:pt x="6016" y="1"/>
                  </a:moveTo>
                  <a:cubicBezTo>
                    <a:pt x="2682" y="1"/>
                    <a:pt x="1" y="2682"/>
                    <a:pt x="1" y="6016"/>
                  </a:cubicBezTo>
                  <a:cubicBezTo>
                    <a:pt x="1" y="9324"/>
                    <a:pt x="2682" y="12031"/>
                    <a:pt x="6016" y="12031"/>
                  </a:cubicBezTo>
                  <a:cubicBezTo>
                    <a:pt x="9324" y="12031"/>
                    <a:pt x="12031" y="9324"/>
                    <a:pt x="12031" y="6016"/>
                  </a:cubicBezTo>
                  <a:cubicBezTo>
                    <a:pt x="12031" y="2682"/>
                    <a:pt x="9324" y="1"/>
                    <a:pt x="60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14;p53">
              <a:extLst>
                <a:ext uri="{FF2B5EF4-FFF2-40B4-BE49-F238E27FC236}">
                  <a16:creationId xmlns:a16="http://schemas.microsoft.com/office/drawing/2014/main" id="{A530A649-18CF-40CA-ADE9-34FC63EBFB11}"/>
                </a:ext>
              </a:extLst>
            </p:cNvPr>
            <p:cNvSpPr/>
            <p:nvPr/>
          </p:nvSpPr>
          <p:spPr>
            <a:xfrm>
              <a:off x="4976675" y="1445825"/>
              <a:ext cx="208025" cy="208050"/>
            </a:xfrm>
            <a:custGeom>
              <a:avLst/>
              <a:gdLst/>
              <a:ahLst/>
              <a:cxnLst/>
              <a:rect l="l" t="t" r="r" b="b"/>
              <a:pathLst>
                <a:path w="8321" h="8322" extrusionOk="0">
                  <a:moveTo>
                    <a:pt x="4160" y="0"/>
                  </a:moveTo>
                  <a:cubicBezTo>
                    <a:pt x="1855" y="0"/>
                    <a:pt x="0" y="1855"/>
                    <a:pt x="0" y="4161"/>
                  </a:cubicBezTo>
                  <a:cubicBezTo>
                    <a:pt x="0" y="6441"/>
                    <a:pt x="1855" y="8321"/>
                    <a:pt x="4160" y="8321"/>
                  </a:cubicBezTo>
                  <a:cubicBezTo>
                    <a:pt x="6466" y="8321"/>
                    <a:pt x="8321" y="6441"/>
                    <a:pt x="8321" y="4161"/>
                  </a:cubicBezTo>
                  <a:cubicBezTo>
                    <a:pt x="8321" y="1855"/>
                    <a:pt x="6466" y="0"/>
                    <a:pt x="41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615;p53">
              <a:extLst>
                <a:ext uri="{FF2B5EF4-FFF2-40B4-BE49-F238E27FC236}">
                  <a16:creationId xmlns:a16="http://schemas.microsoft.com/office/drawing/2014/main" id="{3691B08B-D258-4811-B850-B5EEC7D7C5EC}"/>
                </a:ext>
              </a:extLst>
            </p:cNvPr>
            <p:cNvSpPr/>
            <p:nvPr/>
          </p:nvSpPr>
          <p:spPr>
            <a:xfrm>
              <a:off x="4985425" y="1450825"/>
              <a:ext cx="199275" cy="203050"/>
            </a:xfrm>
            <a:custGeom>
              <a:avLst/>
              <a:gdLst/>
              <a:ahLst/>
              <a:cxnLst/>
              <a:rect l="l" t="t" r="r" b="b"/>
              <a:pathLst>
                <a:path w="7971" h="8122" extrusionOk="0">
                  <a:moveTo>
                    <a:pt x="5164" y="1"/>
                  </a:moveTo>
                  <a:lnTo>
                    <a:pt x="5164" y="1"/>
                  </a:lnTo>
                  <a:cubicBezTo>
                    <a:pt x="5389" y="527"/>
                    <a:pt x="5515" y="1079"/>
                    <a:pt x="5515" y="1680"/>
                  </a:cubicBezTo>
                  <a:cubicBezTo>
                    <a:pt x="5515" y="3986"/>
                    <a:pt x="3635" y="5840"/>
                    <a:pt x="1354" y="5840"/>
                  </a:cubicBezTo>
                  <a:cubicBezTo>
                    <a:pt x="878" y="5840"/>
                    <a:pt x="427" y="5765"/>
                    <a:pt x="1" y="5615"/>
                  </a:cubicBezTo>
                  <a:lnTo>
                    <a:pt x="1" y="5615"/>
                  </a:lnTo>
                  <a:cubicBezTo>
                    <a:pt x="653" y="7094"/>
                    <a:pt x="2106" y="8121"/>
                    <a:pt x="3810" y="8121"/>
                  </a:cubicBezTo>
                  <a:cubicBezTo>
                    <a:pt x="6116" y="8121"/>
                    <a:pt x="7971" y="6241"/>
                    <a:pt x="7971" y="3961"/>
                  </a:cubicBezTo>
                  <a:cubicBezTo>
                    <a:pt x="7971" y="2131"/>
                    <a:pt x="6793" y="577"/>
                    <a:pt x="51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616;p53">
              <a:extLst>
                <a:ext uri="{FF2B5EF4-FFF2-40B4-BE49-F238E27FC236}">
                  <a16:creationId xmlns:a16="http://schemas.microsoft.com/office/drawing/2014/main" id="{1DF59596-32B3-44B6-A311-C384D0B95E41}"/>
                </a:ext>
              </a:extLst>
            </p:cNvPr>
            <p:cNvSpPr/>
            <p:nvPr/>
          </p:nvSpPr>
          <p:spPr>
            <a:xfrm>
              <a:off x="4699725" y="2956475"/>
              <a:ext cx="124075" cy="124100"/>
            </a:xfrm>
            <a:custGeom>
              <a:avLst/>
              <a:gdLst/>
              <a:ahLst/>
              <a:cxnLst/>
              <a:rect l="l" t="t" r="r" b="b"/>
              <a:pathLst>
                <a:path w="4963" h="4964" extrusionOk="0">
                  <a:moveTo>
                    <a:pt x="2482" y="1"/>
                  </a:moveTo>
                  <a:cubicBezTo>
                    <a:pt x="1103" y="1"/>
                    <a:pt x="0" y="1129"/>
                    <a:pt x="0" y="2482"/>
                  </a:cubicBezTo>
                  <a:cubicBezTo>
                    <a:pt x="0" y="3860"/>
                    <a:pt x="1103" y="4963"/>
                    <a:pt x="2482" y="4963"/>
                  </a:cubicBezTo>
                  <a:cubicBezTo>
                    <a:pt x="3860" y="4963"/>
                    <a:pt x="4963" y="3860"/>
                    <a:pt x="4963" y="2482"/>
                  </a:cubicBezTo>
                  <a:cubicBezTo>
                    <a:pt x="4963" y="1129"/>
                    <a:pt x="3860" y="1"/>
                    <a:pt x="24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617;p53">
              <a:extLst>
                <a:ext uri="{FF2B5EF4-FFF2-40B4-BE49-F238E27FC236}">
                  <a16:creationId xmlns:a16="http://schemas.microsoft.com/office/drawing/2014/main" id="{E00F5463-6212-40BC-AE2D-91B98029966F}"/>
                </a:ext>
              </a:extLst>
            </p:cNvPr>
            <p:cNvSpPr/>
            <p:nvPr/>
          </p:nvSpPr>
          <p:spPr>
            <a:xfrm>
              <a:off x="4713500" y="2958975"/>
              <a:ext cx="110300" cy="121600"/>
            </a:xfrm>
            <a:custGeom>
              <a:avLst/>
              <a:gdLst/>
              <a:ahLst/>
              <a:cxnLst/>
              <a:rect l="l" t="t" r="r" b="b"/>
              <a:pathLst>
                <a:path w="4412" h="4864" extrusionOk="0">
                  <a:moveTo>
                    <a:pt x="2582" y="1"/>
                  </a:moveTo>
                  <a:lnTo>
                    <a:pt x="2582" y="1"/>
                  </a:lnTo>
                  <a:cubicBezTo>
                    <a:pt x="2933" y="427"/>
                    <a:pt x="3134" y="978"/>
                    <a:pt x="3134" y="1555"/>
                  </a:cubicBezTo>
                  <a:cubicBezTo>
                    <a:pt x="3134" y="2933"/>
                    <a:pt x="2031" y="4036"/>
                    <a:pt x="652" y="4036"/>
                  </a:cubicBezTo>
                  <a:cubicBezTo>
                    <a:pt x="427" y="4036"/>
                    <a:pt x="201" y="4011"/>
                    <a:pt x="1" y="3961"/>
                  </a:cubicBezTo>
                  <a:lnTo>
                    <a:pt x="1" y="3961"/>
                  </a:lnTo>
                  <a:cubicBezTo>
                    <a:pt x="452" y="4512"/>
                    <a:pt x="1154" y="4863"/>
                    <a:pt x="1931" y="4863"/>
                  </a:cubicBezTo>
                  <a:cubicBezTo>
                    <a:pt x="3309" y="4863"/>
                    <a:pt x="4412" y="3760"/>
                    <a:pt x="4412" y="2382"/>
                  </a:cubicBezTo>
                  <a:cubicBezTo>
                    <a:pt x="4412" y="1254"/>
                    <a:pt x="3635" y="277"/>
                    <a:pt x="25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618;p53">
              <a:extLst>
                <a:ext uri="{FF2B5EF4-FFF2-40B4-BE49-F238E27FC236}">
                  <a16:creationId xmlns:a16="http://schemas.microsoft.com/office/drawing/2014/main" id="{ECD0AEAE-1382-4B6F-B050-A78E023C6675}"/>
                </a:ext>
              </a:extLst>
            </p:cNvPr>
            <p:cNvSpPr/>
            <p:nvPr/>
          </p:nvSpPr>
          <p:spPr>
            <a:xfrm>
              <a:off x="4520525" y="2235300"/>
              <a:ext cx="124075" cy="124075"/>
            </a:xfrm>
            <a:custGeom>
              <a:avLst/>
              <a:gdLst/>
              <a:ahLst/>
              <a:cxnLst/>
              <a:rect l="l" t="t" r="r" b="b"/>
              <a:pathLst>
                <a:path w="4963" h="4963" extrusionOk="0">
                  <a:moveTo>
                    <a:pt x="2482" y="0"/>
                  </a:moveTo>
                  <a:cubicBezTo>
                    <a:pt x="1103" y="0"/>
                    <a:pt x="0" y="1103"/>
                    <a:pt x="0" y="2482"/>
                  </a:cubicBezTo>
                  <a:cubicBezTo>
                    <a:pt x="0" y="3835"/>
                    <a:pt x="1103" y="4963"/>
                    <a:pt x="2482" y="4963"/>
                  </a:cubicBezTo>
                  <a:cubicBezTo>
                    <a:pt x="3860" y="4963"/>
                    <a:pt x="4963" y="3835"/>
                    <a:pt x="4963" y="2482"/>
                  </a:cubicBezTo>
                  <a:cubicBezTo>
                    <a:pt x="4963" y="1103"/>
                    <a:pt x="3860" y="0"/>
                    <a:pt x="24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619;p53">
              <a:extLst>
                <a:ext uri="{FF2B5EF4-FFF2-40B4-BE49-F238E27FC236}">
                  <a16:creationId xmlns:a16="http://schemas.microsoft.com/office/drawing/2014/main" id="{CE5AC4E8-2C69-4BE4-B443-294F223F5DB5}"/>
                </a:ext>
              </a:extLst>
            </p:cNvPr>
            <p:cNvSpPr/>
            <p:nvPr/>
          </p:nvSpPr>
          <p:spPr>
            <a:xfrm>
              <a:off x="4428425" y="2586800"/>
              <a:ext cx="184225" cy="184250"/>
            </a:xfrm>
            <a:custGeom>
              <a:avLst/>
              <a:gdLst/>
              <a:ahLst/>
              <a:cxnLst/>
              <a:rect l="l" t="t" r="r" b="b"/>
              <a:pathLst>
                <a:path w="7369" h="7370" extrusionOk="0">
                  <a:moveTo>
                    <a:pt x="3684" y="1"/>
                  </a:moveTo>
                  <a:cubicBezTo>
                    <a:pt x="1654" y="1"/>
                    <a:pt x="0" y="1655"/>
                    <a:pt x="0" y="3685"/>
                  </a:cubicBezTo>
                  <a:cubicBezTo>
                    <a:pt x="0" y="5715"/>
                    <a:pt x="1654" y="7369"/>
                    <a:pt x="3684" y="7369"/>
                  </a:cubicBezTo>
                  <a:cubicBezTo>
                    <a:pt x="5714" y="7369"/>
                    <a:pt x="7369" y="5715"/>
                    <a:pt x="7369" y="3685"/>
                  </a:cubicBezTo>
                  <a:cubicBezTo>
                    <a:pt x="7369" y="1655"/>
                    <a:pt x="5714" y="1"/>
                    <a:pt x="3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620;p53">
              <a:extLst>
                <a:ext uri="{FF2B5EF4-FFF2-40B4-BE49-F238E27FC236}">
                  <a16:creationId xmlns:a16="http://schemas.microsoft.com/office/drawing/2014/main" id="{CFA7D0E7-0B1F-428F-8BAC-329527623057}"/>
                </a:ext>
              </a:extLst>
            </p:cNvPr>
            <p:cNvSpPr/>
            <p:nvPr/>
          </p:nvSpPr>
          <p:spPr>
            <a:xfrm>
              <a:off x="5805000" y="1543550"/>
              <a:ext cx="84600" cy="57725"/>
            </a:xfrm>
            <a:custGeom>
              <a:avLst/>
              <a:gdLst/>
              <a:ahLst/>
              <a:cxnLst/>
              <a:rect l="l" t="t" r="r" b="b"/>
              <a:pathLst>
                <a:path w="3384" h="2309" extrusionOk="0">
                  <a:moveTo>
                    <a:pt x="2205" y="1"/>
                  </a:moveTo>
                  <a:cubicBezTo>
                    <a:pt x="1908" y="1"/>
                    <a:pt x="1577" y="75"/>
                    <a:pt x="1253" y="227"/>
                  </a:cubicBezTo>
                  <a:cubicBezTo>
                    <a:pt x="451" y="628"/>
                    <a:pt x="0" y="1355"/>
                    <a:pt x="226" y="1856"/>
                  </a:cubicBezTo>
                  <a:cubicBezTo>
                    <a:pt x="374" y="2153"/>
                    <a:pt x="733" y="2309"/>
                    <a:pt x="1168" y="2309"/>
                  </a:cubicBezTo>
                  <a:cubicBezTo>
                    <a:pt x="1468" y="2309"/>
                    <a:pt x="1803" y="2235"/>
                    <a:pt x="2130" y="2081"/>
                  </a:cubicBezTo>
                  <a:cubicBezTo>
                    <a:pt x="2932" y="1705"/>
                    <a:pt x="3384" y="979"/>
                    <a:pt x="3158" y="477"/>
                  </a:cubicBezTo>
                  <a:cubicBezTo>
                    <a:pt x="3008" y="163"/>
                    <a:pt x="2645" y="1"/>
                    <a:pt x="2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621;p53">
              <a:extLst>
                <a:ext uri="{FF2B5EF4-FFF2-40B4-BE49-F238E27FC236}">
                  <a16:creationId xmlns:a16="http://schemas.microsoft.com/office/drawing/2014/main" id="{7DDF54A5-6CB8-47F2-9F99-DF85CA3BB0DC}"/>
                </a:ext>
              </a:extLst>
            </p:cNvPr>
            <p:cNvSpPr/>
            <p:nvPr/>
          </p:nvSpPr>
          <p:spPr>
            <a:xfrm>
              <a:off x="4760225" y="2559300"/>
              <a:ext cx="583000" cy="199200"/>
            </a:xfrm>
            <a:custGeom>
              <a:avLst/>
              <a:gdLst/>
              <a:ahLst/>
              <a:cxnLst/>
              <a:rect l="l" t="t" r="r" b="b"/>
              <a:pathLst>
                <a:path w="23320" h="7968" extrusionOk="0">
                  <a:moveTo>
                    <a:pt x="19607" y="0"/>
                  </a:moveTo>
                  <a:cubicBezTo>
                    <a:pt x="17940" y="0"/>
                    <a:pt x="16860" y="1655"/>
                    <a:pt x="15651" y="2905"/>
                  </a:cubicBezTo>
                  <a:cubicBezTo>
                    <a:pt x="13721" y="4885"/>
                    <a:pt x="11315" y="5863"/>
                    <a:pt x="8533" y="5863"/>
                  </a:cubicBezTo>
                  <a:cubicBezTo>
                    <a:pt x="6202" y="5863"/>
                    <a:pt x="3971" y="5336"/>
                    <a:pt x="1841" y="4559"/>
                  </a:cubicBezTo>
                  <a:cubicBezTo>
                    <a:pt x="1666" y="4484"/>
                    <a:pt x="1465" y="4434"/>
                    <a:pt x="1290" y="4409"/>
                  </a:cubicBezTo>
                  <a:cubicBezTo>
                    <a:pt x="1243" y="4402"/>
                    <a:pt x="1196" y="4399"/>
                    <a:pt x="1151" y="4399"/>
                  </a:cubicBezTo>
                  <a:cubicBezTo>
                    <a:pt x="492" y="4399"/>
                    <a:pt x="1" y="5054"/>
                    <a:pt x="212" y="5687"/>
                  </a:cubicBezTo>
                  <a:cubicBezTo>
                    <a:pt x="312" y="6038"/>
                    <a:pt x="437" y="6364"/>
                    <a:pt x="563" y="6690"/>
                  </a:cubicBezTo>
                  <a:cubicBezTo>
                    <a:pt x="800" y="6558"/>
                    <a:pt x="1078" y="6489"/>
                    <a:pt x="1390" y="6489"/>
                  </a:cubicBezTo>
                  <a:cubicBezTo>
                    <a:pt x="1673" y="6489"/>
                    <a:pt x="1984" y="6546"/>
                    <a:pt x="2317" y="6665"/>
                  </a:cubicBezTo>
                  <a:cubicBezTo>
                    <a:pt x="4448" y="7442"/>
                    <a:pt x="6653" y="7968"/>
                    <a:pt x="9009" y="7968"/>
                  </a:cubicBezTo>
                  <a:cubicBezTo>
                    <a:pt x="11791" y="7968"/>
                    <a:pt x="14197" y="6990"/>
                    <a:pt x="16127" y="5010"/>
                  </a:cubicBezTo>
                  <a:cubicBezTo>
                    <a:pt x="17341" y="3756"/>
                    <a:pt x="18425" y="2092"/>
                    <a:pt x="20103" y="2092"/>
                  </a:cubicBezTo>
                  <a:cubicBezTo>
                    <a:pt x="20503" y="2092"/>
                    <a:pt x="20937" y="2187"/>
                    <a:pt x="21415" y="2404"/>
                  </a:cubicBezTo>
                  <a:cubicBezTo>
                    <a:pt x="22342" y="2855"/>
                    <a:pt x="22944" y="3707"/>
                    <a:pt x="23320" y="4735"/>
                  </a:cubicBezTo>
                  <a:cubicBezTo>
                    <a:pt x="23094" y="2880"/>
                    <a:pt x="22493" y="1025"/>
                    <a:pt x="20939" y="324"/>
                  </a:cubicBezTo>
                  <a:cubicBezTo>
                    <a:pt x="20453" y="98"/>
                    <a:pt x="20013" y="0"/>
                    <a:pt x="19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文字方塊 48">
            <a:extLst>
              <a:ext uri="{FF2B5EF4-FFF2-40B4-BE49-F238E27FC236}">
                <a16:creationId xmlns:a16="http://schemas.microsoft.com/office/drawing/2014/main" id="{86E8852E-1E43-4632-9A4D-CF5B92C63AED}"/>
              </a:ext>
            </a:extLst>
          </p:cNvPr>
          <p:cNvSpPr txBox="1"/>
          <p:nvPr/>
        </p:nvSpPr>
        <p:spPr>
          <a:xfrm>
            <a:off x="6142665" y="4277798"/>
            <a:ext cx="2694615" cy="400110"/>
          </a:xfrm>
          <a:prstGeom prst="rect">
            <a:avLst/>
          </a:prstGeom>
          <a:noFill/>
        </p:spPr>
        <p:txBody>
          <a:bodyPr wrap="square" rtlCol="0">
            <a:spAutoFit/>
          </a:bodyPr>
          <a:lstStyle/>
          <a:p>
            <a:pPr algn="r" rtl="0">
              <a:spcBef>
                <a:spcPts val="0"/>
              </a:spcBef>
              <a:spcAft>
                <a:spcPts val="0"/>
              </a:spcAft>
            </a:pPr>
            <a:r>
              <a:rPr lang="en-US" altLang="zh-TW" sz="2000" b="1" dirty="0">
                <a:solidFill>
                  <a:schemeClr val="tx1">
                    <a:lumMod val="75000"/>
                    <a:lumOff val="25000"/>
                  </a:schemeClr>
                </a:solidFill>
                <a:latin typeface="Times New Roman" panose="02020603050405020304" pitchFamily="18" charset="0"/>
                <a:ea typeface="源泉圓體 R" panose="020B0500000000000000" pitchFamily="34" charset="-120"/>
                <a:cs typeface="Times New Roman" panose="02020603050405020304" pitchFamily="18" charset="0"/>
              </a:rPr>
              <a:t>Publish : 30 June 2021</a:t>
            </a:r>
            <a:endParaRPr lang="zh-TW" altLang="en-US" sz="2000" b="1" dirty="0">
              <a:solidFill>
                <a:schemeClr val="tx1">
                  <a:lumMod val="75000"/>
                  <a:lumOff val="25000"/>
                </a:schemeClr>
              </a:solidFill>
              <a:latin typeface="Times New Roman" panose="02020603050405020304" pitchFamily="18" charset="0"/>
              <a:ea typeface="源泉圓體 R" panose="020B0500000000000000" pitchFamily="34" charset="-120"/>
              <a:cs typeface="Times New Roman" panose="02020603050405020304" pitchFamily="18" charset="0"/>
            </a:endParaRPr>
          </a:p>
        </p:txBody>
      </p:sp>
      <p:grpSp>
        <p:nvGrpSpPr>
          <p:cNvPr id="62" name="群組 61">
            <a:extLst>
              <a:ext uri="{FF2B5EF4-FFF2-40B4-BE49-F238E27FC236}">
                <a16:creationId xmlns:a16="http://schemas.microsoft.com/office/drawing/2014/main" id="{B533389A-B0C1-49B0-ACA9-60E002A69E1B}"/>
              </a:ext>
            </a:extLst>
          </p:cNvPr>
          <p:cNvGrpSpPr/>
          <p:nvPr/>
        </p:nvGrpSpPr>
        <p:grpSpPr>
          <a:xfrm>
            <a:off x="543944" y="551486"/>
            <a:ext cx="3215385" cy="623271"/>
            <a:chOff x="543944" y="551486"/>
            <a:chExt cx="3215385" cy="623271"/>
          </a:xfrm>
        </p:grpSpPr>
        <p:sp>
          <p:nvSpPr>
            <p:cNvPr id="48" name="文字方塊 47">
              <a:extLst>
                <a:ext uri="{FF2B5EF4-FFF2-40B4-BE49-F238E27FC236}">
                  <a16:creationId xmlns:a16="http://schemas.microsoft.com/office/drawing/2014/main" id="{B770DE9E-B4F1-46B5-B015-D71D2E18385C}"/>
                </a:ext>
              </a:extLst>
            </p:cNvPr>
            <p:cNvSpPr txBox="1"/>
            <p:nvPr/>
          </p:nvSpPr>
          <p:spPr>
            <a:xfrm>
              <a:off x="951327" y="562760"/>
              <a:ext cx="2808002" cy="584775"/>
            </a:xfrm>
            <a:prstGeom prst="rect">
              <a:avLst/>
            </a:prstGeom>
            <a:noFill/>
          </p:spPr>
          <p:txBody>
            <a:bodyPr wrap="square" rtlCol="0">
              <a:spAutoFit/>
            </a:bodyPr>
            <a:lstStyle/>
            <a:p>
              <a:pPr algn="dist"/>
              <a:r>
                <a:rPr lang="zh-TW" altLang="en-US" sz="3200" b="1" dirty="0">
                  <a:latin typeface="源泉圓體 R" panose="020B0500000000000000" pitchFamily="34" charset="-120"/>
                  <a:ea typeface="源泉圓體 R" panose="020B0500000000000000" pitchFamily="34" charset="-120"/>
                </a:rPr>
                <a:t>研究論文簡介</a:t>
              </a:r>
            </a:p>
          </p:txBody>
        </p:sp>
        <p:grpSp>
          <p:nvGrpSpPr>
            <p:cNvPr id="57" name="群組 56">
              <a:extLst>
                <a:ext uri="{FF2B5EF4-FFF2-40B4-BE49-F238E27FC236}">
                  <a16:creationId xmlns:a16="http://schemas.microsoft.com/office/drawing/2014/main" id="{7D1B73C6-FE2E-4B88-9206-2E5B958736AE}"/>
                </a:ext>
              </a:extLst>
            </p:cNvPr>
            <p:cNvGrpSpPr/>
            <p:nvPr/>
          </p:nvGrpSpPr>
          <p:grpSpPr>
            <a:xfrm>
              <a:off x="543944" y="551486"/>
              <a:ext cx="307027" cy="623271"/>
              <a:chOff x="543944" y="551486"/>
              <a:chExt cx="307027" cy="623271"/>
            </a:xfrm>
          </p:grpSpPr>
          <p:sp>
            <p:nvSpPr>
              <p:cNvPr id="53" name="矩形: 圓角 52">
                <a:extLst>
                  <a:ext uri="{FF2B5EF4-FFF2-40B4-BE49-F238E27FC236}">
                    <a16:creationId xmlns:a16="http://schemas.microsoft.com/office/drawing/2014/main" id="{29EB7EC1-29D4-4BCF-A894-57505E71DB49}"/>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56" name="直線接點 55">
                <a:extLst>
                  <a:ext uri="{FF2B5EF4-FFF2-40B4-BE49-F238E27FC236}">
                    <a16:creationId xmlns:a16="http://schemas.microsoft.com/office/drawing/2014/main" id="{78FD7CE6-36B8-4EA5-8DA4-D9CE7F556EC4}"/>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55" name="投影片編號版面配置區 1">
            <a:extLst>
              <a:ext uri="{FF2B5EF4-FFF2-40B4-BE49-F238E27FC236}">
                <a16:creationId xmlns:a16="http://schemas.microsoft.com/office/drawing/2014/main" id="{41FC2DB9-9293-48D1-98F8-40A333E1426A}"/>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4</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2515958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5CC15955-1633-4642-BDBD-58C28B194677}"/>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A5237031-3AAC-4D82-A675-F937294F05A2}"/>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特徵選擇比較 </a:t>
              </a:r>
              <a:r>
                <a:rPr lang="en-US" altLang="zh-TW" sz="3200" b="1" dirty="0">
                  <a:latin typeface="源泉圓體 R" panose="020B0500000000000000" pitchFamily="34" charset="-120"/>
                  <a:ea typeface="源泉圓體 R" panose="020B0500000000000000" pitchFamily="34" charset="-120"/>
                </a:rPr>
                <a:t>– </a:t>
              </a:r>
              <a:r>
                <a:rPr lang="en-US" altLang="zh-TW" sz="2000" b="1" dirty="0">
                  <a:latin typeface="源泉圓體 R" panose="020B0500000000000000" pitchFamily="34" charset="-120"/>
                  <a:ea typeface="源泉圓體 R" panose="020B0500000000000000" pitchFamily="34" charset="-120"/>
                </a:rPr>
                <a:t>AdaBoost (J48)</a:t>
              </a:r>
              <a:r>
                <a:rPr lang="zh-TW" altLang="en-US" sz="2000" b="1" dirty="0">
                  <a:latin typeface="源泉圓體 R" panose="020B0500000000000000" pitchFamily="34" charset="-120"/>
                  <a:ea typeface="源泉圓體 R" panose="020B0500000000000000" pitchFamily="34" charset="-120"/>
                </a:rPr>
                <a:t>、</a:t>
              </a:r>
              <a:r>
                <a:rPr lang="en-US" altLang="zh-TW" sz="2000" b="1" dirty="0">
                  <a:latin typeface="源泉圓體 R" panose="020B0500000000000000" pitchFamily="34" charset="-120"/>
                  <a:ea typeface="源泉圓體 R" panose="020B0500000000000000" pitchFamily="34" charset="-120"/>
                </a:rPr>
                <a:t>Logistic</a:t>
              </a:r>
              <a:r>
                <a:rPr lang="zh-TW" altLang="en-US" sz="2000" b="1" dirty="0">
                  <a:latin typeface="源泉圓體 R" panose="020B0500000000000000" pitchFamily="34" charset="-120"/>
                  <a:ea typeface="源泉圓體 R" panose="020B0500000000000000" pitchFamily="34" charset="-120"/>
                </a:rPr>
                <a:t> </a:t>
              </a:r>
              <a:r>
                <a:rPr lang="en-US" altLang="zh-TW" sz="2000" b="1" dirty="0">
                  <a:latin typeface="源泉圓體 R" panose="020B0500000000000000" pitchFamily="34" charset="-120"/>
                  <a:ea typeface="源泉圓體 R" panose="020B0500000000000000" pitchFamily="34" charset="-120"/>
                </a:rPr>
                <a:t>Regression</a:t>
              </a:r>
              <a:endParaRPr lang="en-US" altLang="zh-TW" sz="3200" b="1" dirty="0">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98F56AAA-8961-4F6F-86B7-62DA475BC16A}"/>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7CFDF07D-CCC2-448F-A317-EE9016BC57B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28ABB051-8563-437F-88C8-8100E41FA3A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 name="Rectangle 1">
            <a:extLst>
              <a:ext uri="{FF2B5EF4-FFF2-40B4-BE49-F238E27FC236}">
                <a16:creationId xmlns:a16="http://schemas.microsoft.com/office/drawing/2014/main" id="{3C1706A7-D3CA-44B6-8C67-9F28360BB450}"/>
              </a:ext>
            </a:extLst>
          </p:cNvPr>
          <p:cNvSpPr>
            <a:spLocks noChangeArrowheads="1"/>
          </p:cNvSpPr>
          <p:nvPr/>
        </p:nvSpPr>
        <p:spPr bwMode="auto">
          <a:xfrm>
            <a:off x="7877504" y="1803401"/>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TW" altLang="en-US"/>
          </a:p>
        </p:txBody>
      </p:sp>
      <p:graphicFrame>
        <p:nvGraphicFramePr>
          <p:cNvPr id="10" name="表格 10">
            <a:extLst>
              <a:ext uri="{FF2B5EF4-FFF2-40B4-BE49-F238E27FC236}">
                <a16:creationId xmlns:a16="http://schemas.microsoft.com/office/drawing/2014/main" id="{C7B3C5B5-F836-42AA-9F4C-6125F40EC686}"/>
              </a:ext>
            </a:extLst>
          </p:cNvPr>
          <p:cNvGraphicFramePr>
            <a:graphicFrameLocks noGrp="1"/>
          </p:cNvGraphicFramePr>
          <p:nvPr>
            <p:extLst>
              <p:ext uri="{D42A27DB-BD31-4B8C-83A1-F6EECF244321}">
                <p14:modId xmlns:p14="http://schemas.microsoft.com/office/powerpoint/2010/main" val="2542702342"/>
              </p:ext>
            </p:extLst>
          </p:nvPr>
        </p:nvGraphicFramePr>
        <p:xfrm>
          <a:off x="863588" y="1850304"/>
          <a:ext cx="3546369" cy="1944914"/>
        </p:xfrm>
        <a:graphic>
          <a:graphicData uri="http://schemas.openxmlformats.org/drawingml/2006/table">
            <a:tbl>
              <a:tblPr firstRow="1" bandRow="1">
                <a:tableStyleId>{81C5649E-B6DF-48DD-B737-5314E243A1CC}</a:tableStyleId>
              </a:tblPr>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altLang="zh-TW" sz="1400" b="0" i="0" u="none" strike="noStrike" dirty="0">
                          <a:solidFill>
                            <a:schemeClr val="bg1"/>
                          </a:solidFill>
                          <a:effectLst/>
                          <a:latin typeface="源泉圓體 R" panose="020B0500000000000000" pitchFamily="34" charset="-120"/>
                          <a:ea typeface="源泉圓體 R" panose="020B0500000000000000" pitchFamily="34" charset="-120"/>
                        </a:rPr>
                        <a:t>AdaBoost</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特徵選擇前</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特徵選擇後</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源泉圓體 R" panose="020B0500000000000000" pitchFamily="34" charset="-120"/>
                          <a:ea typeface="源泉圓體 R" panose="020B0500000000000000" pitchFamily="34" charset="-120"/>
                        </a:rPr>
                        <a:t>98.2521%</a:t>
                      </a:r>
                      <a:endParaRPr lang="zh-TW" altLang="en-US" dirty="0">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96.6881%</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0.983</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0.968</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0.998</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0.998</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0.0188</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0.0301</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graphicFrame>
        <p:nvGraphicFramePr>
          <p:cNvPr id="9" name="表格 10">
            <a:extLst>
              <a:ext uri="{FF2B5EF4-FFF2-40B4-BE49-F238E27FC236}">
                <a16:creationId xmlns:a16="http://schemas.microsoft.com/office/drawing/2014/main" id="{BD638A40-E8F5-497F-B20F-D54E2A0C4165}"/>
              </a:ext>
            </a:extLst>
          </p:cNvPr>
          <p:cNvGraphicFramePr>
            <a:graphicFrameLocks noGrp="1"/>
          </p:cNvGraphicFramePr>
          <p:nvPr>
            <p:extLst>
              <p:ext uri="{D42A27DB-BD31-4B8C-83A1-F6EECF244321}">
                <p14:modId xmlns:p14="http://schemas.microsoft.com/office/powerpoint/2010/main" val="1885346090"/>
              </p:ext>
            </p:extLst>
          </p:nvPr>
        </p:nvGraphicFramePr>
        <p:xfrm>
          <a:off x="4715022" y="1850304"/>
          <a:ext cx="3546369" cy="1944914"/>
        </p:xfrm>
        <a:graphic>
          <a:graphicData uri="http://schemas.openxmlformats.org/drawingml/2006/table">
            <a:tbl>
              <a:tblPr firstRow="1" bandRow="1">
                <a:tableStyleId>{81C5649E-B6DF-48DD-B737-5314E243A1CC}</a:tableStyleId>
              </a:tblPr>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altLang="zh-TW" sz="1400" b="0" i="0" u="none" strike="noStrike" dirty="0">
                          <a:solidFill>
                            <a:schemeClr val="bg1"/>
                          </a:solidFill>
                          <a:effectLst/>
                          <a:latin typeface="源泉圓體 R" panose="020B0500000000000000" pitchFamily="34" charset="-120"/>
                          <a:ea typeface="源泉圓體 R" panose="020B0500000000000000" pitchFamily="34" charset="-120"/>
                        </a:rPr>
                        <a:t>LR</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特徵選擇前</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特徵選擇後</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95.4922%</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94.7562%</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0.956</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0.949</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0.995</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0.995</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源泉圓體 R" panose="020B0500000000000000" pitchFamily="34" charset="-120"/>
                          <a:ea typeface="源泉圓體 R" panose="020B0500000000000000" pitchFamily="34" charset="-120"/>
                        </a:rPr>
                        <a:t>0.0527</a:t>
                      </a:r>
                      <a:endParaRPr lang="zh-TW" altLang="en-US">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0.0623</a:t>
                      </a:r>
                      <a:endParaRPr lang="zh-TW" altLang="en-US" dirty="0">
                        <a:solidFill>
                          <a:schemeClr val="accent1">
                            <a:lumMod val="75000"/>
                          </a:schemeClr>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sp>
        <p:nvSpPr>
          <p:cNvPr id="11" name="文字方塊 10">
            <a:extLst>
              <a:ext uri="{FF2B5EF4-FFF2-40B4-BE49-F238E27FC236}">
                <a16:creationId xmlns:a16="http://schemas.microsoft.com/office/drawing/2014/main" id="{B04489D4-74E3-463C-B1FF-BFA52D08D71B}"/>
              </a:ext>
            </a:extLst>
          </p:cNvPr>
          <p:cNvSpPr txBox="1"/>
          <p:nvPr/>
        </p:nvSpPr>
        <p:spPr>
          <a:xfrm>
            <a:off x="0" y="4091208"/>
            <a:ext cx="9144000" cy="307777"/>
          </a:xfrm>
          <a:prstGeom prst="rect">
            <a:avLst/>
          </a:prstGeom>
          <a:noFill/>
        </p:spPr>
        <p:txBody>
          <a:bodyPr wrap="square">
            <a:spAutoFit/>
          </a:bodyPr>
          <a:lstStyle/>
          <a:p>
            <a:pPr marL="158750" indent="0" algn="ctr" rtl="0">
              <a:spcBef>
                <a:spcPts val="0"/>
              </a:spcBef>
              <a:spcAft>
                <a:spcPts val="0"/>
              </a:spcAft>
              <a:buNone/>
            </a:pPr>
            <a:r>
              <a:rPr lang="en-US" altLang="zh-TW" dirty="0">
                <a:latin typeface="源泉圓體 R" panose="020B0500000000000000" pitchFamily="34" charset="-120"/>
                <a:ea typeface="源泉圓體 R" panose="020B0500000000000000" pitchFamily="34" charset="-120"/>
              </a:rPr>
              <a:t>AdaBoost (J48) </a:t>
            </a:r>
            <a:r>
              <a:rPr lang="zh-TW" altLang="en-US" dirty="0">
                <a:latin typeface="源泉圓體 R" panose="020B0500000000000000" pitchFamily="34" charset="-120"/>
                <a:ea typeface="源泉圓體 R" panose="020B0500000000000000" pitchFamily="34" charset="-120"/>
              </a:rPr>
              <a:t>跟 </a:t>
            </a:r>
            <a:r>
              <a:rPr lang="en-US" altLang="zh-TW" dirty="0">
                <a:latin typeface="源泉圓體 R" panose="020B0500000000000000" pitchFamily="34" charset="-120"/>
                <a:ea typeface="源泉圓體 R" panose="020B0500000000000000" pitchFamily="34" charset="-120"/>
              </a:rPr>
              <a:t>Logistic Regression</a:t>
            </a:r>
            <a:r>
              <a:rPr lang="zh-TW" altLang="en-US" dirty="0">
                <a:latin typeface="源泉圓體 R" panose="020B0500000000000000" pitchFamily="34" charset="-120"/>
                <a:ea typeface="源泉圓體 R" panose="020B0500000000000000" pitchFamily="34" charset="-120"/>
              </a:rPr>
              <a:t>的分類效果變差，準確率跟 </a:t>
            </a:r>
            <a:r>
              <a:rPr lang="en-US" altLang="zh-TW" dirty="0">
                <a:latin typeface="源泉圓體 R" panose="020B0500000000000000" pitchFamily="34" charset="-120"/>
                <a:ea typeface="源泉圓體 R" panose="020B0500000000000000" pitchFamily="34" charset="-120"/>
              </a:rPr>
              <a:t>F1 </a:t>
            </a:r>
            <a:r>
              <a:rPr lang="zh-TW" altLang="en-US" dirty="0">
                <a:latin typeface="源泉圓體 R" panose="020B0500000000000000" pitchFamily="34" charset="-120"/>
                <a:ea typeface="源泉圓體 R" panose="020B0500000000000000" pitchFamily="34" charset="-120"/>
              </a:rPr>
              <a:t>分數降低，而 </a:t>
            </a:r>
            <a:r>
              <a:rPr lang="en-US" altLang="zh-TW" dirty="0">
                <a:latin typeface="源泉圓體 R" panose="020B0500000000000000" pitchFamily="34" charset="-120"/>
                <a:ea typeface="源泉圓體 R" panose="020B0500000000000000" pitchFamily="34" charset="-120"/>
              </a:rPr>
              <a:t>MAE </a:t>
            </a:r>
            <a:r>
              <a:rPr lang="zh-TW" altLang="en-US" dirty="0">
                <a:latin typeface="源泉圓體 R" panose="020B0500000000000000" pitchFamily="34" charset="-120"/>
                <a:ea typeface="源泉圓體 R" panose="020B0500000000000000" pitchFamily="34" charset="-120"/>
              </a:rPr>
              <a:t>提高了</a:t>
            </a:r>
          </a:p>
        </p:txBody>
      </p:sp>
      <p:sp>
        <p:nvSpPr>
          <p:cNvPr id="12" name="投影片編號版面配置區 1">
            <a:extLst>
              <a:ext uri="{FF2B5EF4-FFF2-40B4-BE49-F238E27FC236}">
                <a16:creationId xmlns:a16="http://schemas.microsoft.com/office/drawing/2014/main" id="{DCD99F27-0EE7-4E66-83D7-370E5AF9656A}"/>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40</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38646005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A3234515-23C9-476B-8CC4-E34B3FF100BD}"/>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ADADA54F-BC90-4DB1-A370-FD9CC54397D8}"/>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特徵數量</a:t>
              </a:r>
              <a:r>
                <a:rPr lang="en-US" altLang="zh-TW" sz="3200" b="1" dirty="0">
                  <a:latin typeface="源泉圓體 R" panose="020B0500000000000000" pitchFamily="34" charset="-120"/>
                  <a:ea typeface="源泉圓體 R" panose="020B0500000000000000" pitchFamily="34" charset="-120"/>
                </a:rPr>
                <a:t> - </a:t>
              </a:r>
              <a:r>
                <a:rPr lang="zh-TW" altLang="en-US" sz="3200" b="1" dirty="0">
                  <a:latin typeface="源泉圓體 R" panose="020B0500000000000000" pitchFamily="34" charset="-120"/>
                  <a:ea typeface="源泉圓體 R" panose="020B0500000000000000" pitchFamily="34" charset="-120"/>
                </a:rPr>
                <a:t>整體 </a:t>
              </a:r>
              <a:r>
                <a:rPr lang="en-US" altLang="zh-TW" sz="3200" b="1" dirty="0">
                  <a:latin typeface="源泉圓體 R" panose="020B0500000000000000" pitchFamily="34" charset="-120"/>
                  <a:ea typeface="源泉圓體 R" panose="020B0500000000000000" pitchFamily="34" charset="-120"/>
                </a:rPr>
                <a:t>Accuracy</a:t>
              </a:r>
              <a:r>
                <a:rPr lang="zh-TW" altLang="en-US" sz="3200" b="1" dirty="0">
                  <a:latin typeface="源泉圓體 R" panose="020B0500000000000000" pitchFamily="34" charset="-120"/>
                  <a:ea typeface="源泉圓體 R" panose="020B0500000000000000" pitchFamily="34" charset="-120"/>
                </a:rPr>
                <a:t>、</a:t>
              </a:r>
              <a:r>
                <a:rPr lang="en-US" altLang="zh-TW" sz="3200" b="1" dirty="0">
                  <a:latin typeface="源泉圓體 R" panose="020B0500000000000000" pitchFamily="34" charset="-120"/>
                  <a:ea typeface="源泉圓體 R" panose="020B0500000000000000" pitchFamily="34" charset="-120"/>
                </a:rPr>
                <a:t>F1 </a:t>
              </a:r>
              <a:r>
                <a:rPr lang="zh-TW" altLang="en-US" sz="3200" b="1" dirty="0">
                  <a:latin typeface="源泉圓體 R" panose="020B0500000000000000" pitchFamily="34" charset="-120"/>
                  <a:ea typeface="源泉圓體 R" panose="020B0500000000000000" pitchFamily="34" charset="-120"/>
                </a:rPr>
                <a:t>趨勢圖</a:t>
              </a:r>
            </a:p>
          </p:txBody>
        </p:sp>
        <p:grpSp>
          <p:nvGrpSpPr>
            <p:cNvPr id="4" name="群組 3">
              <a:extLst>
                <a:ext uri="{FF2B5EF4-FFF2-40B4-BE49-F238E27FC236}">
                  <a16:creationId xmlns:a16="http://schemas.microsoft.com/office/drawing/2014/main" id="{9A342416-51DE-43EC-BE28-774C5EF9529B}"/>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AB0B2849-172D-477A-BE5A-E3BCF9407BF2}"/>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BD319737-782F-47BA-B796-A14CF4DCFA90}"/>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7" name="群組 6">
            <a:extLst>
              <a:ext uri="{FF2B5EF4-FFF2-40B4-BE49-F238E27FC236}">
                <a16:creationId xmlns:a16="http://schemas.microsoft.com/office/drawing/2014/main" id="{8DC07F5A-C5A9-4946-9080-9D481E5ABE8A}"/>
              </a:ext>
            </a:extLst>
          </p:cNvPr>
          <p:cNvGrpSpPr/>
          <p:nvPr/>
        </p:nvGrpSpPr>
        <p:grpSpPr>
          <a:xfrm>
            <a:off x="0" y="1718970"/>
            <a:ext cx="9163102" cy="2694013"/>
            <a:chOff x="0" y="1729130"/>
            <a:chExt cx="9163102" cy="2694013"/>
          </a:xfrm>
        </p:grpSpPr>
        <p:pic>
          <p:nvPicPr>
            <p:cNvPr id="8" name="圖片 7">
              <a:extLst>
                <a:ext uri="{FF2B5EF4-FFF2-40B4-BE49-F238E27FC236}">
                  <a16:creationId xmlns:a16="http://schemas.microsoft.com/office/drawing/2014/main" id="{E9775618-8533-4217-BF1B-EFC95A9CE0D3}"/>
                </a:ext>
              </a:extLst>
            </p:cNvPr>
            <p:cNvPicPr>
              <a:picLocks noChangeAspect="1"/>
            </p:cNvPicPr>
            <p:nvPr/>
          </p:nvPicPr>
          <p:blipFill>
            <a:blip r:embed="rId3"/>
            <a:stretch>
              <a:fillRect/>
            </a:stretch>
          </p:blipFill>
          <p:spPr>
            <a:xfrm>
              <a:off x="0" y="1729130"/>
              <a:ext cx="4590695" cy="2694013"/>
            </a:xfrm>
            <a:prstGeom prst="rect">
              <a:avLst/>
            </a:prstGeom>
          </p:spPr>
        </p:pic>
        <p:pic>
          <p:nvPicPr>
            <p:cNvPr id="9" name="圖片 8">
              <a:extLst>
                <a:ext uri="{FF2B5EF4-FFF2-40B4-BE49-F238E27FC236}">
                  <a16:creationId xmlns:a16="http://schemas.microsoft.com/office/drawing/2014/main" id="{EC5DE4FC-8923-49CD-8536-68C85557A7AF}"/>
                </a:ext>
              </a:extLst>
            </p:cNvPr>
            <p:cNvPicPr>
              <a:picLocks noChangeAspect="1"/>
            </p:cNvPicPr>
            <p:nvPr/>
          </p:nvPicPr>
          <p:blipFill>
            <a:blip r:embed="rId4"/>
            <a:stretch>
              <a:fillRect/>
            </a:stretch>
          </p:blipFill>
          <p:spPr>
            <a:xfrm>
              <a:off x="4572407" y="1729130"/>
              <a:ext cx="4590695" cy="2694013"/>
            </a:xfrm>
            <a:prstGeom prst="rect">
              <a:avLst/>
            </a:prstGeom>
          </p:spPr>
        </p:pic>
      </p:grpSp>
      <p:grpSp>
        <p:nvGrpSpPr>
          <p:cNvPr id="14" name="群組 13">
            <a:extLst>
              <a:ext uri="{FF2B5EF4-FFF2-40B4-BE49-F238E27FC236}">
                <a16:creationId xmlns:a16="http://schemas.microsoft.com/office/drawing/2014/main" id="{ED33D45F-A9AC-41EC-BC52-B268719BBDFE}"/>
              </a:ext>
            </a:extLst>
          </p:cNvPr>
          <p:cNvGrpSpPr/>
          <p:nvPr/>
        </p:nvGrpSpPr>
        <p:grpSpPr>
          <a:xfrm>
            <a:off x="1644044" y="2151888"/>
            <a:ext cx="930344" cy="2648293"/>
            <a:chOff x="1034444" y="2151888"/>
            <a:chExt cx="930344" cy="2648293"/>
          </a:xfrm>
        </p:grpSpPr>
        <p:cxnSp>
          <p:nvCxnSpPr>
            <p:cNvPr id="11" name="直線接點 10">
              <a:extLst>
                <a:ext uri="{FF2B5EF4-FFF2-40B4-BE49-F238E27FC236}">
                  <a16:creationId xmlns:a16="http://schemas.microsoft.com/office/drawing/2014/main" id="{1CC14B27-831D-453A-8C7D-67819D58E6C1}"/>
                </a:ext>
              </a:extLst>
            </p:cNvPr>
            <p:cNvCxnSpPr/>
            <p:nvPr/>
          </p:nvCxnSpPr>
          <p:spPr>
            <a:xfrm>
              <a:off x="1499616" y="2151888"/>
              <a:ext cx="0" cy="2316480"/>
            </a:xfrm>
            <a:prstGeom prst="line">
              <a:avLst/>
            </a:prstGeom>
            <a:ln w="19050" cap="rnd">
              <a:prstDash val="lgDash"/>
            </a:ln>
          </p:spPr>
          <p:style>
            <a:lnRef idx="1">
              <a:schemeClr val="accent1"/>
            </a:lnRef>
            <a:fillRef idx="0">
              <a:schemeClr val="accent1"/>
            </a:fillRef>
            <a:effectRef idx="0">
              <a:schemeClr val="accent1"/>
            </a:effectRef>
            <a:fontRef idx="minor">
              <a:schemeClr val="tx1"/>
            </a:fontRef>
          </p:style>
        </p:cxnSp>
        <p:sp>
          <p:nvSpPr>
            <p:cNvPr id="13" name="文字方塊 12">
              <a:extLst>
                <a:ext uri="{FF2B5EF4-FFF2-40B4-BE49-F238E27FC236}">
                  <a16:creationId xmlns:a16="http://schemas.microsoft.com/office/drawing/2014/main" id="{FD8ECC33-F48F-4108-BAC6-1CEA0095B38A}"/>
                </a:ext>
              </a:extLst>
            </p:cNvPr>
            <p:cNvSpPr txBox="1"/>
            <p:nvPr/>
          </p:nvSpPr>
          <p:spPr>
            <a:xfrm>
              <a:off x="1034444" y="4492404"/>
              <a:ext cx="930344" cy="307777"/>
            </a:xfrm>
            <a:prstGeom prst="rect">
              <a:avLst/>
            </a:prstGeom>
            <a:noFill/>
          </p:spPr>
          <p:txBody>
            <a:bodyPr wrap="square">
              <a:spAutoFit/>
            </a:bodyPr>
            <a:lstStyle/>
            <a:p>
              <a:pPr algn="ctr"/>
              <a:r>
                <a:rPr lang="en-US" altLang="zh-TW" sz="1400" dirty="0">
                  <a:solidFill>
                    <a:schemeClr val="accent1">
                      <a:lumMod val="75000"/>
                    </a:schemeClr>
                  </a:solidFill>
                  <a:latin typeface="源泉圓體 R" panose="020B0500000000000000" pitchFamily="34" charset="-120"/>
                  <a:ea typeface="源泉圓體 R" panose="020B0500000000000000" pitchFamily="34" charset="-120"/>
                </a:rPr>
                <a:t>Diabetes</a:t>
              </a:r>
              <a:endParaRPr lang="zh-TW" altLang="en-US" dirty="0">
                <a:solidFill>
                  <a:schemeClr val="accent1">
                    <a:lumMod val="75000"/>
                  </a:schemeClr>
                </a:solidFill>
              </a:endParaRPr>
            </a:p>
          </p:txBody>
        </p:sp>
      </p:grpSp>
      <p:grpSp>
        <p:nvGrpSpPr>
          <p:cNvPr id="18" name="群組 17">
            <a:extLst>
              <a:ext uri="{FF2B5EF4-FFF2-40B4-BE49-F238E27FC236}">
                <a16:creationId xmlns:a16="http://schemas.microsoft.com/office/drawing/2014/main" id="{3DC7F4CF-4631-41BE-A65C-DB4D6C86F52B}"/>
              </a:ext>
            </a:extLst>
          </p:cNvPr>
          <p:cNvGrpSpPr/>
          <p:nvPr/>
        </p:nvGrpSpPr>
        <p:grpSpPr>
          <a:xfrm>
            <a:off x="6071264" y="2151888"/>
            <a:ext cx="930344" cy="2648293"/>
            <a:chOff x="1034444" y="2151888"/>
            <a:chExt cx="930344" cy="2648293"/>
          </a:xfrm>
        </p:grpSpPr>
        <p:cxnSp>
          <p:nvCxnSpPr>
            <p:cNvPr id="19" name="直線接點 18">
              <a:extLst>
                <a:ext uri="{FF2B5EF4-FFF2-40B4-BE49-F238E27FC236}">
                  <a16:creationId xmlns:a16="http://schemas.microsoft.com/office/drawing/2014/main" id="{9B0004AC-5293-434D-8778-08C941662F4B}"/>
                </a:ext>
              </a:extLst>
            </p:cNvPr>
            <p:cNvCxnSpPr/>
            <p:nvPr/>
          </p:nvCxnSpPr>
          <p:spPr>
            <a:xfrm>
              <a:off x="1499616" y="2151888"/>
              <a:ext cx="0" cy="2316480"/>
            </a:xfrm>
            <a:prstGeom prst="line">
              <a:avLst/>
            </a:prstGeom>
            <a:ln w="19050" cap="rnd">
              <a:prstDash val="lgDash"/>
            </a:ln>
          </p:spPr>
          <p:style>
            <a:lnRef idx="1">
              <a:schemeClr val="accent1"/>
            </a:lnRef>
            <a:fillRef idx="0">
              <a:schemeClr val="accent1"/>
            </a:fillRef>
            <a:effectRef idx="0">
              <a:schemeClr val="accent1"/>
            </a:effectRef>
            <a:fontRef idx="minor">
              <a:schemeClr val="tx1"/>
            </a:fontRef>
          </p:style>
        </p:cxnSp>
        <p:sp>
          <p:nvSpPr>
            <p:cNvPr id="20" name="文字方塊 19">
              <a:extLst>
                <a:ext uri="{FF2B5EF4-FFF2-40B4-BE49-F238E27FC236}">
                  <a16:creationId xmlns:a16="http://schemas.microsoft.com/office/drawing/2014/main" id="{BBD71EDC-EE3D-40DD-8BD6-EA16E7E76C9F}"/>
                </a:ext>
              </a:extLst>
            </p:cNvPr>
            <p:cNvSpPr txBox="1"/>
            <p:nvPr/>
          </p:nvSpPr>
          <p:spPr>
            <a:xfrm>
              <a:off x="1034444" y="4492404"/>
              <a:ext cx="930344" cy="307777"/>
            </a:xfrm>
            <a:prstGeom prst="rect">
              <a:avLst/>
            </a:prstGeom>
            <a:noFill/>
          </p:spPr>
          <p:txBody>
            <a:bodyPr wrap="square">
              <a:spAutoFit/>
            </a:bodyPr>
            <a:lstStyle/>
            <a:p>
              <a:r>
                <a:rPr lang="en-US" altLang="zh-TW" sz="1400" dirty="0">
                  <a:solidFill>
                    <a:schemeClr val="accent1">
                      <a:lumMod val="75000"/>
                    </a:schemeClr>
                  </a:solidFill>
                  <a:latin typeface="源泉圓體 R" panose="020B0500000000000000" pitchFamily="34" charset="-120"/>
                  <a:ea typeface="源泉圓體 R" panose="020B0500000000000000" pitchFamily="34" charset="-120"/>
                </a:rPr>
                <a:t>Diabetes</a:t>
              </a:r>
              <a:endParaRPr lang="zh-TW" altLang="en-US" dirty="0">
                <a:solidFill>
                  <a:schemeClr val="accent1">
                    <a:lumMod val="75000"/>
                  </a:schemeClr>
                </a:solidFill>
              </a:endParaRPr>
            </a:p>
          </p:txBody>
        </p:sp>
      </p:grpSp>
      <p:grpSp>
        <p:nvGrpSpPr>
          <p:cNvPr id="21" name="群組 20">
            <a:extLst>
              <a:ext uri="{FF2B5EF4-FFF2-40B4-BE49-F238E27FC236}">
                <a16:creationId xmlns:a16="http://schemas.microsoft.com/office/drawing/2014/main" id="{07B72A70-69D7-496D-854C-7B889D2BF822}"/>
              </a:ext>
            </a:extLst>
          </p:cNvPr>
          <p:cNvGrpSpPr/>
          <p:nvPr/>
        </p:nvGrpSpPr>
        <p:grpSpPr>
          <a:xfrm>
            <a:off x="2047904" y="2139696"/>
            <a:ext cx="930344" cy="2971388"/>
            <a:chOff x="1034444" y="2151888"/>
            <a:chExt cx="930344" cy="2971388"/>
          </a:xfrm>
        </p:grpSpPr>
        <p:cxnSp>
          <p:nvCxnSpPr>
            <p:cNvPr id="22" name="直線接點 21">
              <a:extLst>
                <a:ext uri="{FF2B5EF4-FFF2-40B4-BE49-F238E27FC236}">
                  <a16:creationId xmlns:a16="http://schemas.microsoft.com/office/drawing/2014/main" id="{ABFBD40F-7FFE-40FF-8C57-72381F7F004A}"/>
                </a:ext>
              </a:extLst>
            </p:cNvPr>
            <p:cNvCxnSpPr>
              <a:cxnSpLocks/>
              <a:endCxn id="23" idx="0"/>
            </p:cNvCxnSpPr>
            <p:nvPr/>
          </p:nvCxnSpPr>
          <p:spPr>
            <a:xfrm>
              <a:off x="1499616" y="2151888"/>
              <a:ext cx="0" cy="2663611"/>
            </a:xfrm>
            <a:prstGeom prst="line">
              <a:avLst/>
            </a:prstGeom>
            <a:ln w="19050" cap="rnd"/>
          </p:spPr>
          <p:style>
            <a:lnRef idx="1">
              <a:schemeClr val="accent1"/>
            </a:lnRef>
            <a:fillRef idx="0">
              <a:schemeClr val="accent1"/>
            </a:fillRef>
            <a:effectRef idx="0">
              <a:schemeClr val="accent1"/>
            </a:effectRef>
            <a:fontRef idx="minor">
              <a:schemeClr val="tx1"/>
            </a:fontRef>
          </p:style>
        </p:cxnSp>
        <p:sp>
          <p:nvSpPr>
            <p:cNvPr id="23" name="文字方塊 22">
              <a:extLst>
                <a:ext uri="{FF2B5EF4-FFF2-40B4-BE49-F238E27FC236}">
                  <a16:creationId xmlns:a16="http://schemas.microsoft.com/office/drawing/2014/main" id="{BC2642BF-2E67-4602-8803-2001272781BE}"/>
                </a:ext>
              </a:extLst>
            </p:cNvPr>
            <p:cNvSpPr txBox="1"/>
            <p:nvPr/>
          </p:nvSpPr>
          <p:spPr>
            <a:xfrm>
              <a:off x="1034444" y="4815499"/>
              <a:ext cx="930344" cy="307777"/>
            </a:xfrm>
            <a:prstGeom prst="rect">
              <a:avLst/>
            </a:prstGeom>
            <a:noFill/>
          </p:spPr>
          <p:txBody>
            <a:bodyPr wrap="square">
              <a:spAutoFit/>
            </a:bodyPr>
            <a:lstStyle/>
            <a:p>
              <a:pPr algn="ctr"/>
              <a:r>
                <a:rPr lang="en-US" altLang="zh-TW" dirty="0">
                  <a:solidFill>
                    <a:schemeClr val="accent1">
                      <a:lumMod val="75000"/>
                    </a:schemeClr>
                  </a:solidFill>
                  <a:latin typeface="源泉圓體 R" panose="020B0500000000000000" pitchFamily="34" charset="-120"/>
                  <a:ea typeface="源泉圓體 R" panose="020B0500000000000000" pitchFamily="34" charset="-120"/>
                </a:rPr>
                <a:t>Asthma</a:t>
              </a:r>
              <a:endParaRPr lang="zh-TW" altLang="en-US" dirty="0">
                <a:solidFill>
                  <a:schemeClr val="accent1">
                    <a:lumMod val="75000"/>
                  </a:schemeClr>
                </a:solidFill>
                <a:latin typeface="源泉圓體 R" panose="020B0500000000000000" pitchFamily="34" charset="-120"/>
                <a:ea typeface="源泉圓體 R" panose="020B0500000000000000" pitchFamily="34" charset="-120"/>
              </a:endParaRPr>
            </a:p>
          </p:txBody>
        </p:sp>
      </p:grpSp>
      <p:grpSp>
        <p:nvGrpSpPr>
          <p:cNvPr id="25" name="群組 24">
            <a:extLst>
              <a:ext uri="{FF2B5EF4-FFF2-40B4-BE49-F238E27FC236}">
                <a16:creationId xmlns:a16="http://schemas.microsoft.com/office/drawing/2014/main" id="{B7591438-B9F6-4724-B394-B542B98B0915}"/>
              </a:ext>
            </a:extLst>
          </p:cNvPr>
          <p:cNvGrpSpPr/>
          <p:nvPr/>
        </p:nvGrpSpPr>
        <p:grpSpPr>
          <a:xfrm>
            <a:off x="6501700" y="2139696"/>
            <a:ext cx="930344" cy="2971388"/>
            <a:chOff x="1034444" y="2151888"/>
            <a:chExt cx="930344" cy="2971388"/>
          </a:xfrm>
        </p:grpSpPr>
        <p:cxnSp>
          <p:nvCxnSpPr>
            <p:cNvPr id="26" name="直線接點 25">
              <a:extLst>
                <a:ext uri="{FF2B5EF4-FFF2-40B4-BE49-F238E27FC236}">
                  <a16:creationId xmlns:a16="http://schemas.microsoft.com/office/drawing/2014/main" id="{8008AAFF-F7D5-436F-AC6C-516E2AFFBCA6}"/>
                </a:ext>
              </a:extLst>
            </p:cNvPr>
            <p:cNvCxnSpPr>
              <a:cxnSpLocks/>
              <a:endCxn id="27" idx="0"/>
            </p:cNvCxnSpPr>
            <p:nvPr/>
          </p:nvCxnSpPr>
          <p:spPr>
            <a:xfrm>
              <a:off x="1499616" y="2151888"/>
              <a:ext cx="0" cy="2663611"/>
            </a:xfrm>
            <a:prstGeom prst="line">
              <a:avLst/>
            </a:prstGeom>
            <a:ln w="19050" cap="rnd"/>
          </p:spPr>
          <p:style>
            <a:lnRef idx="1">
              <a:schemeClr val="accent1"/>
            </a:lnRef>
            <a:fillRef idx="0">
              <a:schemeClr val="accent1"/>
            </a:fillRef>
            <a:effectRef idx="0">
              <a:schemeClr val="accent1"/>
            </a:effectRef>
            <a:fontRef idx="minor">
              <a:schemeClr val="tx1"/>
            </a:fontRef>
          </p:style>
        </p:cxnSp>
        <p:sp>
          <p:nvSpPr>
            <p:cNvPr id="27" name="文字方塊 26">
              <a:extLst>
                <a:ext uri="{FF2B5EF4-FFF2-40B4-BE49-F238E27FC236}">
                  <a16:creationId xmlns:a16="http://schemas.microsoft.com/office/drawing/2014/main" id="{B3687666-287F-48BC-9413-CE986115D224}"/>
                </a:ext>
              </a:extLst>
            </p:cNvPr>
            <p:cNvSpPr txBox="1"/>
            <p:nvPr/>
          </p:nvSpPr>
          <p:spPr>
            <a:xfrm>
              <a:off x="1034444" y="4815499"/>
              <a:ext cx="930344" cy="307777"/>
            </a:xfrm>
            <a:prstGeom prst="rect">
              <a:avLst/>
            </a:prstGeom>
            <a:noFill/>
          </p:spPr>
          <p:txBody>
            <a:bodyPr wrap="square">
              <a:spAutoFit/>
            </a:bodyPr>
            <a:lstStyle/>
            <a:p>
              <a:pPr algn="ctr"/>
              <a:r>
                <a:rPr lang="en-US" altLang="zh-TW" dirty="0">
                  <a:solidFill>
                    <a:schemeClr val="accent1">
                      <a:lumMod val="75000"/>
                    </a:schemeClr>
                  </a:solidFill>
                  <a:latin typeface="源泉圓體 R" panose="020B0500000000000000" pitchFamily="34" charset="-120"/>
                  <a:ea typeface="源泉圓體 R" panose="020B0500000000000000" pitchFamily="34" charset="-120"/>
                </a:rPr>
                <a:t>Asthma</a:t>
              </a:r>
              <a:endParaRPr lang="zh-TW" altLang="en-US" dirty="0">
                <a:solidFill>
                  <a:schemeClr val="accent1">
                    <a:lumMod val="75000"/>
                  </a:schemeClr>
                </a:solidFill>
                <a:latin typeface="源泉圓體 R" panose="020B0500000000000000" pitchFamily="34" charset="-120"/>
                <a:ea typeface="源泉圓體 R" panose="020B0500000000000000" pitchFamily="34" charset="-120"/>
              </a:endParaRPr>
            </a:p>
          </p:txBody>
        </p:sp>
      </p:grpSp>
      <p:sp>
        <p:nvSpPr>
          <p:cNvPr id="24" name="投影片編號版面配置區 1">
            <a:extLst>
              <a:ext uri="{FF2B5EF4-FFF2-40B4-BE49-F238E27FC236}">
                <a16:creationId xmlns:a16="http://schemas.microsoft.com/office/drawing/2014/main" id="{698B4ED4-FD5B-4E6E-A88A-4FBF67AA8D6E}"/>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41</a:t>
            </a:fld>
            <a:endParaRPr lang="en" dirty="0">
              <a:latin typeface="源泉圓體 TTF Heavy" panose="020B0A00000000000000" pitchFamily="34" charset="-120"/>
              <a:ea typeface="源泉圓體 TTF Heavy" panose="020B0A00000000000000" pitchFamily="34" charset="-120"/>
            </a:endParaRPr>
          </a:p>
        </p:txBody>
      </p:sp>
      <p:sp>
        <p:nvSpPr>
          <p:cNvPr id="28" name="文字方塊 27">
            <a:extLst>
              <a:ext uri="{FF2B5EF4-FFF2-40B4-BE49-F238E27FC236}">
                <a16:creationId xmlns:a16="http://schemas.microsoft.com/office/drawing/2014/main" id="{72590CE1-4F8E-4713-B0D2-E48687A78C29}"/>
              </a:ext>
            </a:extLst>
          </p:cNvPr>
          <p:cNvSpPr txBox="1"/>
          <p:nvPr/>
        </p:nvSpPr>
        <p:spPr>
          <a:xfrm>
            <a:off x="0" y="1219872"/>
            <a:ext cx="9143999" cy="338554"/>
          </a:xfrm>
          <a:prstGeom prst="rect">
            <a:avLst/>
          </a:prstGeom>
          <a:noFill/>
        </p:spPr>
        <p:txBody>
          <a:bodyPr wrap="square">
            <a:spAutoFit/>
          </a:bodyPr>
          <a:lstStyle/>
          <a:p>
            <a:pPr marL="158750" algn="ctr"/>
            <a:r>
              <a:rPr lang="zh-TW" altLang="en-US" sz="1600" dirty="0">
                <a:solidFill>
                  <a:schemeClr val="accent1">
                    <a:lumMod val="75000"/>
                  </a:schemeClr>
                </a:solidFill>
                <a:latin typeface="源泉圓體 R" panose="020B0500000000000000" pitchFamily="34" charset="-120"/>
                <a:ea typeface="源泉圓體 R" panose="020B0500000000000000" pitchFamily="34" charset="-120"/>
              </a:rPr>
              <a:t>特徵選擇會對各演算法產生影響，特徵選擇後的演算法分類效果下降了</a:t>
            </a:r>
          </a:p>
        </p:txBody>
      </p:sp>
    </p:spTree>
    <p:extLst>
      <p:ext uri="{BB962C8B-B14F-4D97-AF65-F5344CB8AC3E}">
        <p14:creationId xmlns:p14="http://schemas.microsoft.com/office/powerpoint/2010/main" val="208275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字方塊 10">
            <a:extLst>
              <a:ext uri="{FF2B5EF4-FFF2-40B4-BE49-F238E27FC236}">
                <a16:creationId xmlns:a16="http://schemas.microsoft.com/office/drawing/2014/main" id="{6543D1EE-A96A-48E4-8193-188DEA41C83C}"/>
              </a:ext>
            </a:extLst>
          </p:cNvPr>
          <p:cNvSpPr txBox="1"/>
          <p:nvPr/>
        </p:nvSpPr>
        <p:spPr>
          <a:xfrm>
            <a:off x="1" y="600672"/>
            <a:ext cx="9144000" cy="523220"/>
          </a:xfrm>
          <a:prstGeom prst="rect">
            <a:avLst/>
          </a:prstGeom>
          <a:noFill/>
        </p:spPr>
        <p:txBody>
          <a:bodyPr wrap="square" rtlCol="0">
            <a:spAutoFit/>
          </a:bodyPr>
          <a:lstStyle/>
          <a:p>
            <a:pPr algn="ctr"/>
            <a:r>
              <a:rPr lang="zh-TW" altLang="en-US" sz="2800" b="1" dirty="0">
                <a:solidFill>
                  <a:schemeClr val="tx1"/>
                </a:solidFill>
                <a:latin typeface="源泉圓體 R" panose="020B0500000000000000" pitchFamily="34" charset="-120"/>
                <a:ea typeface="源泉圓體 R" panose="020B0500000000000000" pitchFamily="34" charset="-120"/>
              </a:rPr>
              <a:t>二元類別轉換成數值型態後對於結果的影響 </a:t>
            </a:r>
            <a:r>
              <a:rPr lang="en-US" altLang="zh-TW" sz="2800" b="1" dirty="0">
                <a:solidFill>
                  <a:schemeClr val="tx1"/>
                </a:solidFill>
                <a:latin typeface="源泉圓體 R" panose="020B0500000000000000" pitchFamily="34" charset="-120"/>
                <a:ea typeface="源泉圓體 R" panose="020B0500000000000000" pitchFamily="34" charset="-120"/>
              </a:rPr>
              <a:t>?</a:t>
            </a:r>
            <a:endParaRPr lang="zh-TW" altLang="en-US" sz="2800" b="1" dirty="0">
              <a:solidFill>
                <a:schemeClr val="tx1"/>
              </a:solidFill>
              <a:latin typeface="源泉圓體 R" panose="020B0500000000000000" pitchFamily="34" charset="-120"/>
              <a:ea typeface="源泉圓體 R" panose="020B0500000000000000" pitchFamily="34" charset="-120"/>
            </a:endParaRPr>
          </a:p>
        </p:txBody>
      </p:sp>
      <p:grpSp>
        <p:nvGrpSpPr>
          <p:cNvPr id="12" name="Google Shape;1886;p48">
            <a:extLst>
              <a:ext uri="{FF2B5EF4-FFF2-40B4-BE49-F238E27FC236}">
                <a16:creationId xmlns:a16="http://schemas.microsoft.com/office/drawing/2014/main" id="{4141AC4E-C28F-48C8-9336-A1968846FD91}"/>
              </a:ext>
            </a:extLst>
          </p:cNvPr>
          <p:cNvGrpSpPr/>
          <p:nvPr/>
        </p:nvGrpSpPr>
        <p:grpSpPr>
          <a:xfrm>
            <a:off x="5012780" y="1419225"/>
            <a:ext cx="2829595" cy="3323416"/>
            <a:chOff x="1077882" y="1717185"/>
            <a:chExt cx="2189598" cy="2571727"/>
          </a:xfrm>
        </p:grpSpPr>
        <p:sp>
          <p:nvSpPr>
            <p:cNvPr id="13" name="Google Shape;1887;p48">
              <a:extLst>
                <a:ext uri="{FF2B5EF4-FFF2-40B4-BE49-F238E27FC236}">
                  <a16:creationId xmlns:a16="http://schemas.microsoft.com/office/drawing/2014/main" id="{0B3AE596-A8FE-45C6-87EF-B1CF31920D9F}"/>
                </a:ext>
              </a:extLst>
            </p:cNvPr>
            <p:cNvSpPr/>
            <p:nvPr/>
          </p:nvSpPr>
          <p:spPr>
            <a:xfrm>
              <a:off x="1077882" y="1717185"/>
              <a:ext cx="2181070" cy="2056845"/>
            </a:xfrm>
            <a:custGeom>
              <a:avLst/>
              <a:gdLst/>
              <a:ahLst/>
              <a:cxnLst/>
              <a:rect l="l" t="t" r="r" b="b"/>
              <a:pathLst>
                <a:path w="7667" h="7230" extrusionOk="0">
                  <a:moveTo>
                    <a:pt x="4093" y="1"/>
                  </a:moveTo>
                  <a:cubicBezTo>
                    <a:pt x="3739" y="1"/>
                    <a:pt x="3383" y="77"/>
                    <a:pt x="3070" y="226"/>
                  </a:cubicBezTo>
                  <a:cubicBezTo>
                    <a:pt x="2493" y="504"/>
                    <a:pt x="2372" y="1042"/>
                    <a:pt x="2048" y="1533"/>
                  </a:cubicBezTo>
                  <a:cubicBezTo>
                    <a:pt x="1763" y="1962"/>
                    <a:pt x="1191" y="1950"/>
                    <a:pt x="1137" y="2549"/>
                  </a:cubicBezTo>
                  <a:cubicBezTo>
                    <a:pt x="1120" y="2746"/>
                    <a:pt x="1135" y="2947"/>
                    <a:pt x="1083" y="3136"/>
                  </a:cubicBezTo>
                  <a:cubicBezTo>
                    <a:pt x="1000" y="3431"/>
                    <a:pt x="771" y="3645"/>
                    <a:pt x="577" y="3870"/>
                  </a:cubicBezTo>
                  <a:cubicBezTo>
                    <a:pt x="378" y="4101"/>
                    <a:pt x="209" y="4371"/>
                    <a:pt x="108" y="4661"/>
                  </a:cubicBezTo>
                  <a:cubicBezTo>
                    <a:pt x="35" y="4877"/>
                    <a:pt x="0" y="5108"/>
                    <a:pt x="32" y="5361"/>
                  </a:cubicBezTo>
                  <a:cubicBezTo>
                    <a:pt x="140" y="6238"/>
                    <a:pt x="884" y="6694"/>
                    <a:pt x="1660" y="6933"/>
                  </a:cubicBezTo>
                  <a:cubicBezTo>
                    <a:pt x="2358" y="7148"/>
                    <a:pt x="3087" y="7229"/>
                    <a:pt x="3819" y="7229"/>
                  </a:cubicBezTo>
                  <a:cubicBezTo>
                    <a:pt x="4223" y="7229"/>
                    <a:pt x="4628" y="7205"/>
                    <a:pt x="5029" y="7163"/>
                  </a:cubicBezTo>
                  <a:cubicBezTo>
                    <a:pt x="5867" y="7078"/>
                    <a:pt x="6687" y="6903"/>
                    <a:pt x="7271" y="6248"/>
                  </a:cubicBezTo>
                  <a:cubicBezTo>
                    <a:pt x="7411" y="6093"/>
                    <a:pt x="7532" y="5916"/>
                    <a:pt x="7591" y="5717"/>
                  </a:cubicBezTo>
                  <a:cubicBezTo>
                    <a:pt x="7667" y="5469"/>
                    <a:pt x="7628" y="5201"/>
                    <a:pt x="7473" y="4990"/>
                  </a:cubicBezTo>
                  <a:cubicBezTo>
                    <a:pt x="7338" y="4806"/>
                    <a:pt x="7119" y="4693"/>
                    <a:pt x="7023" y="4477"/>
                  </a:cubicBezTo>
                  <a:cubicBezTo>
                    <a:pt x="6928" y="4261"/>
                    <a:pt x="6984" y="4010"/>
                    <a:pt x="6996" y="3772"/>
                  </a:cubicBezTo>
                  <a:cubicBezTo>
                    <a:pt x="7026" y="3190"/>
                    <a:pt x="6699" y="2859"/>
                    <a:pt x="6331" y="2461"/>
                  </a:cubicBezTo>
                  <a:cubicBezTo>
                    <a:pt x="6098" y="2213"/>
                    <a:pt x="6014" y="1881"/>
                    <a:pt x="5955" y="1555"/>
                  </a:cubicBezTo>
                  <a:cubicBezTo>
                    <a:pt x="5832" y="882"/>
                    <a:pt x="5555" y="379"/>
                    <a:pt x="4882" y="135"/>
                  </a:cubicBezTo>
                  <a:cubicBezTo>
                    <a:pt x="4633" y="45"/>
                    <a:pt x="4363" y="1"/>
                    <a:pt x="4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88;p48">
              <a:extLst>
                <a:ext uri="{FF2B5EF4-FFF2-40B4-BE49-F238E27FC236}">
                  <a16:creationId xmlns:a16="http://schemas.microsoft.com/office/drawing/2014/main" id="{96F98788-2F5F-4556-8278-0844A8A89CBE}"/>
                </a:ext>
              </a:extLst>
            </p:cNvPr>
            <p:cNvSpPr/>
            <p:nvPr/>
          </p:nvSpPr>
          <p:spPr>
            <a:xfrm>
              <a:off x="2411489" y="3293783"/>
              <a:ext cx="431833" cy="937386"/>
            </a:xfrm>
            <a:custGeom>
              <a:avLst/>
              <a:gdLst/>
              <a:ahLst/>
              <a:cxnLst/>
              <a:rect l="l" t="t" r="r" b="b"/>
              <a:pathLst>
                <a:path w="1518" h="3295" extrusionOk="0">
                  <a:moveTo>
                    <a:pt x="1148" y="1"/>
                  </a:moveTo>
                  <a:cubicBezTo>
                    <a:pt x="996" y="1"/>
                    <a:pt x="844" y="19"/>
                    <a:pt x="702" y="57"/>
                  </a:cubicBezTo>
                  <a:cubicBezTo>
                    <a:pt x="626" y="77"/>
                    <a:pt x="553" y="104"/>
                    <a:pt x="501" y="148"/>
                  </a:cubicBezTo>
                  <a:cubicBezTo>
                    <a:pt x="447" y="192"/>
                    <a:pt x="423" y="254"/>
                    <a:pt x="400" y="313"/>
                  </a:cubicBezTo>
                  <a:cubicBezTo>
                    <a:pt x="91" y="1177"/>
                    <a:pt x="0" y="2088"/>
                    <a:pt x="133" y="2987"/>
                  </a:cubicBezTo>
                  <a:cubicBezTo>
                    <a:pt x="143" y="3060"/>
                    <a:pt x="160" y="3142"/>
                    <a:pt x="238" y="3191"/>
                  </a:cubicBezTo>
                  <a:cubicBezTo>
                    <a:pt x="314" y="3239"/>
                    <a:pt x="579" y="3295"/>
                    <a:pt x="807" y="3295"/>
                  </a:cubicBezTo>
                  <a:cubicBezTo>
                    <a:pt x="992" y="3295"/>
                    <a:pt x="1152" y="3258"/>
                    <a:pt x="1167" y="3151"/>
                  </a:cubicBezTo>
                  <a:cubicBezTo>
                    <a:pt x="1307" y="2145"/>
                    <a:pt x="1361" y="1113"/>
                    <a:pt x="1459" y="99"/>
                  </a:cubicBezTo>
                  <a:lnTo>
                    <a:pt x="1518" y="38"/>
                  </a:lnTo>
                  <a:cubicBezTo>
                    <a:pt x="1397" y="13"/>
                    <a:pt x="1272" y="1"/>
                    <a:pt x="1148"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89;p48">
              <a:extLst>
                <a:ext uri="{FF2B5EF4-FFF2-40B4-BE49-F238E27FC236}">
                  <a16:creationId xmlns:a16="http://schemas.microsoft.com/office/drawing/2014/main" id="{8483A5FF-66AE-428A-B66F-2361768FF9AB}"/>
                </a:ext>
              </a:extLst>
            </p:cNvPr>
            <p:cNvSpPr/>
            <p:nvPr/>
          </p:nvSpPr>
          <p:spPr>
            <a:xfrm>
              <a:off x="1626914" y="3692911"/>
              <a:ext cx="1127659" cy="596001"/>
            </a:xfrm>
            <a:custGeom>
              <a:avLst/>
              <a:gdLst/>
              <a:ahLst/>
              <a:cxnLst/>
              <a:rect l="l" t="t" r="r" b="b"/>
              <a:pathLst>
                <a:path w="3964" h="2095" extrusionOk="0">
                  <a:moveTo>
                    <a:pt x="3225" y="1"/>
                  </a:moveTo>
                  <a:cubicBezTo>
                    <a:pt x="2835" y="1"/>
                    <a:pt x="2476" y="115"/>
                    <a:pt x="2083" y="157"/>
                  </a:cubicBezTo>
                  <a:cubicBezTo>
                    <a:pt x="2017" y="165"/>
                    <a:pt x="1950" y="168"/>
                    <a:pt x="1884" y="168"/>
                  </a:cubicBezTo>
                  <a:cubicBezTo>
                    <a:pt x="1629" y="168"/>
                    <a:pt x="1373" y="117"/>
                    <a:pt x="1128" y="47"/>
                  </a:cubicBezTo>
                  <a:cubicBezTo>
                    <a:pt x="1027" y="16"/>
                    <a:pt x="945" y="2"/>
                    <a:pt x="858" y="2"/>
                  </a:cubicBezTo>
                  <a:cubicBezTo>
                    <a:pt x="806" y="2"/>
                    <a:pt x="752" y="7"/>
                    <a:pt x="690" y="17"/>
                  </a:cubicBezTo>
                  <a:cubicBezTo>
                    <a:pt x="622" y="27"/>
                    <a:pt x="548" y="34"/>
                    <a:pt x="482" y="56"/>
                  </a:cubicBezTo>
                  <a:cubicBezTo>
                    <a:pt x="413" y="81"/>
                    <a:pt x="359" y="133"/>
                    <a:pt x="285" y="150"/>
                  </a:cubicBezTo>
                  <a:cubicBezTo>
                    <a:pt x="266" y="557"/>
                    <a:pt x="221" y="965"/>
                    <a:pt x="150" y="1368"/>
                  </a:cubicBezTo>
                  <a:cubicBezTo>
                    <a:pt x="113" y="1579"/>
                    <a:pt x="0" y="1748"/>
                    <a:pt x="278" y="1800"/>
                  </a:cubicBezTo>
                  <a:cubicBezTo>
                    <a:pt x="1100" y="1951"/>
                    <a:pt x="1938" y="2095"/>
                    <a:pt x="2777" y="2095"/>
                  </a:cubicBezTo>
                  <a:cubicBezTo>
                    <a:pt x="2798" y="2095"/>
                    <a:pt x="2818" y="2095"/>
                    <a:pt x="2839" y="2095"/>
                  </a:cubicBezTo>
                  <a:cubicBezTo>
                    <a:pt x="3038" y="2092"/>
                    <a:pt x="3239" y="2082"/>
                    <a:pt x="3436" y="2060"/>
                  </a:cubicBezTo>
                  <a:cubicBezTo>
                    <a:pt x="3510" y="2053"/>
                    <a:pt x="3583" y="2041"/>
                    <a:pt x="3657" y="2031"/>
                  </a:cubicBezTo>
                  <a:cubicBezTo>
                    <a:pt x="3753" y="2011"/>
                    <a:pt x="3848" y="1982"/>
                    <a:pt x="3947" y="1964"/>
                  </a:cubicBezTo>
                  <a:cubicBezTo>
                    <a:pt x="3964" y="1893"/>
                    <a:pt x="3900" y="1778"/>
                    <a:pt x="3885" y="1726"/>
                  </a:cubicBezTo>
                  <a:cubicBezTo>
                    <a:pt x="3817" y="1500"/>
                    <a:pt x="3733" y="1279"/>
                    <a:pt x="3659" y="1056"/>
                  </a:cubicBezTo>
                  <a:cubicBezTo>
                    <a:pt x="3551" y="715"/>
                    <a:pt x="3441" y="368"/>
                    <a:pt x="3411" y="10"/>
                  </a:cubicBezTo>
                  <a:cubicBezTo>
                    <a:pt x="3348" y="3"/>
                    <a:pt x="3286" y="1"/>
                    <a:pt x="3225" y="1"/>
                  </a:cubicBezTo>
                  <a:close/>
                </a:path>
              </a:pathLst>
            </a:custGeom>
            <a:solidFill>
              <a:srgbClr val="F19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90;p48">
              <a:extLst>
                <a:ext uri="{FF2B5EF4-FFF2-40B4-BE49-F238E27FC236}">
                  <a16:creationId xmlns:a16="http://schemas.microsoft.com/office/drawing/2014/main" id="{5666F6CD-0F4D-455E-A44D-A0F128D48980}"/>
                </a:ext>
              </a:extLst>
            </p:cNvPr>
            <p:cNvSpPr/>
            <p:nvPr/>
          </p:nvSpPr>
          <p:spPr>
            <a:xfrm>
              <a:off x="1768581" y="2277330"/>
              <a:ext cx="181211" cy="287901"/>
            </a:xfrm>
            <a:custGeom>
              <a:avLst/>
              <a:gdLst/>
              <a:ahLst/>
              <a:cxnLst/>
              <a:rect l="l" t="t" r="r" b="b"/>
              <a:pathLst>
                <a:path w="637" h="1012" extrusionOk="0">
                  <a:moveTo>
                    <a:pt x="259" y="1"/>
                  </a:moveTo>
                  <a:cubicBezTo>
                    <a:pt x="156" y="1"/>
                    <a:pt x="64" y="88"/>
                    <a:pt x="33" y="187"/>
                  </a:cubicBezTo>
                  <a:cubicBezTo>
                    <a:pt x="1" y="291"/>
                    <a:pt x="18" y="399"/>
                    <a:pt x="48" y="502"/>
                  </a:cubicBezTo>
                  <a:cubicBezTo>
                    <a:pt x="97" y="664"/>
                    <a:pt x="283" y="914"/>
                    <a:pt x="438" y="988"/>
                  </a:cubicBezTo>
                  <a:cubicBezTo>
                    <a:pt x="471" y="1004"/>
                    <a:pt x="499" y="1012"/>
                    <a:pt x="522" y="1012"/>
                  </a:cubicBezTo>
                  <a:cubicBezTo>
                    <a:pt x="601" y="1012"/>
                    <a:pt x="630" y="928"/>
                    <a:pt x="632" y="819"/>
                  </a:cubicBezTo>
                  <a:cubicBezTo>
                    <a:pt x="637" y="627"/>
                    <a:pt x="566" y="349"/>
                    <a:pt x="536" y="266"/>
                  </a:cubicBezTo>
                  <a:cubicBezTo>
                    <a:pt x="492" y="138"/>
                    <a:pt x="399" y="3"/>
                    <a:pt x="264" y="1"/>
                  </a:cubicBezTo>
                  <a:cubicBezTo>
                    <a:pt x="262" y="1"/>
                    <a:pt x="261" y="1"/>
                    <a:pt x="259"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91;p48">
              <a:extLst>
                <a:ext uri="{FF2B5EF4-FFF2-40B4-BE49-F238E27FC236}">
                  <a16:creationId xmlns:a16="http://schemas.microsoft.com/office/drawing/2014/main" id="{97DC3EB2-EC94-436D-B7F3-D63F34B116F9}"/>
                </a:ext>
              </a:extLst>
            </p:cNvPr>
            <p:cNvSpPr/>
            <p:nvPr/>
          </p:nvSpPr>
          <p:spPr>
            <a:xfrm>
              <a:off x="1601880" y="2471062"/>
              <a:ext cx="1306594" cy="1380618"/>
            </a:xfrm>
            <a:custGeom>
              <a:avLst/>
              <a:gdLst/>
              <a:ahLst/>
              <a:cxnLst/>
              <a:rect l="l" t="t" r="r" b="b"/>
              <a:pathLst>
                <a:path w="4593" h="4853" extrusionOk="0">
                  <a:moveTo>
                    <a:pt x="2442" y="1"/>
                  </a:moveTo>
                  <a:cubicBezTo>
                    <a:pt x="1912" y="1"/>
                    <a:pt x="1331" y="223"/>
                    <a:pt x="894" y="459"/>
                  </a:cubicBezTo>
                  <a:cubicBezTo>
                    <a:pt x="435" y="710"/>
                    <a:pt x="138" y="1107"/>
                    <a:pt x="74" y="1633"/>
                  </a:cubicBezTo>
                  <a:cubicBezTo>
                    <a:pt x="0" y="2217"/>
                    <a:pt x="54" y="2812"/>
                    <a:pt x="142" y="3394"/>
                  </a:cubicBezTo>
                  <a:cubicBezTo>
                    <a:pt x="184" y="3666"/>
                    <a:pt x="248" y="3941"/>
                    <a:pt x="278" y="4214"/>
                  </a:cubicBezTo>
                  <a:cubicBezTo>
                    <a:pt x="297" y="4415"/>
                    <a:pt x="302" y="4612"/>
                    <a:pt x="292" y="4813"/>
                  </a:cubicBezTo>
                  <a:cubicBezTo>
                    <a:pt x="349" y="4796"/>
                    <a:pt x="410" y="4786"/>
                    <a:pt x="472" y="4779"/>
                  </a:cubicBezTo>
                  <a:cubicBezTo>
                    <a:pt x="523" y="4774"/>
                    <a:pt x="576" y="4771"/>
                    <a:pt x="629" y="4771"/>
                  </a:cubicBezTo>
                  <a:cubicBezTo>
                    <a:pt x="779" y="4771"/>
                    <a:pt x="932" y="4788"/>
                    <a:pt x="1068" y="4801"/>
                  </a:cubicBezTo>
                  <a:cubicBezTo>
                    <a:pt x="1375" y="4830"/>
                    <a:pt x="1683" y="4853"/>
                    <a:pt x="1991" y="4853"/>
                  </a:cubicBezTo>
                  <a:cubicBezTo>
                    <a:pt x="2104" y="4853"/>
                    <a:pt x="2217" y="4850"/>
                    <a:pt x="2330" y="4843"/>
                  </a:cubicBezTo>
                  <a:cubicBezTo>
                    <a:pt x="2439" y="4836"/>
                    <a:pt x="3499" y="4664"/>
                    <a:pt x="3633" y="4664"/>
                  </a:cubicBezTo>
                  <a:cubicBezTo>
                    <a:pt x="3641" y="4664"/>
                    <a:pt x="3646" y="4664"/>
                    <a:pt x="3647" y="4666"/>
                  </a:cubicBezTo>
                  <a:cubicBezTo>
                    <a:pt x="3472" y="4231"/>
                    <a:pt x="3492" y="3767"/>
                    <a:pt x="3485" y="3308"/>
                  </a:cubicBezTo>
                  <a:cubicBezTo>
                    <a:pt x="3485" y="3187"/>
                    <a:pt x="4516" y="3325"/>
                    <a:pt x="4580" y="3131"/>
                  </a:cubicBezTo>
                  <a:cubicBezTo>
                    <a:pt x="4592" y="3092"/>
                    <a:pt x="4587" y="3047"/>
                    <a:pt x="4582" y="3006"/>
                  </a:cubicBezTo>
                  <a:cubicBezTo>
                    <a:pt x="4467" y="2205"/>
                    <a:pt x="4538" y="1036"/>
                    <a:pt x="3787" y="511"/>
                  </a:cubicBezTo>
                  <a:cubicBezTo>
                    <a:pt x="3517" y="319"/>
                    <a:pt x="3114" y="110"/>
                    <a:pt x="2790" y="37"/>
                  </a:cubicBezTo>
                  <a:cubicBezTo>
                    <a:pt x="2678" y="12"/>
                    <a:pt x="2561" y="1"/>
                    <a:pt x="24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92;p48">
              <a:extLst>
                <a:ext uri="{FF2B5EF4-FFF2-40B4-BE49-F238E27FC236}">
                  <a16:creationId xmlns:a16="http://schemas.microsoft.com/office/drawing/2014/main" id="{C293ADC7-6D14-4CC8-B7D9-ECFEE9A01451}"/>
                </a:ext>
              </a:extLst>
            </p:cNvPr>
            <p:cNvSpPr/>
            <p:nvPr/>
          </p:nvSpPr>
          <p:spPr>
            <a:xfrm>
              <a:off x="2516743" y="2277330"/>
              <a:ext cx="181211" cy="287901"/>
            </a:xfrm>
            <a:custGeom>
              <a:avLst/>
              <a:gdLst/>
              <a:ahLst/>
              <a:cxnLst/>
              <a:rect l="l" t="t" r="r" b="b"/>
              <a:pathLst>
                <a:path w="637" h="1012" extrusionOk="0">
                  <a:moveTo>
                    <a:pt x="381" y="1"/>
                  </a:moveTo>
                  <a:cubicBezTo>
                    <a:pt x="380" y="1"/>
                    <a:pt x="378" y="1"/>
                    <a:pt x="377" y="1"/>
                  </a:cubicBezTo>
                  <a:cubicBezTo>
                    <a:pt x="242" y="3"/>
                    <a:pt x="148" y="138"/>
                    <a:pt x="104" y="266"/>
                  </a:cubicBezTo>
                  <a:cubicBezTo>
                    <a:pt x="75" y="349"/>
                    <a:pt x="1" y="627"/>
                    <a:pt x="6" y="819"/>
                  </a:cubicBezTo>
                  <a:cubicBezTo>
                    <a:pt x="10" y="928"/>
                    <a:pt x="38" y="1012"/>
                    <a:pt x="117" y="1012"/>
                  </a:cubicBezTo>
                  <a:cubicBezTo>
                    <a:pt x="141" y="1012"/>
                    <a:pt x="169" y="1004"/>
                    <a:pt x="202" y="988"/>
                  </a:cubicBezTo>
                  <a:cubicBezTo>
                    <a:pt x="355" y="914"/>
                    <a:pt x="541" y="664"/>
                    <a:pt x="590" y="502"/>
                  </a:cubicBezTo>
                  <a:cubicBezTo>
                    <a:pt x="622" y="399"/>
                    <a:pt x="637" y="291"/>
                    <a:pt x="605" y="187"/>
                  </a:cubicBezTo>
                  <a:cubicBezTo>
                    <a:pt x="574" y="88"/>
                    <a:pt x="485" y="1"/>
                    <a:pt x="381"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93;p48">
              <a:extLst>
                <a:ext uri="{FF2B5EF4-FFF2-40B4-BE49-F238E27FC236}">
                  <a16:creationId xmlns:a16="http://schemas.microsoft.com/office/drawing/2014/main" id="{BC0AEFB6-B3F5-4F21-95C0-DA9FDE9F840B}"/>
                </a:ext>
              </a:extLst>
            </p:cNvPr>
            <p:cNvSpPr/>
            <p:nvPr/>
          </p:nvSpPr>
          <p:spPr>
            <a:xfrm>
              <a:off x="1868715" y="1991425"/>
              <a:ext cx="704360" cy="911213"/>
            </a:xfrm>
            <a:custGeom>
              <a:avLst/>
              <a:gdLst/>
              <a:ahLst/>
              <a:cxnLst/>
              <a:rect l="l" t="t" r="r" b="b"/>
              <a:pathLst>
                <a:path w="2476" h="3203" extrusionOk="0">
                  <a:moveTo>
                    <a:pt x="1306" y="1"/>
                  </a:moveTo>
                  <a:cubicBezTo>
                    <a:pt x="879" y="1"/>
                    <a:pt x="391" y="167"/>
                    <a:pt x="157" y="522"/>
                  </a:cubicBezTo>
                  <a:cubicBezTo>
                    <a:pt x="0" y="755"/>
                    <a:pt x="47" y="1023"/>
                    <a:pt x="64" y="1291"/>
                  </a:cubicBezTo>
                  <a:cubicBezTo>
                    <a:pt x="86" y="1649"/>
                    <a:pt x="133" y="2013"/>
                    <a:pt x="278" y="2344"/>
                  </a:cubicBezTo>
                  <a:cubicBezTo>
                    <a:pt x="459" y="2765"/>
                    <a:pt x="884" y="3203"/>
                    <a:pt x="1330" y="3203"/>
                  </a:cubicBezTo>
                  <a:cubicBezTo>
                    <a:pt x="1488" y="3203"/>
                    <a:pt x="1649" y="3147"/>
                    <a:pt x="1803" y="3017"/>
                  </a:cubicBezTo>
                  <a:cubicBezTo>
                    <a:pt x="2365" y="2541"/>
                    <a:pt x="2475" y="1671"/>
                    <a:pt x="2431" y="979"/>
                  </a:cubicBezTo>
                  <a:cubicBezTo>
                    <a:pt x="2426" y="917"/>
                    <a:pt x="2421" y="856"/>
                    <a:pt x="2409" y="799"/>
                  </a:cubicBezTo>
                  <a:cubicBezTo>
                    <a:pt x="2326" y="328"/>
                    <a:pt x="1920" y="55"/>
                    <a:pt x="1464" y="9"/>
                  </a:cubicBezTo>
                  <a:cubicBezTo>
                    <a:pt x="1412" y="4"/>
                    <a:pt x="1360" y="1"/>
                    <a:pt x="1306" y="1"/>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 name="Google Shape;1894;p48">
              <a:extLst>
                <a:ext uri="{FF2B5EF4-FFF2-40B4-BE49-F238E27FC236}">
                  <a16:creationId xmlns:a16="http://schemas.microsoft.com/office/drawing/2014/main" id="{7EC43521-DA08-491E-B13C-34E36ACA0F05}"/>
                </a:ext>
              </a:extLst>
            </p:cNvPr>
            <p:cNvSpPr/>
            <p:nvPr/>
          </p:nvSpPr>
          <p:spPr>
            <a:xfrm>
              <a:off x="1800727" y="1856866"/>
              <a:ext cx="836641" cy="555604"/>
            </a:xfrm>
            <a:custGeom>
              <a:avLst/>
              <a:gdLst/>
              <a:ahLst/>
              <a:cxnLst/>
              <a:rect l="l" t="t" r="r" b="b"/>
              <a:pathLst>
                <a:path w="2941" h="1953" extrusionOk="0">
                  <a:moveTo>
                    <a:pt x="1708" y="0"/>
                  </a:moveTo>
                  <a:cubicBezTo>
                    <a:pt x="1701" y="0"/>
                    <a:pt x="1695" y="0"/>
                    <a:pt x="1688" y="0"/>
                  </a:cubicBezTo>
                  <a:cubicBezTo>
                    <a:pt x="1464" y="3"/>
                    <a:pt x="1177" y="27"/>
                    <a:pt x="968" y="99"/>
                  </a:cubicBezTo>
                  <a:cubicBezTo>
                    <a:pt x="708" y="192"/>
                    <a:pt x="539" y="425"/>
                    <a:pt x="367" y="629"/>
                  </a:cubicBezTo>
                  <a:cubicBezTo>
                    <a:pt x="222" y="803"/>
                    <a:pt x="1" y="1118"/>
                    <a:pt x="16" y="1361"/>
                  </a:cubicBezTo>
                  <a:cubicBezTo>
                    <a:pt x="23" y="1471"/>
                    <a:pt x="121" y="1523"/>
                    <a:pt x="178" y="1609"/>
                  </a:cubicBezTo>
                  <a:cubicBezTo>
                    <a:pt x="249" y="1710"/>
                    <a:pt x="283" y="1835"/>
                    <a:pt x="315" y="1953"/>
                  </a:cubicBezTo>
                  <a:cubicBezTo>
                    <a:pt x="293" y="1867"/>
                    <a:pt x="283" y="1776"/>
                    <a:pt x="288" y="1685"/>
                  </a:cubicBezTo>
                  <a:cubicBezTo>
                    <a:pt x="293" y="1600"/>
                    <a:pt x="322" y="1574"/>
                    <a:pt x="363" y="1574"/>
                  </a:cubicBezTo>
                  <a:cubicBezTo>
                    <a:pt x="411" y="1574"/>
                    <a:pt x="475" y="1610"/>
                    <a:pt x="536" y="1629"/>
                  </a:cubicBezTo>
                  <a:cubicBezTo>
                    <a:pt x="703" y="1683"/>
                    <a:pt x="875" y="1742"/>
                    <a:pt x="1054" y="1746"/>
                  </a:cubicBezTo>
                  <a:cubicBezTo>
                    <a:pt x="1101" y="1749"/>
                    <a:pt x="1240" y="1787"/>
                    <a:pt x="1290" y="1787"/>
                  </a:cubicBezTo>
                  <a:cubicBezTo>
                    <a:pt x="1295" y="1787"/>
                    <a:pt x="1299" y="1787"/>
                    <a:pt x="1302" y="1786"/>
                  </a:cubicBezTo>
                  <a:cubicBezTo>
                    <a:pt x="1401" y="1749"/>
                    <a:pt x="1420" y="1557"/>
                    <a:pt x="1455" y="1474"/>
                  </a:cubicBezTo>
                  <a:cubicBezTo>
                    <a:pt x="1526" y="1300"/>
                    <a:pt x="1634" y="1135"/>
                    <a:pt x="1725" y="970"/>
                  </a:cubicBezTo>
                  <a:cubicBezTo>
                    <a:pt x="1769" y="1223"/>
                    <a:pt x="1823" y="1474"/>
                    <a:pt x="1892" y="1724"/>
                  </a:cubicBezTo>
                  <a:cubicBezTo>
                    <a:pt x="1908" y="1725"/>
                    <a:pt x="1925" y="1725"/>
                    <a:pt x="1941" y="1725"/>
                  </a:cubicBezTo>
                  <a:cubicBezTo>
                    <a:pt x="2103" y="1725"/>
                    <a:pt x="2261" y="1694"/>
                    <a:pt x="2420" y="1658"/>
                  </a:cubicBezTo>
                  <a:cubicBezTo>
                    <a:pt x="2449" y="1651"/>
                    <a:pt x="2527" y="1628"/>
                    <a:pt x="2579" y="1628"/>
                  </a:cubicBezTo>
                  <a:cubicBezTo>
                    <a:pt x="2596" y="1628"/>
                    <a:pt x="2610" y="1630"/>
                    <a:pt x="2619" y="1636"/>
                  </a:cubicBezTo>
                  <a:cubicBezTo>
                    <a:pt x="2670" y="1668"/>
                    <a:pt x="2673" y="1818"/>
                    <a:pt x="2670" y="1872"/>
                  </a:cubicBezTo>
                  <a:cubicBezTo>
                    <a:pt x="2687" y="1798"/>
                    <a:pt x="2709" y="1722"/>
                    <a:pt x="2759" y="1665"/>
                  </a:cubicBezTo>
                  <a:cubicBezTo>
                    <a:pt x="2847" y="1570"/>
                    <a:pt x="2935" y="1538"/>
                    <a:pt x="2940" y="1422"/>
                  </a:cubicBezTo>
                  <a:cubicBezTo>
                    <a:pt x="2940" y="1400"/>
                    <a:pt x="2940" y="1378"/>
                    <a:pt x="2933" y="1349"/>
                  </a:cubicBezTo>
                  <a:cubicBezTo>
                    <a:pt x="2874" y="1027"/>
                    <a:pt x="2864" y="641"/>
                    <a:pt x="2614" y="396"/>
                  </a:cubicBezTo>
                  <a:cubicBezTo>
                    <a:pt x="2351" y="138"/>
                    <a:pt x="2078" y="0"/>
                    <a:pt x="17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895;p48">
              <a:extLst>
                <a:ext uri="{FF2B5EF4-FFF2-40B4-BE49-F238E27FC236}">
                  <a16:creationId xmlns:a16="http://schemas.microsoft.com/office/drawing/2014/main" id="{38499905-C616-4C6E-B6C7-6A8B6879C3DA}"/>
                </a:ext>
              </a:extLst>
            </p:cNvPr>
            <p:cNvSpPr/>
            <p:nvPr/>
          </p:nvSpPr>
          <p:spPr>
            <a:xfrm>
              <a:off x="1761754" y="2272778"/>
              <a:ext cx="1505726" cy="882480"/>
            </a:xfrm>
            <a:custGeom>
              <a:avLst/>
              <a:gdLst/>
              <a:ahLst/>
              <a:cxnLst/>
              <a:rect l="l" t="t" r="r" b="b"/>
              <a:pathLst>
                <a:path w="5293" h="3102" extrusionOk="0">
                  <a:moveTo>
                    <a:pt x="4816" y="1"/>
                  </a:moveTo>
                  <a:cubicBezTo>
                    <a:pt x="4719" y="1"/>
                    <a:pt x="4621" y="23"/>
                    <a:pt x="4529" y="41"/>
                  </a:cubicBezTo>
                  <a:cubicBezTo>
                    <a:pt x="4520" y="44"/>
                    <a:pt x="4509" y="46"/>
                    <a:pt x="4500" y="46"/>
                  </a:cubicBezTo>
                  <a:cubicBezTo>
                    <a:pt x="4494" y="46"/>
                    <a:pt x="4488" y="46"/>
                    <a:pt x="4482" y="44"/>
                  </a:cubicBezTo>
                  <a:cubicBezTo>
                    <a:pt x="4467" y="36"/>
                    <a:pt x="4457" y="22"/>
                    <a:pt x="4443" y="14"/>
                  </a:cubicBezTo>
                  <a:cubicBezTo>
                    <a:pt x="4431" y="7"/>
                    <a:pt x="4417" y="4"/>
                    <a:pt x="4404" y="4"/>
                  </a:cubicBezTo>
                  <a:cubicBezTo>
                    <a:pt x="4382" y="4"/>
                    <a:pt x="4358" y="12"/>
                    <a:pt x="4337" y="19"/>
                  </a:cubicBezTo>
                  <a:cubicBezTo>
                    <a:pt x="4146" y="103"/>
                    <a:pt x="3956" y="260"/>
                    <a:pt x="3871" y="454"/>
                  </a:cubicBezTo>
                  <a:cubicBezTo>
                    <a:pt x="3799" y="606"/>
                    <a:pt x="3794" y="746"/>
                    <a:pt x="3622" y="825"/>
                  </a:cubicBezTo>
                  <a:cubicBezTo>
                    <a:pt x="3416" y="918"/>
                    <a:pt x="3207" y="1014"/>
                    <a:pt x="3001" y="1107"/>
                  </a:cubicBezTo>
                  <a:cubicBezTo>
                    <a:pt x="2586" y="1296"/>
                    <a:pt x="2171" y="1485"/>
                    <a:pt x="1756" y="1674"/>
                  </a:cubicBezTo>
                  <a:cubicBezTo>
                    <a:pt x="1616" y="1738"/>
                    <a:pt x="1471" y="1802"/>
                    <a:pt x="1319" y="1814"/>
                  </a:cubicBezTo>
                  <a:cubicBezTo>
                    <a:pt x="1306" y="1815"/>
                    <a:pt x="1292" y="1816"/>
                    <a:pt x="1277" y="1816"/>
                  </a:cubicBezTo>
                  <a:cubicBezTo>
                    <a:pt x="1099" y="1816"/>
                    <a:pt x="800" y="1736"/>
                    <a:pt x="560" y="1736"/>
                  </a:cubicBezTo>
                  <a:cubicBezTo>
                    <a:pt x="408" y="1736"/>
                    <a:pt x="279" y="1769"/>
                    <a:pt x="224" y="1876"/>
                  </a:cubicBezTo>
                  <a:cubicBezTo>
                    <a:pt x="99" y="2116"/>
                    <a:pt x="0" y="2534"/>
                    <a:pt x="121" y="2779"/>
                  </a:cubicBezTo>
                  <a:cubicBezTo>
                    <a:pt x="192" y="2924"/>
                    <a:pt x="813" y="3096"/>
                    <a:pt x="970" y="3101"/>
                  </a:cubicBezTo>
                  <a:cubicBezTo>
                    <a:pt x="974" y="3101"/>
                    <a:pt x="978" y="3101"/>
                    <a:pt x="982" y="3101"/>
                  </a:cubicBezTo>
                  <a:cubicBezTo>
                    <a:pt x="1044" y="3101"/>
                    <a:pt x="1107" y="3083"/>
                    <a:pt x="1169" y="3062"/>
                  </a:cubicBezTo>
                  <a:cubicBezTo>
                    <a:pt x="1422" y="2981"/>
                    <a:pt x="1675" y="2890"/>
                    <a:pt x="1923" y="2789"/>
                  </a:cubicBezTo>
                  <a:cubicBezTo>
                    <a:pt x="2137" y="2703"/>
                    <a:pt x="2333" y="2659"/>
                    <a:pt x="2530" y="2531"/>
                  </a:cubicBezTo>
                  <a:cubicBezTo>
                    <a:pt x="3021" y="2217"/>
                    <a:pt x="3502" y="1888"/>
                    <a:pt x="3974" y="1544"/>
                  </a:cubicBezTo>
                  <a:cubicBezTo>
                    <a:pt x="4190" y="1387"/>
                    <a:pt x="4403" y="1225"/>
                    <a:pt x="4644" y="1112"/>
                  </a:cubicBezTo>
                  <a:cubicBezTo>
                    <a:pt x="4838" y="1021"/>
                    <a:pt x="5172" y="999"/>
                    <a:pt x="5255" y="778"/>
                  </a:cubicBezTo>
                  <a:cubicBezTo>
                    <a:pt x="5292" y="680"/>
                    <a:pt x="5287" y="574"/>
                    <a:pt x="5270" y="471"/>
                  </a:cubicBezTo>
                  <a:cubicBezTo>
                    <a:pt x="5255" y="375"/>
                    <a:pt x="5226" y="280"/>
                    <a:pt x="5174" y="196"/>
                  </a:cubicBezTo>
                  <a:cubicBezTo>
                    <a:pt x="5123" y="113"/>
                    <a:pt x="5042" y="44"/>
                    <a:pt x="4946" y="17"/>
                  </a:cubicBezTo>
                  <a:cubicBezTo>
                    <a:pt x="4903" y="5"/>
                    <a:pt x="4859" y="1"/>
                    <a:pt x="4816"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896;p48">
              <a:extLst>
                <a:ext uri="{FF2B5EF4-FFF2-40B4-BE49-F238E27FC236}">
                  <a16:creationId xmlns:a16="http://schemas.microsoft.com/office/drawing/2014/main" id="{C05C75E8-3C91-47E0-9839-D49FA4F0472A}"/>
                </a:ext>
              </a:extLst>
            </p:cNvPr>
            <p:cNvSpPr/>
            <p:nvPr/>
          </p:nvSpPr>
          <p:spPr>
            <a:xfrm>
              <a:off x="2288312" y="2917983"/>
              <a:ext cx="113506" cy="34138"/>
            </a:xfrm>
            <a:custGeom>
              <a:avLst/>
              <a:gdLst/>
              <a:ahLst/>
              <a:cxnLst/>
              <a:rect l="l" t="t" r="r" b="b"/>
              <a:pathLst>
                <a:path w="399" h="120" extrusionOk="0">
                  <a:moveTo>
                    <a:pt x="39" y="1"/>
                  </a:moveTo>
                  <a:cubicBezTo>
                    <a:pt x="28" y="1"/>
                    <a:pt x="16" y="7"/>
                    <a:pt x="11" y="15"/>
                  </a:cubicBezTo>
                  <a:cubicBezTo>
                    <a:pt x="1" y="33"/>
                    <a:pt x="8" y="50"/>
                    <a:pt x="23" y="60"/>
                  </a:cubicBezTo>
                  <a:cubicBezTo>
                    <a:pt x="76" y="99"/>
                    <a:pt x="142" y="119"/>
                    <a:pt x="207" y="119"/>
                  </a:cubicBezTo>
                  <a:cubicBezTo>
                    <a:pt x="263" y="119"/>
                    <a:pt x="318" y="105"/>
                    <a:pt x="367" y="77"/>
                  </a:cubicBezTo>
                  <a:cubicBezTo>
                    <a:pt x="398" y="60"/>
                    <a:pt x="380" y="16"/>
                    <a:pt x="350" y="16"/>
                  </a:cubicBezTo>
                  <a:cubicBezTo>
                    <a:pt x="345" y="16"/>
                    <a:pt x="340" y="17"/>
                    <a:pt x="335" y="20"/>
                  </a:cubicBezTo>
                  <a:cubicBezTo>
                    <a:pt x="295" y="43"/>
                    <a:pt x="251" y="55"/>
                    <a:pt x="207" y="55"/>
                  </a:cubicBezTo>
                  <a:cubicBezTo>
                    <a:pt x="153" y="55"/>
                    <a:pt x="100" y="38"/>
                    <a:pt x="55" y="6"/>
                  </a:cubicBezTo>
                  <a:cubicBezTo>
                    <a:pt x="50" y="2"/>
                    <a:pt x="45" y="1"/>
                    <a:pt x="39" y="1"/>
                  </a:cubicBezTo>
                  <a:close/>
                </a:path>
              </a:pathLst>
            </a:custGeom>
            <a:solidFill>
              <a:srgbClr val="FA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1897;p48">
              <a:extLst>
                <a:ext uri="{FF2B5EF4-FFF2-40B4-BE49-F238E27FC236}">
                  <a16:creationId xmlns:a16="http://schemas.microsoft.com/office/drawing/2014/main" id="{9EB0021A-1A6B-4AAB-8CD8-C0047C4E5464}"/>
                </a:ext>
              </a:extLst>
            </p:cNvPr>
            <p:cNvGrpSpPr/>
            <p:nvPr/>
          </p:nvGrpSpPr>
          <p:grpSpPr>
            <a:xfrm flipH="1">
              <a:off x="2035774" y="2389259"/>
              <a:ext cx="395004" cy="314969"/>
              <a:chOff x="4162518" y="1639296"/>
              <a:chExt cx="185893" cy="148242"/>
            </a:xfrm>
          </p:grpSpPr>
          <p:sp>
            <p:nvSpPr>
              <p:cNvPr id="24" name="Google Shape;1898;p48">
                <a:extLst>
                  <a:ext uri="{FF2B5EF4-FFF2-40B4-BE49-F238E27FC236}">
                    <a16:creationId xmlns:a16="http://schemas.microsoft.com/office/drawing/2014/main" id="{98AA54D0-34D3-4BB5-8C11-72D3151AEDC9}"/>
                  </a:ext>
                </a:extLst>
              </p:cNvPr>
              <p:cNvSpPr/>
              <p:nvPr/>
            </p:nvSpPr>
            <p:spPr>
              <a:xfrm>
                <a:off x="4293606" y="1644572"/>
                <a:ext cx="54805" cy="29660"/>
              </a:xfrm>
              <a:custGeom>
                <a:avLst/>
                <a:gdLst/>
                <a:ahLst/>
                <a:cxnLst/>
                <a:rect l="l" t="t" r="r" b="b"/>
                <a:pathLst>
                  <a:path w="935" h="506" extrusionOk="0">
                    <a:moveTo>
                      <a:pt x="125" y="0"/>
                    </a:moveTo>
                    <a:cubicBezTo>
                      <a:pt x="61" y="0"/>
                      <a:pt x="0" y="82"/>
                      <a:pt x="32" y="251"/>
                    </a:cubicBezTo>
                    <a:cubicBezTo>
                      <a:pt x="67" y="437"/>
                      <a:pt x="271" y="506"/>
                      <a:pt x="479" y="506"/>
                    </a:cubicBezTo>
                    <a:cubicBezTo>
                      <a:pt x="538" y="506"/>
                      <a:pt x="598" y="500"/>
                      <a:pt x="654" y="490"/>
                    </a:cubicBezTo>
                    <a:cubicBezTo>
                      <a:pt x="887" y="447"/>
                      <a:pt x="934" y="229"/>
                      <a:pt x="805" y="229"/>
                    </a:cubicBezTo>
                    <a:cubicBezTo>
                      <a:pt x="799" y="229"/>
                      <a:pt x="791" y="230"/>
                      <a:pt x="783" y="231"/>
                    </a:cubicBezTo>
                    <a:cubicBezTo>
                      <a:pt x="727" y="247"/>
                      <a:pt x="675" y="254"/>
                      <a:pt x="627" y="254"/>
                    </a:cubicBezTo>
                    <a:cubicBezTo>
                      <a:pt x="354" y="254"/>
                      <a:pt x="200" y="43"/>
                      <a:pt x="200" y="43"/>
                    </a:cubicBezTo>
                    <a:cubicBezTo>
                      <a:pt x="179" y="15"/>
                      <a:pt x="152" y="0"/>
                      <a:pt x="1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99;p48">
                <a:extLst>
                  <a:ext uri="{FF2B5EF4-FFF2-40B4-BE49-F238E27FC236}">
                    <a16:creationId xmlns:a16="http://schemas.microsoft.com/office/drawing/2014/main" id="{ED532B38-5C3E-474E-B643-228579F8AA4E}"/>
                  </a:ext>
                </a:extLst>
              </p:cNvPr>
              <p:cNvSpPr/>
              <p:nvPr/>
            </p:nvSpPr>
            <p:spPr>
              <a:xfrm>
                <a:off x="4162518" y="1639296"/>
                <a:ext cx="54277" cy="31067"/>
              </a:xfrm>
              <a:custGeom>
                <a:avLst/>
                <a:gdLst/>
                <a:ahLst/>
                <a:cxnLst/>
                <a:rect l="l" t="t" r="r" b="b"/>
                <a:pathLst>
                  <a:path w="926" h="530" extrusionOk="0">
                    <a:moveTo>
                      <a:pt x="800" y="0"/>
                    </a:moveTo>
                    <a:cubicBezTo>
                      <a:pt x="771" y="0"/>
                      <a:pt x="742" y="17"/>
                      <a:pt x="722" y="49"/>
                    </a:cubicBezTo>
                    <a:cubicBezTo>
                      <a:pt x="722" y="49"/>
                      <a:pt x="572" y="284"/>
                      <a:pt x="281" y="284"/>
                    </a:cubicBezTo>
                    <a:cubicBezTo>
                      <a:pt x="241" y="284"/>
                      <a:pt x="198" y="280"/>
                      <a:pt x="152" y="269"/>
                    </a:cubicBezTo>
                    <a:cubicBezTo>
                      <a:pt x="146" y="269"/>
                      <a:pt x="140" y="268"/>
                      <a:pt x="135" y="268"/>
                    </a:cubicBezTo>
                    <a:cubicBezTo>
                      <a:pt x="1" y="268"/>
                      <a:pt x="58" y="491"/>
                      <a:pt x="301" y="522"/>
                    </a:cubicBezTo>
                    <a:cubicBezTo>
                      <a:pt x="340" y="527"/>
                      <a:pt x="381" y="530"/>
                      <a:pt x="423" y="530"/>
                    </a:cubicBezTo>
                    <a:cubicBezTo>
                      <a:pt x="646" y="530"/>
                      <a:pt x="876" y="451"/>
                      <a:pt x="903" y="244"/>
                    </a:cubicBezTo>
                    <a:cubicBezTo>
                      <a:pt x="925" y="79"/>
                      <a:pt x="862" y="0"/>
                      <a:pt x="8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00;p48">
                <a:extLst>
                  <a:ext uri="{FF2B5EF4-FFF2-40B4-BE49-F238E27FC236}">
                    <a16:creationId xmlns:a16="http://schemas.microsoft.com/office/drawing/2014/main" id="{7A3C5BD2-AE9C-4273-9669-09AC71381C99}"/>
                  </a:ext>
                </a:extLst>
              </p:cNvPr>
              <p:cNvSpPr/>
              <p:nvPr/>
            </p:nvSpPr>
            <p:spPr>
              <a:xfrm>
                <a:off x="4228249" y="1720597"/>
                <a:ext cx="48650" cy="66941"/>
              </a:xfrm>
              <a:custGeom>
                <a:avLst/>
                <a:gdLst/>
                <a:ahLst/>
                <a:cxnLst/>
                <a:rect l="l" t="t" r="r" b="b"/>
                <a:pathLst>
                  <a:path w="830" h="1142" extrusionOk="0">
                    <a:moveTo>
                      <a:pt x="545" y="0"/>
                    </a:moveTo>
                    <a:cubicBezTo>
                      <a:pt x="518" y="0"/>
                      <a:pt x="484" y="11"/>
                      <a:pt x="441" y="35"/>
                    </a:cubicBezTo>
                    <a:cubicBezTo>
                      <a:pt x="441" y="35"/>
                      <a:pt x="1" y="689"/>
                      <a:pt x="33" y="1000"/>
                    </a:cubicBezTo>
                    <a:cubicBezTo>
                      <a:pt x="44" y="1107"/>
                      <a:pt x="99" y="1142"/>
                      <a:pt x="167" y="1142"/>
                    </a:cubicBezTo>
                    <a:cubicBezTo>
                      <a:pt x="297" y="1142"/>
                      <a:pt x="473" y="1013"/>
                      <a:pt x="473" y="1013"/>
                    </a:cubicBezTo>
                    <a:cubicBezTo>
                      <a:pt x="473" y="1013"/>
                      <a:pt x="618" y="1125"/>
                      <a:pt x="713" y="1125"/>
                    </a:cubicBezTo>
                    <a:cubicBezTo>
                      <a:pt x="745" y="1125"/>
                      <a:pt x="771" y="1112"/>
                      <a:pt x="784" y="1078"/>
                    </a:cubicBezTo>
                    <a:cubicBezTo>
                      <a:pt x="830" y="948"/>
                      <a:pt x="538" y="657"/>
                      <a:pt x="538" y="657"/>
                    </a:cubicBezTo>
                    <a:cubicBezTo>
                      <a:pt x="538" y="657"/>
                      <a:pt x="757" y="0"/>
                      <a:pt x="5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01;p48">
                <a:extLst>
                  <a:ext uri="{FF2B5EF4-FFF2-40B4-BE49-F238E27FC236}">
                    <a16:creationId xmlns:a16="http://schemas.microsoft.com/office/drawing/2014/main" id="{3375F435-9CA0-4839-BA9E-27D8C71DFA2E}"/>
                  </a:ext>
                </a:extLst>
              </p:cNvPr>
              <p:cNvSpPr/>
              <p:nvPr/>
            </p:nvSpPr>
            <p:spPr>
              <a:xfrm>
                <a:off x="4290910" y="1705122"/>
                <a:ext cx="49002" cy="13365"/>
              </a:xfrm>
              <a:custGeom>
                <a:avLst/>
                <a:gdLst/>
                <a:ahLst/>
                <a:cxnLst/>
                <a:rect l="l" t="t" r="r" b="b"/>
                <a:pathLst>
                  <a:path w="836" h="228" extrusionOk="0">
                    <a:moveTo>
                      <a:pt x="263" y="0"/>
                    </a:moveTo>
                    <a:cubicBezTo>
                      <a:pt x="171" y="0"/>
                      <a:pt x="106" y="20"/>
                      <a:pt x="65" y="53"/>
                    </a:cubicBezTo>
                    <a:cubicBezTo>
                      <a:pt x="0" y="111"/>
                      <a:pt x="71" y="118"/>
                      <a:pt x="71" y="118"/>
                    </a:cubicBezTo>
                    <a:cubicBezTo>
                      <a:pt x="71" y="118"/>
                      <a:pt x="111" y="110"/>
                      <a:pt x="180" y="110"/>
                    </a:cubicBezTo>
                    <a:cubicBezTo>
                      <a:pt x="287" y="110"/>
                      <a:pt x="467" y="129"/>
                      <a:pt x="680" y="228"/>
                    </a:cubicBezTo>
                    <a:cubicBezTo>
                      <a:pt x="836" y="228"/>
                      <a:pt x="648" y="53"/>
                      <a:pt x="447" y="21"/>
                    </a:cubicBezTo>
                    <a:cubicBezTo>
                      <a:pt x="377" y="7"/>
                      <a:pt x="316" y="0"/>
                      <a:pt x="2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02;p48">
                <a:extLst>
                  <a:ext uri="{FF2B5EF4-FFF2-40B4-BE49-F238E27FC236}">
                    <a16:creationId xmlns:a16="http://schemas.microsoft.com/office/drawing/2014/main" id="{B9CEE820-0C31-4065-BDA1-9A2A8738D5D5}"/>
                  </a:ext>
                </a:extLst>
              </p:cNvPr>
              <p:cNvSpPr/>
              <p:nvPr/>
            </p:nvSpPr>
            <p:spPr>
              <a:xfrm>
                <a:off x="4167266" y="1692989"/>
                <a:ext cx="47888" cy="10786"/>
              </a:xfrm>
              <a:custGeom>
                <a:avLst/>
                <a:gdLst/>
                <a:ahLst/>
                <a:cxnLst/>
                <a:rect l="l" t="t" r="r" b="b"/>
                <a:pathLst>
                  <a:path w="817" h="184" extrusionOk="0">
                    <a:moveTo>
                      <a:pt x="385" y="0"/>
                    </a:moveTo>
                    <a:cubicBezTo>
                      <a:pt x="198" y="0"/>
                      <a:pt x="1" y="113"/>
                      <a:pt x="142" y="143"/>
                    </a:cubicBezTo>
                    <a:cubicBezTo>
                      <a:pt x="234" y="126"/>
                      <a:pt x="318" y="120"/>
                      <a:pt x="392" y="120"/>
                    </a:cubicBezTo>
                    <a:cubicBezTo>
                      <a:pt x="621" y="120"/>
                      <a:pt x="757" y="182"/>
                      <a:pt x="757" y="182"/>
                    </a:cubicBezTo>
                    <a:cubicBezTo>
                      <a:pt x="757" y="182"/>
                      <a:pt x="763" y="183"/>
                      <a:pt x="769" y="183"/>
                    </a:cubicBezTo>
                    <a:cubicBezTo>
                      <a:pt x="787" y="183"/>
                      <a:pt x="817" y="176"/>
                      <a:pt x="783" y="124"/>
                    </a:cubicBezTo>
                    <a:cubicBezTo>
                      <a:pt x="732" y="59"/>
                      <a:pt x="615" y="14"/>
                      <a:pt x="414" y="1"/>
                    </a:cubicBezTo>
                    <a:cubicBezTo>
                      <a:pt x="405" y="0"/>
                      <a:pt x="395" y="0"/>
                      <a:pt x="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 name="文字方塊 28">
            <a:extLst>
              <a:ext uri="{FF2B5EF4-FFF2-40B4-BE49-F238E27FC236}">
                <a16:creationId xmlns:a16="http://schemas.microsoft.com/office/drawing/2014/main" id="{A369B934-40F8-418B-9EBC-05632DF4B260}"/>
              </a:ext>
            </a:extLst>
          </p:cNvPr>
          <p:cNvSpPr txBox="1"/>
          <p:nvPr/>
        </p:nvSpPr>
        <p:spPr>
          <a:xfrm>
            <a:off x="1799900" y="1875602"/>
            <a:ext cx="1851660" cy="523220"/>
          </a:xfrm>
          <a:prstGeom prst="rect">
            <a:avLst/>
          </a:prstGeom>
          <a:noFill/>
        </p:spPr>
        <p:txBody>
          <a:bodyPr wrap="square" rtlCol="0">
            <a:spAutoFit/>
          </a:bodyPr>
          <a:lstStyle/>
          <a:p>
            <a:pPr algn="ctr"/>
            <a:r>
              <a:rPr lang="en-US" altLang="zh-TW" sz="2800" b="1" dirty="0">
                <a:solidFill>
                  <a:schemeClr val="tx1"/>
                </a:solidFill>
                <a:latin typeface="源泉圓體 R" panose="020B0500000000000000" pitchFamily="34" charset="-120"/>
                <a:ea typeface="源泉圓體 R" panose="020B0500000000000000" pitchFamily="34" charset="-120"/>
              </a:rPr>
              <a:t>Yes / No</a:t>
            </a:r>
            <a:endParaRPr lang="zh-TW" altLang="en-US" sz="2800" b="1" dirty="0">
              <a:solidFill>
                <a:schemeClr val="tx1"/>
              </a:solidFill>
              <a:latin typeface="源泉圓體 R" panose="020B0500000000000000" pitchFamily="34" charset="-120"/>
              <a:ea typeface="源泉圓體 R" panose="020B0500000000000000" pitchFamily="34" charset="-120"/>
            </a:endParaRPr>
          </a:p>
        </p:txBody>
      </p:sp>
      <p:sp>
        <p:nvSpPr>
          <p:cNvPr id="30" name="文字方塊 29">
            <a:extLst>
              <a:ext uri="{FF2B5EF4-FFF2-40B4-BE49-F238E27FC236}">
                <a16:creationId xmlns:a16="http://schemas.microsoft.com/office/drawing/2014/main" id="{1E01C641-BA32-4F42-AED5-A5C8CDDD2B4B}"/>
              </a:ext>
            </a:extLst>
          </p:cNvPr>
          <p:cNvSpPr txBox="1"/>
          <p:nvPr/>
        </p:nvSpPr>
        <p:spPr>
          <a:xfrm>
            <a:off x="1830380" y="3524645"/>
            <a:ext cx="1851660" cy="523220"/>
          </a:xfrm>
          <a:prstGeom prst="rect">
            <a:avLst/>
          </a:prstGeom>
          <a:noFill/>
        </p:spPr>
        <p:txBody>
          <a:bodyPr wrap="square" rtlCol="0">
            <a:spAutoFit/>
          </a:bodyPr>
          <a:lstStyle/>
          <a:p>
            <a:pPr algn="ctr"/>
            <a:r>
              <a:rPr lang="en-US" altLang="zh-TW" sz="2800" b="1" dirty="0">
                <a:solidFill>
                  <a:schemeClr val="tx1"/>
                </a:solidFill>
                <a:latin typeface="源泉圓體 R" panose="020B0500000000000000" pitchFamily="34" charset="-120"/>
                <a:ea typeface="源泉圓體 R" panose="020B0500000000000000" pitchFamily="34" charset="-120"/>
              </a:rPr>
              <a:t>1  /  0</a:t>
            </a:r>
            <a:endParaRPr lang="zh-TW" altLang="en-US" sz="2800" b="1" dirty="0">
              <a:solidFill>
                <a:schemeClr val="tx1"/>
              </a:solidFill>
              <a:latin typeface="源泉圓體 R" panose="020B0500000000000000" pitchFamily="34" charset="-120"/>
              <a:ea typeface="源泉圓體 R" panose="020B0500000000000000" pitchFamily="34" charset="-120"/>
            </a:endParaRPr>
          </a:p>
        </p:txBody>
      </p:sp>
      <p:cxnSp>
        <p:nvCxnSpPr>
          <p:cNvPr id="32" name="直線接點 31">
            <a:extLst>
              <a:ext uri="{FF2B5EF4-FFF2-40B4-BE49-F238E27FC236}">
                <a16:creationId xmlns:a16="http://schemas.microsoft.com/office/drawing/2014/main" id="{8B3A9538-86BC-4B3E-9C46-0F3BEE6A021C}"/>
              </a:ext>
            </a:extLst>
          </p:cNvPr>
          <p:cNvCxnSpPr>
            <a:cxnSpLocks/>
          </p:cNvCxnSpPr>
          <p:nvPr/>
        </p:nvCxnSpPr>
        <p:spPr>
          <a:xfrm>
            <a:off x="2716423" y="2505176"/>
            <a:ext cx="0" cy="813773"/>
          </a:xfrm>
          <a:prstGeom prst="line">
            <a:avLst/>
          </a:prstGeom>
          <a:ln w="38100">
            <a:solidFill>
              <a:schemeClr val="accent1">
                <a:lumMod val="75000"/>
              </a:schemeClr>
            </a:solidFill>
            <a:tailEnd type="triangle"/>
          </a:ln>
        </p:spPr>
        <p:style>
          <a:lnRef idx="1">
            <a:schemeClr val="accent5"/>
          </a:lnRef>
          <a:fillRef idx="0">
            <a:schemeClr val="accent5"/>
          </a:fillRef>
          <a:effectRef idx="0">
            <a:schemeClr val="accent5"/>
          </a:effectRef>
          <a:fontRef idx="minor">
            <a:schemeClr val="tx1"/>
          </a:fontRef>
        </p:style>
      </p:cxnSp>
      <p:sp>
        <p:nvSpPr>
          <p:cNvPr id="31" name="投影片編號版面配置區 1">
            <a:extLst>
              <a:ext uri="{FF2B5EF4-FFF2-40B4-BE49-F238E27FC236}">
                <a16:creationId xmlns:a16="http://schemas.microsoft.com/office/drawing/2014/main" id="{CC698E8E-19E0-4E59-AF5F-8CD98C98AD1B}"/>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42</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925771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up)">
                                      <p:cBhvr>
                                        <p:cTn id="11" dur="500"/>
                                        <p:tgtEl>
                                          <p:spTgt spid="3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5CC15955-1633-4642-BDBD-58C28B194677}"/>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A5237031-3AAC-4D82-A675-F937294F05A2}"/>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型態轉換比較 </a:t>
              </a:r>
              <a:r>
                <a:rPr lang="en-US" altLang="zh-TW" sz="3200" b="1" dirty="0">
                  <a:latin typeface="源泉圓體 R" panose="020B0500000000000000" pitchFamily="34" charset="-120"/>
                  <a:ea typeface="源泉圓體 R" panose="020B0500000000000000" pitchFamily="34" charset="-120"/>
                </a:rPr>
                <a:t>– J48</a:t>
              </a:r>
              <a:r>
                <a:rPr lang="zh-TW" altLang="en-US" sz="3200" b="1" dirty="0">
                  <a:latin typeface="源泉圓體 R" panose="020B0500000000000000" pitchFamily="34" charset="-120"/>
                  <a:ea typeface="源泉圓體 R" panose="020B0500000000000000" pitchFamily="34" charset="-120"/>
                </a:rPr>
                <a:t>、</a:t>
              </a:r>
              <a:r>
                <a:rPr lang="en-US" altLang="zh-TW" sz="3200" b="1" dirty="0">
                  <a:latin typeface="源泉圓體 R" panose="020B0500000000000000" pitchFamily="34" charset="-120"/>
                  <a:ea typeface="源泉圓體 R" panose="020B0500000000000000" pitchFamily="34" charset="-120"/>
                </a:rPr>
                <a:t>Random Forest</a:t>
              </a:r>
            </a:p>
          </p:txBody>
        </p:sp>
        <p:grpSp>
          <p:nvGrpSpPr>
            <p:cNvPr id="4" name="群組 3">
              <a:extLst>
                <a:ext uri="{FF2B5EF4-FFF2-40B4-BE49-F238E27FC236}">
                  <a16:creationId xmlns:a16="http://schemas.microsoft.com/office/drawing/2014/main" id="{98F56AAA-8961-4F6F-86B7-62DA475BC16A}"/>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7CFDF07D-CCC2-448F-A317-EE9016BC57B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28ABB051-8563-437F-88C8-8100E41FA3A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 name="Rectangle 1">
            <a:extLst>
              <a:ext uri="{FF2B5EF4-FFF2-40B4-BE49-F238E27FC236}">
                <a16:creationId xmlns:a16="http://schemas.microsoft.com/office/drawing/2014/main" id="{3C1706A7-D3CA-44B6-8C67-9F28360BB450}"/>
              </a:ext>
            </a:extLst>
          </p:cNvPr>
          <p:cNvSpPr>
            <a:spLocks noChangeArrowheads="1"/>
          </p:cNvSpPr>
          <p:nvPr/>
        </p:nvSpPr>
        <p:spPr bwMode="auto">
          <a:xfrm>
            <a:off x="7877504" y="1803401"/>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TW" altLang="en-US"/>
          </a:p>
        </p:txBody>
      </p:sp>
      <p:graphicFrame>
        <p:nvGraphicFramePr>
          <p:cNvPr id="10" name="表格 10">
            <a:extLst>
              <a:ext uri="{FF2B5EF4-FFF2-40B4-BE49-F238E27FC236}">
                <a16:creationId xmlns:a16="http://schemas.microsoft.com/office/drawing/2014/main" id="{C7B3C5B5-F836-42AA-9F4C-6125F40EC686}"/>
              </a:ext>
            </a:extLst>
          </p:cNvPr>
          <p:cNvGraphicFramePr>
            <a:graphicFrameLocks noGrp="1"/>
          </p:cNvGraphicFramePr>
          <p:nvPr>
            <p:extLst>
              <p:ext uri="{D42A27DB-BD31-4B8C-83A1-F6EECF244321}">
                <p14:modId xmlns:p14="http://schemas.microsoft.com/office/powerpoint/2010/main" val="1700544101"/>
              </p:ext>
            </p:extLst>
          </p:nvPr>
        </p:nvGraphicFramePr>
        <p:xfrm>
          <a:off x="863588" y="1813074"/>
          <a:ext cx="3546369" cy="1944914"/>
        </p:xfrm>
        <a:graphic>
          <a:graphicData uri="http://schemas.openxmlformats.org/drawingml/2006/table">
            <a:tbl>
              <a:tblPr firstRow="1" bandRow="1">
                <a:tableStyleId>{81C5649E-B6DF-48DD-B737-5314E243A1CC}</a:tableStyleId>
              </a:tblPr>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altLang="zh-TW" sz="1400" b="0" i="0" u="none" strike="noStrike" dirty="0">
                          <a:solidFill>
                            <a:schemeClr val="bg1"/>
                          </a:solidFill>
                          <a:effectLst/>
                          <a:latin typeface="源泉圓體 R" panose="020B0500000000000000" pitchFamily="34" charset="-120"/>
                          <a:ea typeface="源泉圓體 R" panose="020B0500000000000000" pitchFamily="34" charset="-120"/>
                        </a:rPr>
                        <a:t>J48</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前</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後</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96.6881%</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96.1362%</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0.968</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0.963</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0.998</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0.997</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0.0309</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0.0358</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graphicFrame>
        <p:nvGraphicFramePr>
          <p:cNvPr id="9" name="表格 10">
            <a:extLst>
              <a:ext uri="{FF2B5EF4-FFF2-40B4-BE49-F238E27FC236}">
                <a16:creationId xmlns:a16="http://schemas.microsoft.com/office/drawing/2014/main" id="{BD638A40-E8F5-497F-B20F-D54E2A0C4165}"/>
              </a:ext>
            </a:extLst>
          </p:cNvPr>
          <p:cNvGraphicFramePr>
            <a:graphicFrameLocks noGrp="1"/>
          </p:cNvGraphicFramePr>
          <p:nvPr>
            <p:extLst>
              <p:ext uri="{D42A27DB-BD31-4B8C-83A1-F6EECF244321}">
                <p14:modId xmlns:p14="http://schemas.microsoft.com/office/powerpoint/2010/main" val="1733695479"/>
              </p:ext>
            </p:extLst>
          </p:nvPr>
        </p:nvGraphicFramePr>
        <p:xfrm>
          <a:off x="4715022" y="1813074"/>
          <a:ext cx="3546369" cy="1944914"/>
        </p:xfrm>
        <a:graphic>
          <a:graphicData uri="http://schemas.openxmlformats.org/drawingml/2006/table">
            <a:tbl>
              <a:tblPr firstRow="1" bandRow="1">
                <a:tableStyleId>{81C5649E-B6DF-48DD-B737-5314E243A1CC}</a:tableStyleId>
              </a:tblPr>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RF</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前</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a:solidFill>
                            <a:schemeClr val="bg1"/>
                          </a:solidFill>
                          <a:effectLst/>
                          <a:latin typeface="源泉圓體 R" panose="020B0500000000000000" pitchFamily="34" charset="-120"/>
                          <a:ea typeface="源泉圓體 R" panose="020B0500000000000000" pitchFamily="34" charset="-120"/>
                        </a:rPr>
                        <a:t>後</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96.6881%</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96.6881%</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0.968</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0.968</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0.998</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0.998</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0.0303</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0.0303</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sp>
        <p:nvSpPr>
          <p:cNvPr id="11" name="文字方塊 10">
            <a:extLst>
              <a:ext uri="{FF2B5EF4-FFF2-40B4-BE49-F238E27FC236}">
                <a16:creationId xmlns:a16="http://schemas.microsoft.com/office/drawing/2014/main" id="{9F6D9D8B-1A4F-4DDE-8AFC-97CE4ACDF532}"/>
              </a:ext>
            </a:extLst>
          </p:cNvPr>
          <p:cNvSpPr txBox="1"/>
          <p:nvPr/>
        </p:nvSpPr>
        <p:spPr>
          <a:xfrm>
            <a:off x="863588" y="3952442"/>
            <a:ext cx="3546369" cy="523220"/>
          </a:xfrm>
          <a:prstGeom prst="rect">
            <a:avLst/>
          </a:prstGeom>
          <a:noFill/>
        </p:spPr>
        <p:txBody>
          <a:bodyPr wrap="square">
            <a:spAutoFit/>
          </a:bodyPr>
          <a:lstStyle/>
          <a:p>
            <a:pPr marL="158750" indent="0" algn="ctr" rtl="0">
              <a:spcBef>
                <a:spcPts val="0"/>
              </a:spcBef>
              <a:spcAft>
                <a:spcPts val="0"/>
              </a:spcAft>
              <a:buNone/>
            </a:pPr>
            <a:r>
              <a:rPr lang="en-US" altLang="zh-TW" dirty="0">
                <a:latin typeface="源泉圓體 R" panose="020B0500000000000000" pitchFamily="34" charset="-120"/>
                <a:ea typeface="源泉圓體 R" panose="020B0500000000000000" pitchFamily="34" charset="-120"/>
              </a:rPr>
              <a:t>J48 </a:t>
            </a:r>
            <a:r>
              <a:rPr lang="zh-TW" altLang="en-US" dirty="0">
                <a:latin typeface="源泉圓體 R" panose="020B0500000000000000" pitchFamily="34" charset="-120"/>
                <a:ea typeface="源泉圓體 R" panose="020B0500000000000000" pitchFamily="34" charset="-120"/>
              </a:rPr>
              <a:t>的分類效果稍微變差了一點</a:t>
            </a:r>
            <a:endParaRPr lang="en-US" altLang="zh-TW" dirty="0">
              <a:latin typeface="源泉圓體 R" panose="020B0500000000000000" pitchFamily="34" charset="-120"/>
              <a:ea typeface="源泉圓體 R" panose="020B0500000000000000" pitchFamily="34" charset="-120"/>
            </a:endParaRPr>
          </a:p>
          <a:p>
            <a:pPr marL="158750" indent="0" algn="ctr" rtl="0">
              <a:spcBef>
                <a:spcPts val="0"/>
              </a:spcBef>
              <a:spcAft>
                <a:spcPts val="0"/>
              </a:spcAft>
              <a:buNone/>
            </a:pPr>
            <a:r>
              <a:rPr lang="zh-TW" altLang="en-US" dirty="0">
                <a:latin typeface="源泉圓體 R" panose="020B0500000000000000" pitchFamily="34" charset="-120"/>
                <a:ea typeface="源泉圓體 R" panose="020B0500000000000000" pitchFamily="34" charset="-120"/>
              </a:rPr>
              <a:t>準確率跟 </a:t>
            </a:r>
            <a:r>
              <a:rPr lang="en-US" altLang="zh-TW" dirty="0">
                <a:latin typeface="源泉圓體 R" panose="020B0500000000000000" pitchFamily="34" charset="-120"/>
                <a:ea typeface="源泉圓體 R" panose="020B0500000000000000" pitchFamily="34" charset="-120"/>
              </a:rPr>
              <a:t>F1 </a:t>
            </a:r>
            <a:r>
              <a:rPr lang="zh-TW" altLang="en-US" dirty="0">
                <a:latin typeface="源泉圓體 R" panose="020B0500000000000000" pitchFamily="34" charset="-120"/>
                <a:ea typeface="源泉圓體 R" panose="020B0500000000000000" pitchFamily="34" charset="-120"/>
              </a:rPr>
              <a:t>分數稍微降低</a:t>
            </a:r>
          </a:p>
        </p:txBody>
      </p:sp>
      <p:sp>
        <p:nvSpPr>
          <p:cNvPr id="13" name="文字方塊 12">
            <a:extLst>
              <a:ext uri="{FF2B5EF4-FFF2-40B4-BE49-F238E27FC236}">
                <a16:creationId xmlns:a16="http://schemas.microsoft.com/office/drawing/2014/main" id="{AD0BAFEA-1337-4A60-90C5-7BEB911DD1B2}"/>
              </a:ext>
            </a:extLst>
          </p:cNvPr>
          <p:cNvSpPr txBox="1"/>
          <p:nvPr/>
        </p:nvSpPr>
        <p:spPr>
          <a:xfrm>
            <a:off x="4715022" y="3952441"/>
            <a:ext cx="3546369" cy="523220"/>
          </a:xfrm>
          <a:prstGeom prst="rect">
            <a:avLst/>
          </a:prstGeom>
          <a:noFill/>
        </p:spPr>
        <p:txBody>
          <a:bodyPr wrap="square">
            <a:spAutoFit/>
          </a:bodyPr>
          <a:lstStyle/>
          <a:p>
            <a:pPr marL="158750" indent="0" algn="ctr" rtl="0">
              <a:spcBef>
                <a:spcPts val="0"/>
              </a:spcBef>
              <a:spcAft>
                <a:spcPts val="0"/>
              </a:spcAft>
              <a:buNone/>
            </a:pPr>
            <a:r>
              <a:rPr lang="zh-TW" altLang="en-US" dirty="0">
                <a:latin typeface="源泉圓體 R" panose="020B0500000000000000" pitchFamily="34" charset="-120"/>
                <a:ea typeface="源泉圓體 R" panose="020B0500000000000000" pitchFamily="34" charset="-120"/>
              </a:rPr>
              <a:t>隨機森林的分類效果與轉換前是一樣的</a:t>
            </a:r>
            <a:endParaRPr lang="en-US" altLang="zh-TW" dirty="0">
              <a:latin typeface="源泉圓體 R" panose="020B0500000000000000" pitchFamily="34" charset="-120"/>
              <a:ea typeface="源泉圓體 R" panose="020B0500000000000000" pitchFamily="34" charset="-120"/>
            </a:endParaRPr>
          </a:p>
          <a:p>
            <a:pPr marL="158750" indent="0" algn="ctr" rtl="0">
              <a:spcBef>
                <a:spcPts val="0"/>
              </a:spcBef>
              <a:spcAft>
                <a:spcPts val="0"/>
              </a:spcAft>
              <a:buNone/>
            </a:pPr>
            <a:r>
              <a:rPr lang="zh-TW" altLang="en-US" dirty="0">
                <a:latin typeface="源泉圓體 R" panose="020B0500000000000000" pitchFamily="34" charset="-120"/>
                <a:ea typeface="源泉圓體 R" panose="020B0500000000000000" pitchFamily="34" charset="-120"/>
              </a:rPr>
              <a:t>各評估指標沒有發生變化</a:t>
            </a:r>
          </a:p>
        </p:txBody>
      </p:sp>
      <p:sp>
        <p:nvSpPr>
          <p:cNvPr id="12" name="投影片編號版面配置區 1">
            <a:extLst>
              <a:ext uri="{FF2B5EF4-FFF2-40B4-BE49-F238E27FC236}">
                <a16:creationId xmlns:a16="http://schemas.microsoft.com/office/drawing/2014/main" id="{8568411E-E51C-4F49-AF40-D5DA4D96BE2D}"/>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43</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7457677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5CC15955-1633-4642-BDBD-58C28B194677}"/>
              </a:ext>
            </a:extLst>
          </p:cNvPr>
          <p:cNvGrpSpPr/>
          <p:nvPr/>
        </p:nvGrpSpPr>
        <p:grpSpPr>
          <a:xfrm>
            <a:off x="543944" y="551486"/>
            <a:ext cx="8096816" cy="623271"/>
            <a:chOff x="543944" y="551486"/>
            <a:chExt cx="8096816" cy="623271"/>
          </a:xfrm>
        </p:grpSpPr>
        <p:sp>
          <p:nvSpPr>
            <p:cNvPr id="3" name="文字方塊 2">
              <a:extLst>
                <a:ext uri="{FF2B5EF4-FFF2-40B4-BE49-F238E27FC236}">
                  <a16:creationId xmlns:a16="http://schemas.microsoft.com/office/drawing/2014/main" id="{A5237031-3AAC-4D82-A675-F937294F05A2}"/>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型態轉換比較 </a:t>
              </a:r>
              <a:r>
                <a:rPr lang="en-US" altLang="zh-TW" sz="3200" b="1" dirty="0">
                  <a:latin typeface="源泉圓體 R" panose="020B0500000000000000" pitchFamily="34" charset="-120"/>
                  <a:ea typeface="源泉圓體 R" panose="020B0500000000000000" pitchFamily="34" charset="-120"/>
                </a:rPr>
                <a:t>– </a:t>
              </a:r>
              <a:r>
                <a:rPr lang="en-US" altLang="zh-TW" sz="2000" b="1" dirty="0">
                  <a:latin typeface="源泉圓體 R" panose="020B0500000000000000" pitchFamily="34" charset="-120"/>
                  <a:ea typeface="源泉圓體 R" panose="020B0500000000000000" pitchFamily="34" charset="-120"/>
                </a:rPr>
                <a:t>AdaBoost (J48)</a:t>
              </a:r>
              <a:r>
                <a:rPr lang="zh-TW" altLang="en-US" sz="2000" b="1" dirty="0">
                  <a:latin typeface="源泉圓體 R" panose="020B0500000000000000" pitchFamily="34" charset="-120"/>
                  <a:ea typeface="源泉圓體 R" panose="020B0500000000000000" pitchFamily="34" charset="-120"/>
                </a:rPr>
                <a:t>、</a:t>
              </a:r>
              <a:r>
                <a:rPr lang="en-US" altLang="zh-TW" sz="2000" b="1" dirty="0">
                  <a:latin typeface="源泉圓體 R" panose="020B0500000000000000" pitchFamily="34" charset="-120"/>
                  <a:ea typeface="源泉圓體 R" panose="020B0500000000000000" pitchFamily="34" charset="-120"/>
                </a:rPr>
                <a:t>Logistic</a:t>
              </a:r>
              <a:r>
                <a:rPr lang="zh-TW" altLang="en-US" sz="2000" b="1" dirty="0">
                  <a:latin typeface="源泉圓體 R" panose="020B0500000000000000" pitchFamily="34" charset="-120"/>
                  <a:ea typeface="源泉圓體 R" panose="020B0500000000000000" pitchFamily="34" charset="-120"/>
                </a:rPr>
                <a:t> </a:t>
              </a:r>
              <a:r>
                <a:rPr lang="en-US" altLang="zh-TW" sz="2000" b="1" dirty="0">
                  <a:latin typeface="源泉圓體 R" panose="020B0500000000000000" pitchFamily="34" charset="-120"/>
                  <a:ea typeface="源泉圓體 R" panose="020B0500000000000000" pitchFamily="34" charset="-120"/>
                </a:rPr>
                <a:t>Regression</a:t>
              </a:r>
              <a:endParaRPr lang="en-US" altLang="zh-TW" sz="3200" b="1" dirty="0">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98F56AAA-8961-4F6F-86B7-62DA475BC16A}"/>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7CFDF07D-CCC2-448F-A317-EE9016BC57B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 name="直線接點 5">
                <a:extLst>
                  <a:ext uri="{FF2B5EF4-FFF2-40B4-BE49-F238E27FC236}">
                    <a16:creationId xmlns:a16="http://schemas.microsoft.com/office/drawing/2014/main" id="{28ABB051-8563-437F-88C8-8100E41FA3A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 name="Rectangle 1">
            <a:extLst>
              <a:ext uri="{FF2B5EF4-FFF2-40B4-BE49-F238E27FC236}">
                <a16:creationId xmlns:a16="http://schemas.microsoft.com/office/drawing/2014/main" id="{3C1706A7-D3CA-44B6-8C67-9F28360BB450}"/>
              </a:ext>
            </a:extLst>
          </p:cNvPr>
          <p:cNvSpPr>
            <a:spLocks noChangeArrowheads="1"/>
          </p:cNvSpPr>
          <p:nvPr/>
        </p:nvSpPr>
        <p:spPr bwMode="auto">
          <a:xfrm>
            <a:off x="7877504" y="1803401"/>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TW" altLang="en-US"/>
          </a:p>
        </p:txBody>
      </p:sp>
      <p:graphicFrame>
        <p:nvGraphicFramePr>
          <p:cNvPr id="10" name="表格 10">
            <a:extLst>
              <a:ext uri="{FF2B5EF4-FFF2-40B4-BE49-F238E27FC236}">
                <a16:creationId xmlns:a16="http://schemas.microsoft.com/office/drawing/2014/main" id="{C7B3C5B5-F836-42AA-9F4C-6125F40EC686}"/>
              </a:ext>
            </a:extLst>
          </p:cNvPr>
          <p:cNvGraphicFramePr>
            <a:graphicFrameLocks noGrp="1"/>
          </p:cNvGraphicFramePr>
          <p:nvPr>
            <p:extLst>
              <p:ext uri="{D42A27DB-BD31-4B8C-83A1-F6EECF244321}">
                <p14:modId xmlns:p14="http://schemas.microsoft.com/office/powerpoint/2010/main" val="3323588098"/>
              </p:ext>
            </p:extLst>
          </p:nvPr>
        </p:nvGraphicFramePr>
        <p:xfrm>
          <a:off x="863588" y="1813074"/>
          <a:ext cx="3546369" cy="1944914"/>
        </p:xfrm>
        <a:graphic>
          <a:graphicData uri="http://schemas.openxmlformats.org/drawingml/2006/table">
            <a:tbl>
              <a:tblPr firstRow="1" bandRow="1">
                <a:tableStyleId>{81C5649E-B6DF-48DD-B737-5314E243A1CC}</a:tableStyleId>
              </a:tblPr>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altLang="zh-TW" sz="1400" b="0" i="0" u="none" strike="noStrike" dirty="0">
                          <a:solidFill>
                            <a:schemeClr val="bg1"/>
                          </a:solidFill>
                          <a:effectLst/>
                          <a:latin typeface="源泉圓體 R" panose="020B0500000000000000" pitchFamily="34" charset="-120"/>
                          <a:ea typeface="源泉圓體 R" panose="020B0500000000000000" pitchFamily="34" charset="-120"/>
                        </a:rPr>
                        <a:t>AdaBoost</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前</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後</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96.6881%</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96.6881%</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0.968</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0.968</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0.998</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0.998</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0.0301</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0.0306</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graphicFrame>
        <p:nvGraphicFramePr>
          <p:cNvPr id="9" name="表格 10">
            <a:extLst>
              <a:ext uri="{FF2B5EF4-FFF2-40B4-BE49-F238E27FC236}">
                <a16:creationId xmlns:a16="http://schemas.microsoft.com/office/drawing/2014/main" id="{BD638A40-E8F5-497F-B20F-D54E2A0C4165}"/>
              </a:ext>
            </a:extLst>
          </p:cNvPr>
          <p:cNvGraphicFramePr>
            <a:graphicFrameLocks noGrp="1"/>
          </p:cNvGraphicFramePr>
          <p:nvPr>
            <p:extLst>
              <p:ext uri="{D42A27DB-BD31-4B8C-83A1-F6EECF244321}">
                <p14:modId xmlns:p14="http://schemas.microsoft.com/office/powerpoint/2010/main" val="2178698724"/>
              </p:ext>
            </p:extLst>
          </p:nvPr>
        </p:nvGraphicFramePr>
        <p:xfrm>
          <a:off x="4715022" y="1813074"/>
          <a:ext cx="3546369" cy="1944914"/>
        </p:xfrm>
        <a:graphic>
          <a:graphicData uri="http://schemas.openxmlformats.org/drawingml/2006/table">
            <a:tbl>
              <a:tblPr firstRow="1" bandRow="1">
                <a:tableStyleId>{81C5649E-B6DF-48DD-B737-5314E243A1CC}</a:tableStyleId>
              </a:tblPr>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altLang="zh-TW" sz="1400" b="0" i="0" u="none" strike="noStrike" dirty="0">
                          <a:solidFill>
                            <a:schemeClr val="bg1"/>
                          </a:solidFill>
                          <a:effectLst/>
                          <a:latin typeface="源泉圓體 R" panose="020B0500000000000000" pitchFamily="34" charset="-120"/>
                          <a:ea typeface="源泉圓體 R" panose="020B0500000000000000" pitchFamily="34" charset="-120"/>
                        </a:rPr>
                        <a:t>LR</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前</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後</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94.7562%</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94.7562%</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0.949</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0.949</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0.995</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0.995</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a:solidFill>
                            <a:srgbClr val="000000"/>
                          </a:solidFill>
                          <a:effectLst/>
                          <a:latin typeface="Arial" panose="020B0604020202020204" pitchFamily="34" charset="0"/>
                        </a:rPr>
                        <a:t>0.0623</a:t>
                      </a:r>
                      <a:endParaRPr lang="zh-TW" altLang="en-US">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0.0623</a:t>
                      </a:r>
                      <a:endParaRPr lang="zh-TW" altLang="en-US"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sp>
        <p:nvSpPr>
          <p:cNvPr id="11" name="文字方塊 10">
            <a:extLst>
              <a:ext uri="{FF2B5EF4-FFF2-40B4-BE49-F238E27FC236}">
                <a16:creationId xmlns:a16="http://schemas.microsoft.com/office/drawing/2014/main" id="{F34D68C3-417E-492F-9F30-D9D62664CA45}"/>
              </a:ext>
            </a:extLst>
          </p:cNvPr>
          <p:cNvSpPr txBox="1"/>
          <p:nvPr/>
        </p:nvSpPr>
        <p:spPr>
          <a:xfrm>
            <a:off x="4715022" y="3952441"/>
            <a:ext cx="3546369" cy="523220"/>
          </a:xfrm>
          <a:prstGeom prst="rect">
            <a:avLst/>
          </a:prstGeom>
          <a:noFill/>
        </p:spPr>
        <p:txBody>
          <a:bodyPr wrap="square">
            <a:spAutoFit/>
          </a:bodyPr>
          <a:lstStyle/>
          <a:p>
            <a:pPr marL="158750" indent="0" algn="ctr" rtl="0">
              <a:spcBef>
                <a:spcPts val="0"/>
              </a:spcBef>
              <a:spcAft>
                <a:spcPts val="0"/>
              </a:spcAft>
              <a:buNone/>
            </a:pPr>
            <a:r>
              <a:rPr lang="en-US" altLang="zh-TW" dirty="0">
                <a:latin typeface="源泉圓體 R" panose="020B0500000000000000" pitchFamily="34" charset="-120"/>
                <a:ea typeface="源泉圓體 R" panose="020B0500000000000000" pitchFamily="34" charset="-120"/>
              </a:rPr>
              <a:t>LR </a:t>
            </a:r>
            <a:r>
              <a:rPr lang="zh-TW" altLang="en-US" dirty="0">
                <a:latin typeface="源泉圓體 R" panose="020B0500000000000000" pitchFamily="34" charset="-120"/>
                <a:ea typeface="源泉圓體 R" panose="020B0500000000000000" pitchFamily="34" charset="-120"/>
              </a:rPr>
              <a:t>的分類效果與轉換前是一樣的</a:t>
            </a:r>
            <a:endParaRPr lang="en-US" altLang="zh-TW" dirty="0">
              <a:latin typeface="源泉圓體 R" panose="020B0500000000000000" pitchFamily="34" charset="-120"/>
              <a:ea typeface="源泉圓體 R" panose="020B0500000000000000" pitchFamily="34" charset="-120"/>
            </a:endParaRPr>
          </a:p>
          <a:p>
            <a:pPr marL="158750" indent="0" algn="ctr" rtl="0">
              <a:spcBef>
                <a:spcPts val="0"/>
              </a:spcBef>
              <a:spcAft>
                <a:spcPts val="0"/>
              </a:spcAft>
              <a:buNone/>
            </a:pPr>
            <a:r>
              <a:rPr lang="zh-TW" altLang="en-US" dirty="0">
                <a:latin typeface="源泉圓體 R" panose="020B0500000000000000" pitchFamily="34" charset="-120"/>
                <a:ea typeface="源泉圓體 R" panose="020B0500000000000000" pitchFamily="34" charset="-120"/>
              </a:rPr>
              <a:t>各評估指標沒有發生變化</a:t>
            </a:r>
          </a:p>
        </p:txBody>
      </p:sp>
      <p:sp>
        <p:nvSpPr>
          <p:cNvPr id="12" name="文字方塊 11">
            <a:extLst>
              <a:ext uri="{FF2B5EF4-FFF2-40B4-BE49-F238E27FC236}">
                <a16:creationId xmlns:a16="http://schemas.microsoft.com/office/drawing/2014/main" id="{730B50D2-C841-44B9-99A9-2C672A26D09E}"/>
              </a:ext>
            </a:extLst>
          </p:cNvPr>
          <p:cNvSpPr txBox="1"/>
          <p:nvPr/>
        </p:nvSpPr>
        <p:spPr>
          <a:xfrm>
            <a:off x="863588" y="3952441"/>
            <a:ext cx="3546369" cy="523220"/>
          </a:xfrm>
          <a:prstGeom prst="rect">
            <a:avLst/>
          </a:prstGeom>
          <a:noFill/>
        </p:spPr>
        <p:txBody>
          <a:bodyPr wrap="square">
            <a:spAutoFit/>
          </a:bodyPr>
          <a:lstStyle/>
          <a:p>
            <a:pPr marL="158750" indent="0" algn="ctr" rtl="0">
              <a:spcBef>
                <a:spcPts val="0"/>
              </a:spcBef>
              <a:spcAft>
                <a:spcPts val="0"/>
              </a:spcAft>
              <a:buNone/>
            </a:pPr>
            <a:r>
              <a:rPr lang="en-US" altLang="zh-TW" dirty="0"/>
              <a:t>AdaBoost</a:t>
            </a:r>
            <a:r>
              <a:rPr lang="zh-TW" altLang="en-US" dirty="0">
                <a:latin typeface="源泉圓體 R" panose="020B0500000000000000" pitchFamily="34" charset="-120"/>
                <a:ea typeface="源泉圓體 R" panose="020B0500000000000000" pitchFamily="34" charset="-120"/>
              </a:rPr>
              <a:t>的分類效果與轉換前是一樣的</a:t>
            </a:r>
            <a:endParaRPr lang="en-US" altLang="zh-TW" dirty="0">
              <a:latin typeface="源泉圓體 R" panose="020B0500000000000000" pitchFamily="34" charset="-120"/>
              <a:ea typeface="源泉圓體 R" panose="020B0500000000000000" pitchFamily="34" charset="-120"/>
            </a:endParaRPr>
          </a:p>
          <a:p>
            <a:pPr marL="158750" indent="0" algn="ctr" rtl="0">
              <a:spcBef>
                <a:spcPts val="0"/>
              </a:spcBef>
              <a:spcAft>
                <a:spcPts val="0"/>
              </a:spcAft>
              <a:buNone/>
            </a:pPr>
            <a:r>
              <a:rPr lang="zh-TW" altLang="en-US" dirty="0">
                <a:latin typeface="源泉圓體 R" panose="020B0500000000000000" pitchFamily="34" charset="-120"/>
                <a:ea typeface="源泉圓體 R" panose="020B0500000000000000" pitchFamily="34" charset="-120"/>
              </a:rPr>
              <a:t>各評估指標沒有發生變化</a:t>
            </a:r>
          </a:p>
        </p:txBody>
      </p:sp>
      <p:sp>
        <p:nvSpPr>
          <p:cNvPr id="13" name="文字方塊 12">
            <a:extLst>
              <a:ext uri="{FF2B5EF4-FFF2-40B4-BE49-F238E27FC236}">
                <a16:creationId xmlns:a16="http://schemas.microsoft.com/office/drawing/2014/main" id="{CF6905C7-1706-4DC4-9686-66C108EE0108}"/>
              </a:ext>
            </a:extLst>
          </p:cNvPr>
          <p:cNvSpPr txBox="1"/>
          <p:nvPr/>
        </p:nvSpPr>
        <p:spPr>
          <a:xfrm>
            <a:off x="0" y="4580740"/>
            <a:ext cx="9143999" cy="338554"/>
          </a:xfrm>
          <a:prstGeom prst="rect">
            <a:avLst/>
          </a:prstGeom>
          <a:noFill/>
        </p:spPr>
        <p:txBody>
          <a:bodyPr wrap="square">
            <a:spAutoFit/>
          </a:bodyPr>
          <a:lstStyle/>
          <a:p>
            <a:pPr marL="158750" indent="0" algn="ctr" rtl="0">
              <a:spcBef>
                <a:spcPts val="0"/>
              </a:spcBef>
              <a:spcAft>
                <a:spcPts val="0"/>
              </a:spcAft>
              <a:buNone/>
            </a:pPr>
            <a:r>
              <a:rPr lang="zh-TW" altLang="en-US" sz="1600" dirty="0">
                <a:solidFill>
                  <a:schemeClr val="accent1">
                    <a:lumMod val="75000"/>
                  </a:schemeClr>
                </a:solidFill>
                <a:latin typeface="源泉圓體 R" panose="020B0500000000000000" pitchFamily="34" charset="-120"/>
                <a:ea typeface="源泉圓體 R" panose="020B0500000000000000" pitchFamily="34" charset="-120"/>
              </a:rPr>
              <a:t>將二元類別資料轉換成數值的資料型態，對大部分演算法的分類效果沒有很大的影響</a:t>
            </a:r>
          </a:p>
        </p:txBody>
      </p:sp>
      <p:sp>
        <p:nvSpPr>
          <p:cNvPr id="14" name="投影片編號版面配置區 1">
            <a:extLst>
              <a:ext uri="{FF2B5EF4-FFF2-40B4-BE49-F238E27FC236}">
                <a16:creationId xmlns:a16="http://schemas.microsoft.com/office/drawing/2014/main" id="{B0D9D552-5722-42EA-9393-BED9F471D63D}"/>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44</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4267315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B37418E7-DE14-417C-9283-788F9AFE9172}"/>
              </a:ext>
            </a:extLst>
          </p:cNvPr>
          <p:cNvGrpSpPr/>
          <p:nvPr/>
        </p:nvGrpSpPr>
        <p:grpSpPr>
          <a:xfrm>
            <a:off x="601773" y="1183535"/>
            <a:ext cx="3479577" cy="4637096"/>
            <a:chOff x="325548" y="1316885"/>
            <a:chExt cx="3479577" cy="4637096"/>
          </a:xfrm>
        </p:grpSpPr>
        <p:sp>
          <p:nvSpPr>
            <p:cNvPr id="26" name="Google Shape;888;p39">
              <a:extLst>
                <a:ext uri="{FF2B5EF4-FFF2-40B4-BE49-F238E27FC236}">
                  <a16:creationId xmlns:a16="http://schemas.microsoft.com/office/drawing/2014/main" id="{0FD3F669-3D37-46A7-9BE7-72CAC05EF20C}"/>
                </a:ext>
              </a:extLst>
            </p:cNvPr>
            <p:cNvSpPr/>
            <p:nvPr/>
          </p:nvSpPr>
          <p:spPr>
            <a:xfrm>
              <a:off x="325548" y="2474404"/>
              <a:ext cx="3479577" cy="3479577"/>
            </a:xfrm>
            <a:custGeom>
              <a:avLst/>
              <a:gdLst/>
              <a:ahLst/>
              <a:cxnLst/>
              <a:rect l="l" t="t" r="r" b="b"/>
              <a:pathLst>
                <a:path w="104678" h="104678" extrusionOk="0">
                  <a:moveTo>
                    <a:pt x="52339" y="0"/>
                  </a:moveTo>
                  <a:cubicBezTo>
                    <a:pt x="23442" y="0"/>
                    <a:pt x="1" y="23419"/>
                    <a:pt x="1" y="52339"/>
                  </a:cubicBezTo>
                  <a:cubicBezTo>
                    <a:pt x="1" y="81236"/>
                    <a:pt x="23442" y="104677"/>
                    <a:pt x="52339" y="104677"/>
                  </a:cubicBezTo>
                  <a:cubicBezTo>
                    <a:pt x="81236" y="104677"/>
                    <a:pt x="104678" y="81236"/>
                    <a:pt x="104678" y="52339"/>
                  </a:cubicBezTo>
                  <a:cubicBezTo>
                    <a:pt x="104678" y="23419"/>
                    <a:pt x="81236" y="0"/>
                    <a:pt x="52339" y="0"/>
                  </a:cubicBezTo>
                  <a:close/>
                </a:path>
              </a:pathLst>
            </a:custGeom>
            <a:solidFill>
              <a:schemeClr val="accent5">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2928;p56">
              <a:extLst>
                <a:ext uri="{FF2B5EF4-FFF2-40B4-BE49-F238E27FC236}">
                  <a16:creationId xmlns:a16="http://schemas.microsoft.com/office/drawing/2014/main" id="{1575D2E9-94B6-4B87-98CF-305E5573D56F}"/>
                </a:ext>
              </a:extLst>
            </p:cNvPr>
            <p:cNvGrpSpPr/>
            <p:nvPr/>
          </p:nvGrpSpPr>
          <p:grpSpPr>
            <a:xfrm>
              <a:off x="539750" y="1316885"/>
              <a:ext cx="3051175" cy="4085697"/>
              <a:chOff x="526653" y="1624152"/>
              <a:chExt cx="1303899" cy="1745995"/>
            </a:xfrm>
          </p:grpSpPr>
          <p:grpSp>
            <p:nvGrpSpPr>
              <p:cNvPr id="4" name="Google Shape;2929;p56">
                <a:extLst>
                  <a:ext uri="{FF2B5EF4-FFF2-40B4-BE49-F238E27FC236}">
                    <a16:creationId xmlns:a16="http://schemas.microsoft.com/office/drawing/2014/main" id="{0924A0BB-75FA-4DE8-81FD-93A541C3191E}"/>
                  </a:ext>
                </a:extLst>
              </p:cNvPr>
              <p:cNvGrpSpPr/>
              <p:nvPr/>
            </p:nvGrpSpPr>
            <p:grpSpPr>
              <a:xfrm>
                <a:off x="526653" y="1624152"/>
                <a:ext cx="1303899" cy="1745995"/>
                <a:chOff x="1032072" y="1773345"/>
                <a:chExt cx="1303899" cy="1745995"/>
              </a:xfrm>
            </p:grpSpPr>
            <p:sp>
              <p:nvSpPr>
                <p:cNvPr id="12" name="Google Shape;2930;p56">
                  <a:extLst>
                    <a:ext uri="{FF2B5EF4-FFF2-40B4-BE49-F238E27FC236}">
                      <a16:creationId xmlns:a16="http://schemas.microsoft.com/office/drawing/2014/main" id="{7B58DCDD-56B7-4AC8-98B9-501E3B4C5CF3}"/>
                    </a:ext>
                  </a:extLst>
                </p:cNvPr>
                <p:cNvSpPr/>
                <p:nvPr/>
              </p:nvSpPr>
              <p:spPr>
                <a:xfrm>
                  <a:off x="1032072" y="1773345"/>
                  <a:ext cx="1303899" cy="1229986"/>
                </a:xfrm>
                <a:custGeom>
                  <a:avLst/>
                  <a:gdLst/>
                  <a:ahLst/>
                  <a:cxnLst/>
                  <a:rect l="l" t="t" r="r" b="b"/>
                  <a:pathLst>
                    <a:path w="6231" h="5878" extrusionOk="0">
                      <a:moveTo>
                        <a:pt x="3326" y="0"/>
                      </a:moveTo>
                      <a:cubicBezTo>
                        <a:pt x="3039" y="0"/>
                        <a:pt x="2750" y="62"/>
                        <a:pt x="2495" y="183"/>
                      </a:cubicBezTo>
                      <a:cubicBezTo>
                        <a:pt x="2026" y="409"/>
                        <a:pt x="1925" y="846"/>
                        <a:pt x="1663" y="1244"/>
                      </a:cubicBezTo>
                      <a:cubicBezTo>
                        <a:pt x="1432" y="1595"/>
                        <a:pt x="968" y="1585"/>
                        <a:pt x="923" y="2072"/>
                      </a:cubicBezTo>
                      <a:cubicBezTo>
                        <a:pt x="909" y="2231"/>
                        <a:pt x="921" y="2393"/>
                        <a:pt x="879" y="2548"/>
                      </a:cubicBezTo>
                      <a:cubicBezTo>
                        <a:pt x="811" y="2789"/>
                        <a:pt x="624" y="2963"/>
                        <a:pt x="467" y="3145"/>
                      </a:cubicBezTo>
                      <a:cubicBezTo>
                        <a:pt x="305" y="3334"/>
                        <a:pt x="170" y="3552"/>
                        <a:pt x="86" y="3788"/>
                      </a:cubicBezTo>
                      <a:cubicBezTo>
                        <a:pt x="25" y="3962"/>
                        <a:pt x="0" y="4152"/>
                        <a:pt x="25" y="4358"/>
                      </a:cubicBezTo>
                      <a:cubicBezTo>
                        <a:pt x="113" y="5070"/>
                        <a:pt x="717" y="5443"/>
                        <a:pt x="1346" y="5637"/>
                      </a:cubicBezTo>
                      <a:cubicBezTo>
                        <a:pt x="1914" y="5811"/>
                        <a:pt x="2507" y="5877"/>
                        <a:pt x="3102" y="5877"/>
                      </a:cubicBezTo>
                      <a:cubicBezTo>
                        <a:pt x="3431" y="5877"/>
                        <a:pt x="3760" y="5857"/>
                        <a:pt x="4086" y="5824"/>
                      </a:cubicBezTo>
                      <a:cubicBezTo>
                        <a:pt x="4769" y="5753"/>
                        <a:pt x="5435" y="5610"/>
                        <a:pt x="5911" y="5077"/>
                      </a:cubicBezTo>
                      <a:cubicBezTo>
                        <a:pt x="6021" y="4952"/>
                        <a:pt x="6120" y="4810"/>
                        <a:pt x="6169" y="4648"/>
                      </a:cubicBezTo>
                      <a:cubicBezTo>
                        <a:pt x="6230" y="4446"/>
                        <a:pt x="6198" y="4228"/>
                        <a:pt x="6073" y="4056"/>
                      </a:cubicBezTo>
                      <a:cubicBezTo>
                        <a:pt x="5962" y="3906"/>
                        <a:pt x="5786" y="3815"/>
                        <a:pt x="5710" y="3638"/>
                      </a:cubicBezTo>
                      <a:cubicBezTo>
                        <a:pt x="5631" y="3461"/>
                        <a:pt x="5678" y="3260"/>
                        <a:pt x="5687" y="3066"/>
                      </a:cubicBezTo>
                      <a:cubicBezTo>
                        <a:pt x="5712" y="2595"/>
                        <a:pt x="5444" y="2322"/>
                        <a:pt x="5145" y="2000"/>
                      </a:cubicBezTo>
                      <a:cubicBezTo>
                        <a:pt x="4956" y="1799"/>
                        <a:pt x="4889" y="1529"/>
                        <a:pt x="4840" y="1264"/>
                      </a:cubicBezTo>
                      <a:cubicBezTo>
                        <a:pt x="4740" y="716"/>
                        <a:pt x="4514" y="306"/>
                        <a:pt x="3966" y="110"/>
                      </a:cubicBezTo>
                      <a:cubicBezTo>
                        <a:pt x="3764" y="36"/>
                        <a:pt x="3546" y="0"/>
                        <a:pt x="33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931;p56">
                  <a:extLst>
                    <a:ext uri="{FF2B5EF4-FFF2-40B4-BE49-F238E27FC236}">
                      <a16:creationId xmlns:a16="http://schemas.microsoft.com/office/drawing/2014/main" id="{738E1D06-F387-404B-AA25-90CA83CA99D7}"/>
                    </a:ext>
                  </a:extLst>
                </p:cNvPr>
                <p:cNvSpPr/>
                <p:nvPr/>
              </p:nvSpPr>
              <p:spPr>
                <a:xfrm>
                  <a:off x="1863865" y="2859567"/>
                  <a:ext cx="273084" cy="592185"/>
                </a:xfrm>
                <a:custGeom>
                  <a:avLst/>
                  <a:gdLst/>
                  <a:ahLst/>
                  <a:cxnLst/>
                  <a:rect l="l" t="t" r="r" b="b"/>
                  <a:pathLst>
                    <a:path w="1305" h="2830" extrusionOk="0">
                      <a:moveTo>
                        <a:pt x="984" y="0"/>
                      </a:moveTo>
                      <a:cubicBezTo>
                        <a:pt x="854" y="0"/>
                        <a:pt x="725" y="16"/>
                        <a:pt x="605" y="48"/>
                      </a:cubicBezTo>
                      <a:cubicBezTo>
                        <a:pt x="539" y="66"/>
                        <a:pt x="475" y="88"/>
                        <a:pt x="431" y="127"/>
                      </a:cubicBezTo>
                      <a:cubicBezTo>
                        <a:pt x="384" y="166"/>
                        <a:pt x="364" y="218"/>
                        <a:pt x="345" y="269"/>
                      </a:cubicBezTo>
                      <a:cubicBezTo>
                        <a:pt x="79" y="1011"/>
                        <a:pt x="1" y="1792"/>
                        <a:pt x="114" y="2565"/>
                      </a:cubicBezTo>
                      <a:cubicBezTo>
                        <a:pt x="124" y="2629"/>
                        <a:pt x="138" y="2698"/>
                        <a:pt x="205" y="2740"/>
                      </a:cubicBezTo>
                      <a:cubicBezTo>
                        <a:pt x="271" y="2782"/>
                        <a:pt x="498" y="2830"/>
                        <a:pt x="693" y="2830"/>
                      </a:cubicBezTo>
                      <a:cubicBezTo>
                        <a:pt x="852" y="2830"/>
                        <a:pt x="990" y="2798"/>
                        <a:pt x="1003" y="2705"/>
                      </a:cubicBezTo>
                      <a:cubicBezTo>
                        <a:pt x="1123" y="1843"/>
                        <a:pt x="1170" y="955"/>
                        <a:pt x="1253" y="85"/>
                      </a:cubicBezTo>
                      <a:lnTo>
                        <a:pt x="1305" y="34"/>
                      </a:lnTo>
                      <a:cubicBezTo>
                        <a:pt x="1200" y="11"/>
                        <a:pt x="1091" y="0"/>
                        <a:pt x="984" y="0"/>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 name="Google Shape;2932;p56">
                  <a:extLst>
                    <a:ext uri="{FF2B5EF4-FFF2-40B4-BE49-F238E27FC236}">
                      <a16:creationId xmlns:a16="http://schemas.microsoft.com/office/drawing/2014/main" id="{396A08B8-4908-4ED0-8B2B-3A1C23009FEB}"/>
                    </a:ext>
                  </a:extLst>
                </p:cNvPr>
                <p:cNvSpPr/>
                <p:nvPr/>
              </p:nvSpPr>
              <p:spPr>
                <a:xfrm>
                  <a:off x="1368556" y="3111924"/>
                  <a:ext cx="712530" cy="376027"/>
                </a:xfrm>
                <a:custGeom>
                  <a:avLst/>
                  <a:gdLst/>
                  <a:ahLst/>
                  <a:cxnLst/>
                  <a:rect l="l" t="t" r="r" b="b"/>
                  <a:pathLst>
                    <a:path w="3405" h="1797" extrusionOk="0">
                      <a:moveTo>
                        <a:pt x="2763" y="0"/>
                      </a:moveTo>
                      <a:cubicBezTo>
                        <a:pt x="2430" y="0"/>
                        <a:pt x="2123" y="96"/>
                        <a:pt x="1788" y="134"/>
                      </a:cubicBezTo>
                      <a:cubicBezTo>
                        <a:pt x="1733" y="140"/>
                        <a:pt x="1678" y="143"/>
                        <a:pt x="1622" y="143"/>
                      </a:cubicBezTo>
                      <a:cubicBezTo>
                        <a:pt x="1401" y="143"/>
                        <a:pt x="1180" y="99"/>
                        <a:pt x="968" y="38"/>
                      </a:cubicBezTo>
                      <a:cubicBezTo>
                        <a:pt x="882" y="13"/>
                        <a:pt x="812" y="1"/>
                        <a:pt x="739" y="1"/>
                      </a:cubicBezTo>
                      <a:cubicBezTo>
                        <a:pt x="693" y="1"/>
                        <a:pt x="646" y="5"/>
                        <a:pt x="592" y="14"/>
                      </a:cubicBezTo>
                      <a:cubicBezTo>
                        <a:pt x="533" y="24"/>
                        <a:pt x="470" y="28"/>
                        <a:pt x="413" y="48"/>
                      </a:cubicBezTo>
                      <a:cubicBezTo>
                        <a:pt x="354" y="68"/>
                        <a:pt x="308" y="112"/>
                        <a:pt x="244" y="127"/>
                      </a:cubicBezTo>
                      <a:cubicBezTo>
                        <a:pt x="229" y="478"/>
                        <a:pt x="190" y="829"/>
                        <a:pt x="128" y="1173"/>
                      </a:cubicBezTo>
                      <a:lnTo>
                        <a:pt x="128" y="1175"/>
                      </a:lnTo>
                      <a:cubicBezTo>
                        <a:pt x="96" y="1355"/>
                        <a:pt x="1" y="1499"/>
                        <a:pt x="239" y="1544"/>
                      </a:cubicBezTo>
                      <a:cubicBezTo>
                        <a:pt x="940" y="1675"/>
                        <a:pt x="1658" y="1797"/>
                        <a:pt x="2377" y="1797"/>
                      </a:cubicBezTo>
                      <a:cubicBezTo>
                        <a:pt x="2397" y="1797"/>
                        <a:pt x="2418" y="1797"/>
                        <a:pt x="2439" y="1797"/>
                      </a:cubicBezTo>
                      <a:cubicBezTo>
                        <a:pt x="2608" y="1794"/>
                        <a:pt x="2780" y="1787"/>
                        <a:pt x="2950" y="1770"/>
                      </a:cubicBezTo>
                      <a:cubicBezTo>
                        <a:pt x="3014" y="1762"/>
                        <a:pt x="3078" y="1750"/>
                        <a:pt x="3139" y="1743"/>
                      </a:cubicBezTo>
                      <a:cubicBezTo>
                        <a:pt x="3222" y="1725"/>
                        <a:pt x="3306" y="1701"/>
                        <a:pt x="3389" y="1686"/>
                      </a:cubicBezTo>
                      <a:cubicBezTo>
                        <a:pt x="3404" y="1625"/>
                        <a:pt x="3350" y="1526"/>
                        <a:pt x="3335" y="1482"/>
                      </a:cubicBezTo>
                      <a:cubicBezTo>
                        <a:pt x="3276" y="1288"/>
                        <a:pt x="3205" y="1099"/>
                        <a:pt x="3144" y="905"/>
                      </a:cubicBezTo>
                      <a:cubicBezTo>
                        <a:pt x="3048" y="613"/>
                        <a:pt x="2955" y="316"/>
                        <a:pt x="2930" y="9"/>
                      </a:cubicBezTo>
                      <a:cubicBezTo>
                        <a:pt x="2873" y="3"/>
                        <a:pt x="2818" y="0"/>
                        <a:pt x="27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33;p56">
                  <a:extLst>
                    <a:ext uri="{FF2B5EF4-FFF2-40B4-BE49-F238E27FC236}">
                      <a16:creationId xmlns:a16="http://schemas.microsoft.com/office/drawing/2014/main" id="{150729D4-2445-46B2-B608-6BACFC20844D}"/>
                    </a:ext>
                  </a:extLst>
                </p:cNvPr>
                <p:cNvSpPr/>
                <p:nvPr/>
              </p:nvSpPr>
              <p:spPr>
                <a:xfrm>
                  <a:off x="1444098" y="2131165"/>
                  <a:ext cx="108606" cy="172215"/>
                </a:xfrm>
                <a:custGeom>
                  <a:avLst/>
                  <a:gdLst/>
                  <a:ahLst/>
                  <a:cxnLst/>
                  <a:rect l="l" t="t" r="r" b="b"/>
                  <a:pathLst>
                    <a:path w="519" h="823" extrusionOk="0">
                      <a:moveTo>
                        <a:pt x="214" y="1"/>
                      </a:moveTo>
                      <a:cubicBezTo>
                        <a:pt x="128" y="1"/>
                        <a:pt x="52" y="72"/>
                        <a:pt x="25" y="155"/>
                      </a:cubicBezTo>
                      <a:cubicBezTo>
                        <a:pt x="1" y="236"/>
                        <a:pt x="15" y="327"/>
                        <a:pt x="40" y="408"/>
                      </a:cubicBezTo>
                      <a:cubicBezTo>
                        <a:pt x="79" y="541"/>
                        <a:pt x="231" y="745"/>
                        <a:pt x="357" y="804"/>
                      </a:cubicBezTo>
                      <a:cubicBezTo>
                        <a:pt x="383" y="817"/>
                        <a:pt x="406" y="823"/>
                        <a:pt x="425" y="823"/>
                      </a:cubicBezTo>
                      <a:cubicBezTo>
                        <a:pt x="488" y="823"/>
                        <a:pt x="512" y="757"/>
                        <a:pt x="514" y="666"/>
                      </a:cubicBezTo>
                      <a:cubicBezTo>
                        <a:pt x="519" y="509"/>
                        <a:pt x="460" y="285"/>
                        <a:pt x="435" y="217"/>
                      </a:cubicBezTo>
                      <a:cubicBezTo>
                        <a:pt x="398" y="114"/>
                        <a:pt x="322" y="3"/>
                        <a:pt x="214" y="1"/>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 name="Google Shape;2934;p56">
                  <a:extLst>
                    <a:ext uri="{FF2B5EF4-FFF2-40B4-BE49-F238E27FC236}">
                      <a16:creationId xmlns:a16="http://schemas.microsoft.com/office/drawing/2014/main" id="{0CE4CF5C-9921-4ADA-B79B-A6998A32ACA5}"/>
                    </a:ext>
                  </a:extLst>
                </p:cNvPr>
                <p:cNvSpPr/>
                <p:nvPr/>
              </p:nvSpPr>
              <p:spPr>
                <a:xfrm>
                  <a:off x="1240073" y="2337486"/>
                  <a:ext cx="938113" cy="874675"/>
                </a:xfrm>
                <a:custGeom>
                  <a:avLst/>
                  <a:gdLst/>
                  <a:ahLst/>
                  <a:cxnLst/>
                  <a:rect l="l" t="t" r="r" b="b"/>
                  <a:pathLst>
                    <a:path w="4483" h="4180" extrusionOk="0">
                      <a:moveTo>
                        <a:pt x="3669" y="4019"/>
                      </a:moveTo>
                      <a:lnTo>
                        <a:pt x="3669" y="4019"/>
                      </a:lnTo>
                      <a:cubicBezTo>
                        <a:pt x="3669" y="4019"/>
                        <a:pt x="3669" y="4019"/>
                        <a:pt x="3669" y="4019"/>
                      </a:cubicBezTo>
                      <a:cubicBezTo>
                        <a:pt x="3669" y="4019"/>
                        <a:pt x="3669" y="4019"/>
                        <a:pt x="3669" y="4019"/>
                      </a:cubicBezTo>
                      <a:close/>
                      <a:moveTo>
                        <a:pt x="2500" y="1"/>
                      </a:moveTo>
                      <a:cubicBezTo>
                        <a:pt x="2031" y="1"/>
                        <a:pt x="1492" y="124"/>
                        <a:pt x="1145" y="306"/>
                      </a:cubicBezTo>
                      <a:cubicBezTo>
                        <a:pt x="755" y="513"/>
                        <a:pt x="293" y="1257"/>
                        <a:pt x="229" y="1706"/>
                      </a:cubicBezTo>
                      <a:cubicBezTo>
                        <a:pt x="1" y="3285"/>
                        <a:pt x="583" y="2426"/>
                        <a:pt x="661" y="2926"/>
                      </a:cubicBezTo>
                      <a:cubicBezTo>
                        <a:pt x="698" y="3160"/>
                        <a:pt x="752" y="3396"/>
                        <a:pt x="777" y="3631"/>
                      </a:cubicBezTo>
                      <a:cubicBezTo>
                        <a:pt x="794" y="3803"/>
                        <a:pt x="796" y="3970"/>
                        <a:pt x="789" y="4144"/>
                      </a:cubicBezTo>
                      <a:cubicBezTo>
                        <a:pt x="838" y="4130"/>
                        <a:pt x="890" y="4120"/>
                        <a:pt x="944" y="4115"/>
                      </a:cubicBezTo>
                      <a:cubicBezTo>
                        <a:pt x="987" y="4111"/>
                        <a:pt x="1032" y="4109"/>
                        <a:pt x="1077" y="4109"/>
                      </a:cubicBezTo>
                      <a:cubicBezTo>
                        <a:pt x="1206" y="4109"/>
                        <a:pt x="1338" y="4124"/>
                        <a:pt x="1454" y="4135"/>
                      </a:cubicBezTo>
                      <a:cubicBezTo>
                        <a:pt x="1724" y="4158"/>
                        <a:pt x="1994" y="4180"/>
                        <a:pt x="2264" y="4180"/>
                      </a:cubicBezTo>
                      <a:cubicBezTo>
                        <a:pt x="2356" y="4180"/>
                        <a:pt x="2448" y="4177"/>
                        <a:pt x="2540" y="4171"/>
                      </a:cubicBezTo>
                      <a:cubicBezTo>
                        <a:pt x="2632" y="4165"/>
                        <a:pt x="3539" y="4017"/>
                        <a:pt x="3657" y="4017"/>
                      </a:cubicBezTo>
                      <a:cubicBezTo>
                        <a:pt x="3664" y="4017"/>
                        <a:pt x="3669" y="4018"/>
                        <a:pt x="3669" y="4019"/>
                      </a:cubicBezTo>
                      <a:lnTo>
                        <a:pt x="3669" y="4019"/>
                      </a:lnTo>
                      <a:cubicBezTo>
                        <a:pt x="3520" y="3646"/>
                        <a:pt x="3537" y="3246"/>
                        <a:pt x="3532" y="2853"/>
                      </a:cubicBezTo>
                      <a:cubicBezTo>
                        <a:pt x="3529" y="2747"/>
                        <a:pt x="4416" y="2868"/>
                        <a:pt x="4470" y="2701"/>
                      </a:cubicBezTo>
                      <a:cubicBezTo>
                        <a:pt x="4482" y="2666"/>
                        <a:pt x="4477" y="2629"/>
                        <a:pt x="4472" y="2593"/>
                      </a:cubicBezTo>
                      <a:cubicBezTo>
                        <a:pt x="4374" y="1905"/>
                        <a:pt x="4436" y="901"/>
                        <a:pt x="3790" y="449"/>
                      </a:cubicBezTo>
                      <a:cubicBezTo>
                        <a:pt x="3556" y="287"/>
                        <a:pt x="3213" y="107"/>
                        <a:pt x="2933" y="44"/>
                      </a:cubicBezTo>
                      <a:cubicBezTo>
                        <a:pt x="2803" y="14"/>
                        <a:pt x="2655" y="1"/>
                        <a:pt x="2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35;p56">
                  <a:extLst>
                    <a:ext uri="{FF2B5EF4-FFF2-40B4-BE49-F238E27FC236}">
                      <a16:creationId xmlns:a16="http://schemas.microsoft.com/office/drawing/2014/main" id="{DD599B45-2607-41AF-8404-166B5536405C}"/>
                    </a:ext>
                  </a:extLst>
                </p:cNvPr>
                <p:cNvSpPr/>
                <p:nvPr/>
              </p:nvSpPr>
              <p:spPr>
                <a:xfrm>
                  <a:off x="1862401" y="2136396"/>
                  <a:ext cx="108606" cy="172006"/>
                </a:xfrm>
                <a:custGeom>
                  <a:avLst/>
                  <a:gdLst/>
                  <a:ahLst/>
                  <a:cxnLst/>
                  <a:rect l="l" t="t" r="r" b="b"/>
                  <a:pathLst>
                    <a:path w="519" h="822" extrusionOk="0">
                      <a:moveTo>
                        <a:pt x="309" y="0"/>
                      </a:moveTo>
                      <a:cubicBezTo>
                        <a:pt x="308" y="0"/>
                        <a:pt x="306" y="0"/>
                        <a:pt x="305" y="0"/>
                      </a:cubicBezTo>
                      <a:cubicBezTo>
                        <a:pt x="197" y="0"/>
                        <a:pt x="121" y="111"/>
                        <a:pt x="84" y="214"/>
                      </a:cubicBezTo>
                      <a:cubicBezTo>
                        <a:pt x="62" y="283"/>
                        <a:pt x="0" y="508"/>
                        <a:pt x="5" y="663"/>
                      </a:cubicBezTo>
                      <a:cubicBezTo>
                        <a:pt x="7" y="754"/>
                        <a:pt x="31" y="822"/>
                        <a:pt x="96" y="822"/>
                      </a:cubicBezTo>
                      <a:cubicBezTo>
                        <a:pt x="115" y="822"/>
                        <a:pt x="138" y="816"/>
                        <a:pt x="165" y="803"/>
                      </a:cubicBezTo>
                      <a:cubicBezTo>
                        <a:pt x="288" y="742"/>
                        <a:pt x="440" y="538"/>
                        <a:pt x="479" y="405"/>
                      </a:cubicBezTo>
                      <a:cubicBezTo>
                        <a:pt x="506" y="324"/>
                        <a:pt x="519" y="233"/>
                        <a:pt x="494" y="152"/>
                      </a:cubicBezTo>
                      <a:cubicBezTo>
                        <a:pt x="468" y="70"/>
                        <a:pt x="396" y="0"/>
                        <a:pt x="309" y="0"/>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 name="Google Shape;2936;p56">
                  <a:extLst>
                    <a:ext uri="{FF2B5EF4-FFF2-40B4-BE49-F238E27FC236}">
                      <a16:creationId xmlns:a16="http://schemas.microsoft.com/office/drawing/2014/main" id="{1A4BBA3D-F404-4612-94AC-CB13CB2CD139}"/>
                    </a:ext>
                  </a:extLst>
                </p:cNvPr>
                <p:cNvSpPr/>
                <p:nvPr/>
              </p:nvSpPr>
              <p:spPr>
                <a:xfrm>
                  <a:off x="1494528" y="1881737"/>
                  <a:ext cx="421450" cy="544894"/>
                </a:xfrm>
                <a:custGeom>
                  <a:avLst/>
                  <a:gdLst/>
                  <a:ahLst/>
                  <a:cxnLst/>
                  <a:rect l="l" t="t" r="r" b="b"/>
                  <a:pathLst>
                    <a:path w="2014" h="2604" extrusionOk="0">
                      <a:moveTo>
                        <a:pt x="1064" y="0"/>
                      </a:moveTo>
                      <a:cubicBezTo>
                        <a:pt x="717" y="0"/>
                        <a:pt x="318" y="135"/>
                        <a:pt x="128" y="424"/>
                      </a:cubicBezTo>
                      <a:cubicBezTo>
                        <a:pt x="0" y="613"/>
                        <a:pt x="37" y="832"/>
                        <a:pt x="52" y="1048"/>
                      </a:cubicBezTo>
                      <a:cubicBezTo>
                        <a:pt x="69" y="1340"/>
                        <a:pt x="108" y="1635"/>
                        <a:pt x="226" y="1907"/>
                      </a:cubicBezTo>
                      <a:cubicBezTo>
                        <a:pt x="373" y="2248"/>
                        <a:pt x="719" y="2603"/>
                        <a:pt x="1082" y="2603"/>
                      </a:cubicBezTo>
                      <a:cubicBezTo>
                        <a:pt x="1211" y="2603"/>
                        <a:pt x="1341" y="2559"/>
                        <a:pt x="1466" y="2452"/>
                      </a:cubicBezTo>
                      <a:cubicBezTo>
                        <a:pt x="1923" y="2067"/>
                        <a:pt x="2014" y="1360"/>
                        <a:pt x="1977" y="795"/>
                      </a:cubicBezTo>
                      <a:cubicBezTo>
                        <a:pt x="1972" y="746"/>
                        <a:pt x="1967" y="697"/>
                        <a:pt x="1960" y="650"/>
                      </a:cubicBezTo>
                      <a:cubicBezTo>
                        <a:pt x="1891" y="267"/>
                        <a:pt x="1560" y="46"/>
                        <a:pt x="1189" y="7"/>
                      </a:cubicBezTo>
                      <a:cubicBezTo>
                        <a:pt x="1148" y="3"/>
                        <a:pt x="1106" y="0"/>
                        <a:pt x="1064" y="0"/>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 name="Google Shape;2937;p56">
                  <a:extLst>
                    <a:ext uri="{FF2B5EF4-FFF2-40B4-BE49-F238E27FC236}">
                      <a16:creationId xmlns:a16="http://schemas.microsoft.com/office/drawing/2014/main" id="{AFEE4ADC-3E06-4BBE-8E19-67B8E91FDDCF}"/>
                    </a:ext>
                  </a:extLst>
                </p:cNvPr>
                <p:cNvSpPr/>
                <p:nvPr/>
              </p:nvSpPr>
              <p:spPr>
                <a:xfrm>
                  <a:off x="1410617" y="1801385"/>
                  <a:ext cx="548680" cy="326852"/>
                </a:xfrm>
                <a:custGeom>
                  <a:avLst/>
                  <a:gdLst/>
                  <a:ahLst/>
                  <a:cxnLst/>
                  <a:rect l="l" t="t" r="r" b="b"/>
                  <a:pathLst>
                    <a:path w="2622" h="1562" extrusionOk="0">
                      <a:moveTo>
                        <a:pt x="1612" y="0"/>
                      </a:moveTo>
                      <a:cubicBezTo>
                        <a:pt x="1609" y="0"/>
                        <a:pt x="1605" y="0"/>
                        <a:pt x="1602" y="0"/>
                      </a:cubicBezTo>
                      <a:cubicBezTo>
                        <a:pt x="1423" y="0"/>
                        <a:pt x="1187" y="22"/>
                        <a:pt x="1018" y="81"/>
                      </a:cubicBezTo>
                      <a:cubicBezTo>
                        <a:pt x="806" y="155"/>
                        <a:pt x="669" y="346"/>
                        <a:pt x="529" y="511"/>
                      </a:cubicBezTo>
                      <a:cubicBezTo>
                        <a:pt x="411" y="651"/>
                        <a:pt x="232" y="909"/>
                        <a:pt x="244" y="1105"/>
                      </a:cubicBezTo>
                      <a:cubicBezTo>
                        <a:pt x="249" y="1196"/>
                        <a:pt x="347" y="1228"/>
                        <a:pt x="377" y="1306"/>
                      </a:cubicBezTo>
                      <a:cubicBezTo>
                        <a:pt x="404" y="1383"/>
                        <a:pt x="1" y="1375"/>
                        <a:pt x="453" y="1562"/>
                      </a:cubicBezTo>
                      <a:cubicBezTo>
                        <a:pt x="433" y="1493"/>
                        <a:pt x="460" y="1442"/>
                        <a:pt x="465" y="1370"/>
                      </a:cubicBezTo>
                      <a:cubicBezTo>
                        <a:pt x="468" y="1301"/>
                        <a:pt x="493" y="1279"/>
                        <a:pt x="526" y="1279"/>
                      </a:cubicBezTo>
                      <a:cubicBezTo>
                        <a:pt x="566" y="1279"/>
                        <a:pt x="618" y="1308"/>
                        <a:pt x="666" y="1324"/>
                      </a:cubicBezTo>
                      <a:cubicBezTo>
                        <a:pt x="801" y="1368"/>
                        <a:pt x="944" y="1415"/>
                        <a:pt x="1086" y="1419"/>
                      </a:cubicBezTo>
                      <a:cubicBezTo>
                        <a:pt x="1127" y="1422"/>
                        <a:pt x="1240" y="1452"/>
                        <a:pt x="1280" y="1452"/>
                      </a:cubicBezTo>
                      <a:cubicBezTo>
                        <a:pt x="1284" y="1452"/>
                        <a:pt x="1288" y="1452"/>
                        <a:pt x="1290" y="1451"/>
                      </a:cubicBezTo>
                      <a:cubicBezTo>
                        <a:pt x="1369" y="1422"/>
                        <a:pt x="1383" y="1267"/>
                        <a:pt x="1413" y="1198"/>
                      </a:cubicBezTo>
                      <a:cubicBezTo>
                        <a:pt x="1472" y="1056"/>
                        <a:pt x="1560" y="921"/>
                        <a:pt x="1634" y="788"/>
                      </a:cubicBezTo>
                      <a:cubicBezTo>
                        <a:pt x="1668" y="995"/>
                        <a:pt x="1713" y="1198"/>
                        <a:pt x="1769" y="1400"/>
                      </a:cubicBezTo>
                      <a:cubicBezTo>
                        <a:pt x="1785" y="1401"/>
                        <a:pt x="1801" y="1401"/>
                        <a:pt x="1818" y="1401"/>
                      </a:cubicBezTo>
                      <a:cubicBezTo>
                        <a:pt x="1946" y="1401"/>
                        <a:pt x="2072" y="1376"/>
                        <a:pt x="2199" y="1346"/>
                      </a:cubicBezTo>
                      <a:cubicBezTo>
                        <a:pt x="2223" y="1340"/>
                        <a:pt x="2285" y="1322"/>
                        <a:pt x="2327" y="1322"/>
                      </a:cubicBezTo>
                      <a:cubicBezTo>
                        <a:pt x="2340" y="1322"/>
                        <a:pt x="2351" y="1324"/>
                        <a:pt x="2358" y="1329"/>
                      </a:cubicBezTo>
                      <a:cubicBezTo>
                        <a:pt x="2403" y="1356"/>
                        <a:pt x="2403" y="1478"/>
                        <a:pt x="2400" y="1520"/>
                      </a:cubicBezTo>
                      <a:cubicBezTo>
                        <a:pt x="2415" y="1461"/>
                        <a:pt x="2432" y="1400"/>
                        <a:pt x="2474" y="1353"/>
                      </a:cubicBezTo>
                      <a:cubicBezTo>
                        <a:pt x="2545" y="1275"/>
                        <a:pt x="2616" y="1250"/>
                        <a:pt x="2621" y="1154"/>
                      </a:cubicBezTo>
                      <a:cubicBezTo>
                        <a:pt x="2621" y="1137"/>
                        <a:pt x="2621" y="1120"/>
                        <a:pt x="2616" y="1098"/>
                      </a:cubicBezTo>
                      <a:cubicBezTo>
                        <a:pt x="2567" y="833"/>
                        <a:pt x="2557" y="521"/>
                        <a:pt x="2356" y="322"/>
                      </a:cubicBezTo>
                      <a:cubicBezTo>
                        <a:pt x="2140" y="108"/>
                        <a:pt x="1916" y="0"/>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938;p56">
                  <a:extLst>
                    <a:ext uri="{FF2B5EF4-FFF2-40B4-BE49-F238E27FC236}">
                      <a16:creationId xmlns:a16="http://schemas.microsoft.com/office/drawing/2014/main" id="{9B90AA75-0732-4E0D-9145-074908647EF2}"/>
                    </a:ext>
                  </a:extLst>
                </p:cNvPr>
                <p:cNvSpPr/>
                <p:nvPr/>
              </p:nvSpPr>
              <p:spPr>
                <a:xfrm>
                  <a:off x="1248025" y="2855173"/>
                  <a:ext cx="528800" cy="664167"/>
                </a:xfrm>
                <a:custGeom>
                  <a:avLst/>
                  <a:gdLst/>
                  <a:ahLst/>
                  <a:cxnLst/>
                  <a:rect l="l" t="t" r="r" b="b"/>
                  <a:pathLst>
                    <a:path w="2527" h="3174" extrusionOk="0">
                      <a:moveTo>
                        <a:pt x="466" y="1"/>
                      </a:moveTo>
                      <a:cubicBezTo>
                        <a:pt x="198" y="1"/>
                        <a:pt x="0" y="224"/>
                        <a:pt x="407" y="1133"/>
                      </a:cubicBezTo>
                      <a:cubicBezTo>
                        <a:pt x="594" y="1550"/>
                        <a:pt x="965" y="1857"/>
                        <a:pt x="1259" y="2203"/>
                      </a:cubicBezTo>
                      <a:cubicBezTo>
                        <a:pt x="1394" y="2363"/>
                        <a:pt x="1532" y="2520"/>
                        <a:pt x="1635" y="2702"/>
                      </a:cubicBezTo>
                      <a:cubicBezTo>
                        <a:pt x="1716" y="2849"/>
                        <a:pt x="1750" y="3109"/>
                        <a:pt x="1930" y="3161"/>
                      </a:cubicBezTo>
                      <a:cubicBezTo>
                        <a:pt x="1961" y="3170"/>
                        <a:pt x="1994" y="3174"/>
                        <a:pt x="2026" y="3174"/>
                      </a:cubicBezTo>
                      <a:cubicBezTo>
                        <a:pt x="2074" y="3174"/>
                        <a:pt x="2122" y="3166"/>
                        <a:pt x="2168" y="3156"/>
                      </a:cubicBezTo>
                      <a:cubicBezTo>
                        <a:pt x="2244" y="3137"/>
                        <a:pt x="2318" y="3109"/>
                        <a:pt x="2379" y="3065"/>
                      </a:cubicBezTo>
                      <a:cubicBezTo>
                        <a:pt x="2440" y="3019"/>
                        <a:pt x="2490" y="2952"/>
                        <a:pt x="2504" y="2876"/>
                      </a:cubicBezTo>
                      <a:cubicBezTo>
                        <a:pt x="2526" y="2768"/>
                        <a:pt x="2492" y="2655"/>
                        <a:pt x="2463" y="2552"/>
                      </a:cubicBezTo>
                      <a:cubicBezTo>
                        <a:pt x="2458" y="2540"/>
                        <a:pt x="2455" y="2528"/>
                        <a:pt x="2458" y="2515"/>
                      </a:cubicBezTo>
                      <a:cubicBezTo>
                        <a:pt x="2463" y="2503"/>
                        <a:pt x="2472" y="2496"/>
                        <a:pt x="2480" y="2483"/>
                      </a:cubicBezTo>
                      <a:cubicBezTo>
                        <a:pt x="2492" y="2459"/>
                        <a:pt x="2482" y="2427"/>
                        <a:pt x="2467" y="2402"/>
                      </a:cubicBezTo>
                      <a:cubicBezTo>
                        <a:pt x="2394" y="2257"/>
                        <a:pt x="2259" y="2117"/>
                        <a:pt x="2104" y="2061"/>
                      </a:cubicBezTo>
                      <a:cubicBezTo>
                        <a:pt x="1981" y="2017"/>
                        <a:pt x="1871" y="2019"/>
                        <a:pt x="1800" y="1889"/>
                      </a:cubicBezTo>
                      <a:cubicBezTo>
                        <a:pt x="1714" y="1734"/>
                        <a:pt x="1630" y="1577"/>
                        <a:pt x="1544" y="1420"/>
                      </a:cubicBezTo>
                      <a:cubicBezTo>
                        <a:pt x="1375" y="1108"/>
                        <a:pt x="1144" y="506"/>
                        <a:pt x="972" y="195"/>
                      </a:cubicBezTo>
                      <a:cubicBezTo>
                        <a:pt x="947" y="147"/>
                        <a:pt x="683" y="1"/>
                        <a:pt x="466" y="1"/>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 name="Google Shape;2939;p56">
                  <a:extLst>
                    <a:ext uri="{FF2B5EF4-FFF2-40B4-BE49-F238E27FC236}">
                      <a16:creationId xmlns:a16="http://schemas.microsoft.com/office/drawing/2014/main" id="{E02C026B-77F6-4666-A8ED-42D91A1A172D}"/>
                    </a:ext>
                  </a:extLst>
                </p:cNvPr>
                <p:cNvSpPr/>
                <p:nvPr/>
              </p:nvSpPr>
              <p:spPr>
                <a:xfrm>
                  <a:off x="1539100" y="2300449"/>
                  <a:ext cx="28878" cy="37875"/>
                </a:xfrm>
                <a:custGeom>
                  <a:avLst/>
                  <a:gdLst/>
                  <a:ahLst/>
                  <a:cxnLst/>
                  <a:rect l="l" t="t" r="r" b="b"/>
                  <a:pathLst>
                    <a:path w="138" h="181" extrusionOk="0">
                      <a:moveTo>
                        <a:pt x="12" y="0"/>
                      </a:moveTo>
                      <a:cubicBezTo>
                        <a:pt x="6" y="0"/>
                        <a:pt x="0" y="6"/>
                        <a:pt x="3" y="14"/>
                      </a:cubicBezTo>
                      <a:cubicBezTo>
                        <a:pt x="45" y="120"/>
                        <a:pt x="21" y="93"/>
                        <a:pt x="109" y="176"/>
                      </a:cubicBezTo>
                      <a:cubicBezTo>
                        <a:pt x="112" y="179"/>
                        <a:pt x="115" y="181"/>
                        <a:pt x="119" y="181"/>
                      </a:cubicBezTo>
                      <a:cubicBezTo>
                        <a:pt x="129" y="181"/>
                        <a:pt x="138" y="169"/>
                        <a:pt x="129" y="162"/>
                      </a:cubicBezTo>
                      <a:cubicBezTo>
                        <a:pt x="45" y="81"/>
                        <a:pt x="62" y="110"/>
                        <a:pt x="23" y="9"/>
                      </a:cubicBezTo>
                      <a:cubicBezTo>
                        <a:pt x="21" y="3"/>
                        <a:pt x="16"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940;p56">
                  <a:extLst>
                    <a:ext uri="{FF2B5EF4-FFF2-40B4-BE49-F238E27FC236}">
                      <a16:creationId xmlns:a16="http://schemas.microsoft.com/office/drawing/2014/main" id="{36310450-F2C7-4BE7-A4FE-94691A47E663}"/>
                    </a:ext>
                  </a:extLst>
                </p:cNvPr>
                <p:cNvSpPr/>
                <p:nvPr/>
              </p:nvSpPr>
              <p:spPr>
                <a:xfrm>
                  <a:off x="1839173" y="2307145"/>
                  <a:ext cx="43526" cy="29086"/>
                </a:xfrm>
                <a:custGeom>
                  <a:avLst/>
                  <a:gdLst/>
                  <a:ahLst/>
                  <a:cxnLst/>
                  <a:rect l="l" t="t" r="r" b="b"/>
                  <a:pathLst>
                    <a:path w="208" h="139" extrusionOk="0">
                      <a:moveTo>
                        <a:pt x="191" y="0"/>
                      </a:moveTo>
                      <a:cubicBezTo>
                        <a:pt x="187" y="0"/>
                        <a:pt x="183" y="2"/>
                        <a:pt x="180" y="7"/>
                      </a:cubicBezTo>
                      <a:cubicBezTo>
                        <a:pt x="129" y="103"/>
                        <a:pt x="121" y="63"/>
                        <a:pt x="13" y="115"/>
                      </a:cubicBezTo>
                      <a:cubicBezTo>
                        <a:pt x="1" y="121"/>
                        <a:pt x="10" y="138"/>
                        <a:pt x="22" y="138"/>
                      </a:cubicBezTo>
                      <a:cubicBezTo>
                        <a:pt x="24" y="138"/>
                        <a:pt x="26" y="138"/>
                        <a:pt x="28" y="137"/>
                      </a:cubicBezTo>
                      <a:cubicBezTo>
                        <a:pt x="143" y="80"/>
                        <a:pt x="148" y="117"/>
                        <a:pt x="202" y="17"/>
                      </a:cubicBezTo>
                      <a:cubicBezTo>
                        <a:pt x="207" y="8"/>
                        <a:pt x="199"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941;p56">
                  <a:extLst>
                    <a:ext uri="{FF2B5EF4-FFF2-40B4-BE49-F238E27FC236}">
                      <a16:creationId xmlns:a16="http://schemas.microsoft.com/office/drawing/2014/main" id="{8B249CA7-E46F-4A7E-B600-DC670B3E527E}"/>
                    </a:ext>
                  </a:extLst>
                </p:cNvPr>
                <p:cNvSpPr/>
                <p:nvPr/>
              </p:nvSpPr>
              <p:spPr>
                <a:xfrm>
                  <a:off x="1498920" y="2126568"/>
                  <a:ext cx="86325" cy="108375"/>
                </a:xfrm>
                <a:custGeom>
                  <a:avLst/>
                  <a:gdLst/>
                  <a:ahLst/>
                  <a:cxnLst/>
                  <a:rect l="l" t="t" r="r" b="b"/>
                  <a:pathLst>
                    <a:path w="412" h="535" extrusionOk="0">
                      <a:moveTo>
                        <a:pt x="18" y="1"/>
                      </a:moveTo>
                      <a:cubicBezTo>
                        <a:pt x="10" y="1"/>
                        <a:pt x="1" y="6"/>
                        <a:pt x="4" y="15"/>
                      </a:cubicBezTo>
                      <a:cubicBezTo>
                        <a:pt x="60" y="165"/>
                        <a:pt x="151" y="307"/>
                        <a:pt x="271" y="430"/>
                      </a:cubicBezTo>
                      <a:cubicBezTo>
                        <a:pt x="306" y="467"/>
                        <a:pt x="343" y="499"/>
                        <a:pt x="382" y="531"/>
                      </a:cubicBezTo>
                      <a:cubicBezTo>
                        <a:pt x="385" y="533"/>
                        <a:pt x="388" y="534"/>
                        <a:pt x="391" y="534"/>
                      </a:cubicBezTo>
                      <a:cubicBezTo>
                        <a:pt x="402" y="534"/>
                        <a:pt x="411" y="524"/>
                        <a:pt x="402" y="516"/>
                      </a:cubicBezTo>
                      <a:cubicBezTo>
                        <a:pt x="267" y="406"/>
                        <a:pt x="161" y="276"/>
                        <a:pt x="85" y="133"/>
                      </a:cubicBezTo>
                      <a:cubicBezTo>
                        <a:pt x="65" y="91"/>
                        <a:pt x="48" y="50"/>
                        <a:pt x="31" y="8"/>
                      </a:cubicBezTo>
                      <a:cubicBezTo>
                        <a:pt x="29" y="3"/>
                        <a:pt x="24" y="1"/>
                        <a:pt x="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942;p56">
                  <a:extLst>
                    <a:ext uri="{FF2B5EF4-FFF2-40B4-BE49-F238E27FC236}">
                      <a16:creationId xmlns:a16="http://schemas.microsoft.com/office/drawing/2014/main" id="{4761643C-A9DC-45A4-B475-DD7528A42CF5}"/>
                    </a:ext>
                  </a:extLst>
                </p:cNvPr>
                <p:cNvSpPr/>
                <p:nvPr/>
              </p:nvSpPr>
              <p:spPr>
                <a:xfrm>
                  <a:off x="1809877" y="2139325"/>
                  <a:ext cx="102537" cy="95628"/>
                </a:xfrm>
                <a:custGeom>
                  <a:avLst/>
                  <a:gdLst/>
                  <a:ahLst/>
                  <a:cxnLst/>
                  <a:rect l="l" t="t" r="r" b="b"/>
                  <a:pathLst>
                    <a:path w="490" h="457" extrusionOk="0">
                      <a:moveTo>
                        <a:pt x="471" y="1"/>
                      </a:moveTo>
                      <a:cubicBezTo>
                        <a:pt x="467" y="1"/>
                        <a:pt x="463" y="2"/>
                        <a:pt x="460" y="6"/>
                      </a:cubicBezTo>
                      <a:cubicBezTo>
                        <a:pt x="379" y="138"/>
                        <a:pt x="269" y="259"/>
                        <a:pt x="134" y="357"/>
                      </a:cubicBezTo>
                      <a:cubicBezTo>
                        <a:pt x="97" y="384"/>
                        <a:pt x="55" y="411"/>
                        <a:pt x="13" y="436"/>
                      </a:cubicBezTo>
                      <a:cubicBezTo>
                        <a:pt x="1" y="442"/>
                        <a:pt x="9" y="457"/>
                        <a:pt x="21" y="457"/>
                      </a:cubicBezTo>
                      <a:cubicBezTo>
                        <a:pt x="23" y="457"/>
                        <a:pt x="26" y="456"/>
                        <a:pt x="28" y="455"/>
                      </a:cubicBezTo>
                      <a:cubicBezTo>
                        <a:pt x="178" y="367"/>
                        <a:pt x="308" y="256"/>
                        <a:pt x="406" y="131"/>
                      </a:cubicBezTo>
                      <a:cubicBezTo>
                        <a:pt x="436" y="94"/>
                        <a:pt x="463" y="57"/>
                        <a:pt x="485" y="18"/>
                      </a:cubicBezTo>
                      <a:cubicBezTo>
                        <a:pt x="490" y="9"/>
                        <a:pt x="480" y="1"/>
                        <a:pt x="4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2943;p56">
                <a:extLst>
                  <a:ext uri="{FF2B5EF4-FFF2-40B4-BE49-F238E27FC236}">
                    <a16:creationId xmlns:a16="http://schemas.microsoft.com/office/drawing/2014/main" id="{4B9D3E0E-65A7-42BF-AF3D-DE2806785BC7}"/>
                  </a:ext>
                </a:extLst>
              </p:cNvPr>
              <p:cNvGrpSpPr/>
              <p:nvPr/>
            </p:nvGrpSpPr>
            <p:grpSpPr>
              <a:xfrm>
                <a:off x="1090425" y="1973755"/>
                <a:ext cx="219725" cy="167130"/>
                <a:chOff x="7827463" y="1942201"/>
                <a:chExt cx="219725" cy="167130"/>
              </a:xfrm>
            </p:grpSpPr>
            <p:sp>
              <p:nvSpPr>
                <p:cNvPr id="7" name="Google Shape;2944;p56">
                  <a:extLst>
                    <a:ext uri="{FF2B5EF4-FFF2-40B4-BE49-F238E27FC236}">
                      <a16:creationId xmlns:a16="http://schemas.microsoft.com/office/drawing/2014/main" id="{EA1513D9-F3C5-4378-A9F8-9C02E15FF315}"/>
                    </a:ext>
                  </a:extLst>
                </p:cNvPr>
                <p:cNvSpPr/>
                <p:nvPr/>
              </p:nvSpPr>
              <p:spPr>
                <a:xfrm rot="1091579" flipH="1">
                  <a:off x="7901743" y="2014012"/>
                  <a:ext cx="64008" cy="87514"/>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945;p56">
                  <a:extLst>
                    <a:ext uri="{FF2B5EF4-FFF2-40B4-BE49-F238E27FC236}">
                      <a16:creationId xmlns:a16="http://schemas.microsoft.com/office/drawing/2014/main" id="{AFC8A6FC-E9DB-4A03-941C-0119061818A8}"/>
                    </a:ext>
                  </a:extLst>
                </p:cNvPr>
                <p:cNvSpPr/>
                <p:nvPr/>
              </p:nvSpPr>
              <p:spPr>
                <a:xfrm>
                  <a:off x="7852563" y="1987556"/>
                  <a:ext cx="26850" cy="26850"/>
                </a:xfrm>
                <a:custGeom>
                  <a:avLst/>
                  <a:gdLst/>
                  <a:ahLst/>
                  <a:cxnLst/>
                  <a:rect l="l" t="t" r="r" b="b"/>
                  <a:pathLst>
                    <a:path w="1074" h="1074" extrusionOk="0">
                      <a:moveTo>
                        <a:pt x="457" y="47"/>
                      </a:moveTo>
                      <a:cubicBezTo>
                        <a:pt x="731" y="1"/>
                        <a:pt x="982" y="184"/>
                        <a:pt x="1028" y="435"/>
                      </a:cubicBezTo>
                      <a:cubicBezTo>
                        <a:pt x="1073" y="709"/>
                        <a:pt x="914" y="982"/>
                        <a:pt x="640" y="1028"/>
                      </a:cubicBezTo>
                      <a:cubicBezTo>
                        <a:pt x="366" y="1074"/>
                        <a:pt x="115" y="891"/>
                        <a:pt x="69" y="617"/>
                      </a:cubicBezTo>
                      <a:cubicBezTo>
                        <a:pt x="1" y="343"/>
                        <a:pt x="183" y="92"/>
                        <a:pt x="457" y="4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946;p56">
                  <a:extLst>
                    <a:ext uri="{FF2B5EF4-FFF2-40B4-BE49-F238E27FC236}">
                      <a16:creationId xmlns:a16="http://schemas.microsoft.com/office/drawing/2014/main" id="{77D1304D-FD6B-448B-BC64-7638AA2E17C1}"/>
                    </a:ext>
                  </a:extLst>
                </p:cNvPr>
                <p:cNvSpPr/>
                <p:nvPr/>
              </p:nvSpPr>
              <p:spPr>
                <a:xfrm>
                  <a:off x="7994663" y="1987556"/>
                  <a:ext cx="26825" cy="26850"/>
                </a:xfrm>
                <a:custGeom>
                  <a:avLst/>
                  <a:gdLst/>
                  <a:ahLst/>
                  <a:cxnLst/>
                  <a:rect l="l" t="t" r="r" b="b"/>
                  <a:pathLst>
                    <a:path w="1073" h="1074" extrusionOk="0">
                      <a:moveTo>
                        <a:pt x="457" y="47"/>
                      </a:moveTo>
                      <a:cubicBezTo>
                        <a:pt x="731" y="1"/>
                        <a:pt x="982" y="184"/>
                        <a:pt x="1027" y="435"/>
                      </a:cubicBezTo>
                      <a:cubicBezTo>
                        <a:pt x="1073" y="709"/>
                        <a:pt x="890" y="982"/>
                        <a:pt x="616" y="1028"/>
                      </a:cubicBezTo>
                      <a:cubicBezTo>
                        <a:pt x="365" y="1074"/>
                        <a:pt x="91" y="891"/>
                        <a:pt x="46" y="617"/>
                      </a:cubicBezTo>
                      <a:cubicBezTo>
                        <a:pt x="0" y="343"/>
                        <a:pt x="183" y="92"/>
                        <a:pt x="457" y="47"/>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947;p56">
                  <a:extLst>
                    <a:ext uri="{FF2B5EF4-FFF2-40B4-BE49-F238E27FC236}">
                      <a16:creationId xmlns:a16="http://schemas.microsoft.com/office/drawing/2014/main" id="{7BD95E9C-F6C3-48E9-BEB0-7ED1EB2F40C8}"/>
                    </a:ext>
                  </a:extLst>
                </p:cNvPr>
                <p:cNvSpPr/>
                <p:nvPr/>
              </p:nvSpPr>
              <p:spPr>
                <a:xfrm>
                  <a:off x="7827463" y="1942201"/>
                  <a:ext cx="78200" cy="11151"/>
                </a:xfrm>
                <a:custGeom>
                  <a:avLst/>
                  <a:gdLst/>
                  <a:ahLst/>
                  <a:cxnLst/>
                  <a:rect l="l" t="t" r="r" b="b"/>
                  <a:pathLst>
                    <a:path w="3128" h="914" extrusionOk="0">
                      <a:moveTo>
                        <a:pt x="2648" y="822"/>
                      </a:moveTo>
                      <a:cubicBezTo>
                        <a:pt x="3036" y="754"/>
                        <a:pt x="3127" y="388"/>
                        <a:pt x="2762" y="251"/>
                      </a:cubicBezTo>
                      <a:cubicBezTo>
                        <a:pt x="2192" y="0"/>
                        <a:pt x="1096" y="23"/>
                        <a:pt x="411" y="274"/>
                      </a:cubicBezTo>
                      <a:cubicBezTo>
                        <a:pt x="46" y="411"/>
                        <a:pt x="0" y="685"/>
                        <a:pt x="320" y="754"/>
                      </a:cubicBezTo>
                      <a:cubicBezTo>
                        <a:pt x="982" y="868"/>
                        <a:pt x="2169" y="913"/>
                        <a:pt x="2648" y="822"/>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948;p56">
                  <a:extLst>
                    <a:ext uri="{FF2B5EF4-FFF2-40B4-BE49-F238E27FC236}">
                      <a16:creationId xmlns:a16="http://schemas.microsoft.com/office/drawing/2014/main" id="{ED49B680-BD25-4360-A1D8-037B2C0ECE20}"/>
                    </a:ext>
                  </a:extLst>
                </p:cNvPr>
                <p:cNvSpPr/>
                <p:nvPr/>
              </p:nvSpPr>
              <p:spPr>
                <a:xfrm>
                  <a:off x="7968413" y="1942201"/>
                  <a:ext cx="78775" cy="11151"/>
                </a:xfrm>
                <a:custGeom>
                  <a:avLst/>
                  <a:gdLst/>
                  <a:ahLst/>
                  <a:cxnLst/>
                  <a:rect l="l" t="t" r="r" b="b"/>
                  <a:pathLst>
                    <a:path w="3151" h="914" extrusionOk="0">
                      <a:moveTo>
                        <a:pt x="502" y="822"/>
                      </a:moveTo>
                      <a:cubicBezTo>
                        <a:pt x="114" y="754"/>
                        <a:pt x="0" y="388"/>
                        <a:pt x="365" y="251"/>
                      </a:cubicBezTo>
                      <a:cubicBezTo>
                        <a:pt x="959" y="0"/>
                        <a:pt x="2054" y="23"/>
                        <a:pt x="2739" y="274"/>
                      </a:cubicBezTo>
                      <a:cubicBezTo>
                        <a:pt x="3104" y="411"/>
                        <a:pt x="3150" y="685"/>
                        <a:pt x="2808" y="754"/>
                      </a:cubicBezTo>
                      <a:cubicBezTo>
                        <a:pt x="2169" y="868"/>
                        <a:pt x="959" y="913"/>
                        <a:pt x="502" y="822"/>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949;p56">
                <a:extLst>
                  <a:ext uri="{FF2B5EF4-FFF2-40B4-BE49-F238E27FC236}">
                    <a16:creationId xmlns:a16="http://schemas.microsoft.com/office/drawing/2014/main" id="{EEB843D1-523D-4CCF-9C49-465925AB05B5}"/>
                  </a:ext>
                </a:extLst>
              </p:cNvPr>
              <p:cNvSpPr/>
              <p:nvPr/>
            </p:nvSpPr>
            <p:spPr>
              <a:xfrm>
                <a:off x="1036347" y="2061853"/>
                <a:ext cx="327910" cy="221180"/>
              </a:xfrm>
              <a:custGeom>
                <a:avLst/>
                <a:gdLst/>
                <a:ahLst/>
                <a:cxnLst/>
                <a:rect l="l" t="t" r="r" b="b"/>
                <a:pathLst>
                  <a:path w="1567" h="1057" extrusionOk="0">
                    <a:moveTo>
                      <a:pt x="1462" y="0"/>
                    </a:moveTo>
                    <a:cubicBezTo>
                      <a:pt x="1408" y="0"/>
                      <a:pt x="1282" y="78"/>
                      <a:pt x="1203" y="92"/>
                    </a:cubicBezTo>
                    <a:cubicBezTo>
                      <a:pt x="959" y="141"/>
                      <a:pt x="894" y="153"/>
                      <a:pt x="781" y="153"/>
                    </a:cubicBezTo>
                    <a:cubicBezTo>
                      <a:pt x="756" y="153"/>
                      <a:pt x="729" y="152"/>
                      <a:pt x="697" y="151"/>
                    </a:cubicBezTo>
                    <a:cubicBezTo>
                      <a:pt x="570" y="146"/>
                      <a:pt x="442" y="134"/>
                      <a:pt x="319" y="109"/>
                    </a:cubicBezTo>
                    <a:cubicBezTo>
                      <a:pt x="283" y="104"/>
                      <a:pt x="179" y="51"/>
                      <a:pt x="120" y="51"/>
                    </a:cubicBezTo>
                    <a:cubicBezTo>
                      <a:pt x="103" y="51"/>
                      <a:pt x="90" y="56"/>
                      <a:pt x="84" y="68"/>
                    </a:cubicBezTo>
                    <a:cubicBezTo>
                      <a:pt x="74" y="85"/>
                      <a:pt x="69" y="166"/>
                      <a:pt x="71" y="186"/>
                    </a:cubicBezTo>
                    <a:cubicBezTo>
                      <a:pt x="84" y="299"/>
                      <a:pt x="106" y="375"/>
                      <a:pt x="54" y="480"/>
                    </a:cubicBezTo>
                    <a:cubicBezTo>
                      <a:pt x="15" y="556"/>
                      <a:pt x="0" y="529"/>
                      <a:pt x="54" y="610"/>
                    </a:cubicBezTo>
                    <a:cubicBezTo>
                      <a:pt x="140" y="736"/>
                      <a:pt x="324" y="908"/>
                      <a:pt x="474" y="976"/>
                    </a:cubicBezTo>
                    <a:cubicBezTo>
                      <a:pt x="588" y="1029"/>
                      <a:pt x="707" y="1056"/>
                      <a:pt x="826" y="1056"/>
                    </a:cubicBezTo>
                    <a:cubicBezTo>
                      <a:pt x="947" y="1056"/>
                      <a:pt x="1066" y="1028"/>
                      <a:pt x="1179" y="969"/>
                    </a:cubicBezTo>
                    <a:cubicBezTo>
                      <a:pt x="1316" y="895"/>
                      <a:pt x="1412" y="745"/>
                      <a:pt x="1520" y="647"/>
                    </a:cubicBezTo>
                    <a:cubicBezTo>
                      <a:pt x="1562" y="608"/>
                      <a:pt x="1559" y="581"/>
                      <a:pt x="1564" y="547"/>
                    </a:cubicBezTo>
                    <a:cubicBezTo>
                      <a:pt x="1567" y="527"/>
                      <a:pt x="1525" y="527"/>
                      <a:pt x="1520" y="510"/>
                    </a:cubicBezTo>
                    <a:cubicBezTo>
                      <a:pt x="1493" y="404"/>
                      <a:pt x="1500" y="421"/>
                      <a:pt x="1488" y="357"/>
                    </a:cubicBezTo>
                    <a:cubicBezTo>
                      <a:pt x="1473" y="284"/>
                      <a:pt x="1525" y="63"/>
                      <a:pt x="1483" y="9"/>
                    </a:cubicBezTo>
                    <a:cubicBezTo>
                      <a:pt x="1479" y="3"/>
                      <a:pt x="1472" y="0"/>
                      <a:pt x="1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 name="群組 24">
            <a:extLst>
              <a:ext uri="{FF2B5EF4-FFF2-40B4-BE49-F238E27FC236}">
                <a16:creationId xmlns:a16="http://schemas.microsoft.com/office/drawing/2014/main" id="{DAD0ACC1-3782-4B40-8B8B-D29830BC88BD}"/>
              </a:ext>
            </a:extLst>
          </p:cNvPr>
          <p:cNvGrpSpPr/>
          <p:nvPr/>
        </p:nvGrpSpPr>
        <p:grpSpPr>
          <a:xfrm>
            <a:off x="4042301" y="1247501"/>
            <a:ext cx="4109725" cy="754119"/>
            <a:chOff x="4340538" y="1247501"/>
            <a:chExt cx="4109725" cy="754119"/>
          </a:xfrm>
        </p:grpSpPr>
        <p:sp>
          <p:nvSpPr>
            <p:cNvPr id="27" name="Google Shape;256;p30">
              <a:extLst>
                <a:ext uri="{FF2B5EF4-FFF2-40B4-BE49-F238E27FC236}">
                  <a16:creationId xmlns:a16="http://schemas.microsoft.com/office/drawing/2014/main" id="{3A9E1D79-3F73-46EE-A38F-FBC6CEA32788}"/>
                </a:ext>
              </a:extLst>
            </p:cNvPr>
            <p:cNvSpPr/>
            <p:nvPr/>
          </p:nvSpPr>
          <p:spPr>
            <a:xfrm>
              <a:off x="4340538" y="1247501"/>
              <a:ext cx="754149" cy="754119"/>
            </a:xfrm>
            <a:custGeom>
              <a:avLst/>
              <a:gdLst/>
              <a:ahLst/>
              <a:cxnLst/>
              <a:rect l="l" t="t" r="r" b="b"/>
              <a:pathLst>
                <a:path w="10213" h="10213" extrusionOk="0">
                  <a:moveTo>
                    <a:pt x="5110" y="1"/>
                  </a:moveTo>
                  <a:cubicBezTo>
                    <a:pt x="2286" y="1"/>
                    <a:pt x="0" y="2287"/>
                    <a:pt x="0" y="5104"/>
                  </a:cubicBezTo>
                  <a:cubicBezTo>
                    <a:pt x="0" y="7927"/>
                    <a:pt x="2286" y="10213"/>
                    <a:pt x="5110" y="10213"/>
                  </a:cubicBezTo>
                  <a:cubicBezTo>
                    <a:pt x="7927" y="10213"/>
                    <a:pt x="10213" y="7927"/>
                    <a:pt x="10213" y="5104"/>
                  </a:cubicBezTo>
                  <a:cubicBezTo>
                    <a:pt x="10213" y="2287"/>
                    <a:pt x="7927" y="1"/>
                    <a:pt x="5110" y="1"/>
                  </a:cubicBezTo>
                  <a:close/>
                </a:path>
              </a:pathLst>
            </a:custGeom>
            <a:solidFill>
              <a:schemeClr val="accent1"/>
            </a:solidFill>
            <a:ln>
              <a:noFill/>
            </a:ln>
          </p:spPr>
          <p:txBody>
            <a:bodyPr spcFirstLastPara="1" wrap="square" lIns="91425" tIns="137150" rIns="91425" bIns="91425" anchor="ctr" anchorCtr="0">
              <a:noAutofit/>
            </a:bodyPr>
            <a:lstStyle/>
            <a:p>
              <a:pPr marL="0" lvl="0" indent="0" algn="ctr" rtl="0">
                <a:spcBef>
                  <a:spcPts val="0"/>
                </a:spcBef>
                <a:spcAft>
                  <a:spcPts val="0"/>
                </a:spcAft>
                <a:buClr>
                  <a:schemeClr val="dk1"/>
                </a:buClr>
                <a:buSzPts val="1100"/>
                <a:buFont typeface="Arial"/>
                <a:buNone/>
              </a:pPr>
              <a:r>
                <a:rPr lang="en" sz="3000" b="1" dirty="0">
                  <a:solidFill>
                    <a:schemeClr val="lt1"/>
                  </a:solidFill>
                  <a:latin typeface="Fira Sans Extra Condensed"/>
                  <a:ea typeface="Fira Sans Extra Condensed"/>
                  <a:cs typeface="Fira Sans Extra Condensed"/>
                  <a:sym typeface="Fira Sans Extra Condensed"/>
                </a:rPr>
                <a:t>3</a:t>
              </a:r>
              <a:endParaRPr dirty="0">
                <a:solidFill>
                  <a:schemeClr val="lt1"/>
                </a:solidFill>
              </a:endParaRPr>
            </a:p>
          </p:txBody>
        </p:sp>
        <p:sp>
          <p:nvSpPr>
            <p:cNvPr id="28" name="文字方塊 27">
              <a:extLst>
                <a:ext uri="{FF2B5EF4-FFF2-40B4-BE49-F238E27FC236}">
                  <a16:creationId xmlns:a16="http://schemas.microsoft.com/office/drawing/2014/main" id="{C68DCDD7-318C-4931-9CC6-D0AB94D3BC9B}"/>
                </a:ext>
              </a:extLst>
            </p:cNvPr>
            <p:cNvSpPr txBox="1"/>
            <p:nvPr/>
          </p:nvSpPr>
          <p:spPr>
            <a:xfrm>
              <a:off x="5314951" y="1301394"/>
              <a:ext cx="3135312" cy="646331"/>
            </a:xfrm>
            <a:prstGeom prst="rect">
              <a:avLst/>
            </a:prstGeom>
            <a:noFill/>
          </p:spPr>
          <p:txBody>
            <a:bodyPr wrap="square" rtlCol="0">
              <a:spAutoFit/>
            </a:bodyPr>
            <a:lstStyle/>
            <a:p>
              <a:pPr algn="dist"/>
              <a:r>
                <a:rPr lang="zh-TW" altLang="en-US" sz="3600" b="1" dirty="0">
                  <a:latin typeface="源泉圓體 R" panose="020B0500000000000000" pitchFamily="34" charset="-120"/>
                  <a:ea typeface="源泉圓體 R" panose="020B0500000000000000" pitchFamily="34" charset="-120"/>
                </a:rPr>
                <a:t>研究結論分析</a:t>
              </a:r>
            </a:p>
          </p:txBody>
        </p:sp>
      </p:grpSp>
      <p:grpSp>
        <p:nvGrpSpPr>
          <p:cNvPr id="32" name="群組 31">
            <a:extLst>
              <a:ext uri="{FF2B5EF4-FFF2-40B4-BE49-F238E27FC236}">
                <a16:creationId xmlns:a16="http://schemas.microsoft.com/office/drawing/2014/main" id="{5AB049E9-72AF-4C4C-9972-A35E540EE2A1}"/>
              </a:ext>
            </a:extLst>
          </p:cNvPr>
          <p:cNvGrpSpPr/>
          <p:nvPr/>
        </p:nvGrpSpPr>
        <p:grpSpPr>
          <a:xfrm>
            <a:off x="5063571" y="2537811"/>
            <a:ext cx="3578111" cy="2031325"/>
            <a:chOff x="4564812" y="2537811"/>
            <a:chExt cx="3578111" cy="2031325"/>
          </a:xfrm>
        </p:grpSpPr>
        <p:sp>
          <p:nvSpPr>
            <p:cNvPr id="33" name="文字方塊 32">
              <a:extLst>
                <a:ext uri="{FF2B5EF4-FFF2-40B4-BE49-F238E27FC236}">
                  <a16:creationId xmlns:a16="http://schemas.microsoft.com/office/drawing/2014/main" id="{7A6070E7-9676-4BE2-8FB0-DEC6B4EC9875}"/>
                </a:ext>
              </a:extLst>
            </p:cNvPr>
            <p:cNvSpPr txBox="1"/>
            <p:nvPr/>
          </p:nvSpPr>
          <p:spPr>
            <a:xfrm>
              <a:off x="4564812" y="2537811"/>
              <a:ext cx="3578111" cy="2031325"/>
            </a:xfrm>
            <a:prstGeom prst="rect">
              <a:avLst/>
            </a:prstGeom>
            <a:noFill/>
          </p:spPr>
          <p:txBody>
            <a:bodyPr wrap="square">
              <a:spAutoFit/>
            </a:bodyPr>
            <a:lstStyle/>
            <a:p>
              <a:pPr marL="457200" rtl="0" fontAlgn="base">
                <a:spcBef>
                  <a:spcPts val="0"/>
                </a:spcBef>
                <a:spcAft>
                  <a:spcPts val="1200"/>
                </a:spcAft>
              </a:pPr>
              <a:r>
                <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rPr>
                <a:t>演算法表現差異</a:t>
              </a:r>
            </a:p>
            <a:p>
              <a:pPr marL="457200" rtl="0" fontAlgn="base">
                <a:spcBef>
                  <a:spcPts val="0"/>
                </a:spcBef>
                <a:spcAft>
                  <a:spcPts val="1200"/>
                </a:spcAft>
              </a:pPr>
              <a:r>
                <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rPr>
                <a:t>不平衡資料處理</a:t>
              </a:r>
            </a:p>
            <a:p>
              <a:pPr marL="457200" rtl="0" fontAlgn="base">
                <a:spcBef>
                  <a:spcPts val="0"/>
                </a:spcBef>
                <a:spcAft>
                  <a:spcPts val="1200"/>
                </a:spcAft>
              </a:pPr>
              <a:r>
                <a:rPr lang="zh-TW" altLang="en-US" sz="2400" dirty="0">
                  <a:solidFill>
                    <a:schemeClr val="tx1"/>
                  </a:solidFill>
                  <a:latin typeface="源泉圓體 R" panose="020B0500000000000000" pitchFamily="34" charset="-120"/>
                  <a:ea typeface="源泉圓體 R" panose="020B0500000000000000" pitchFamily="34" charset="-120"/>
                </a:rPr>
                <a:t>高</a:t>
              </a:r>
              <a:r>
                <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rPr>
                <a:t>準確率的原因</a:t>
              </a:r>
            </a:p>
            <a:p>
              <a:pPr marL="457200" rtl="0" fontAlgn="base">
                <a:spcBef>
                  <a:spcPts val="0"/>
                </a:spcBef>
                <a:spcAft>
                  <a:spcPts val="1200"/>
                </a:spcAft>
              </a:pPr>
              <a:r>
                <a:rPr lang="zh-TW" altLang="en-US" sz="2400" b="0" i="0" u="none" strike="noStrike" dirty="0">
                  <a:solidFill>
                    <a:schemeClr val="tx1"/>
                  </a:solidFill>
                  <a:effectLst/>
                  <a:latin typeface="源泉圓體 R" panose="020B0500000000000000" pitchFamily="34" charset="-120"/>
                  <a:ea typeface="源泉圓體 R" panose="020B0500000000000000" pitchFamily="34" charset="-120"/>
                </a:rPr>
                <a:t>測試遇到的困難</a:t>
              </a:r>
            </a:p>
          </p:txBody>
        </p:sp>
        <p:grpSp>
          <p:nvGrpSpPr>
            <p:cNvPr id="34" name="群組 33">
              <a:extLst>
                <a:ext uri="{FF2B5EF4-FFF2-40B4-BE49-F238E27FC236}">
                  <a16:creationId xmlns:a16="http://schemas.microsoft.com/office/drawing/2014/main" id="{F51C3132-D032-415D-9251-060D33FA7A31}"/>
                </a:ext>
              </a:extLst>
            </p:cNvPr>
            <p:cNvGrpSpPr/>
            <p:nvPr/>
          </p:nvGrpSpPr>
          <p:grpSpPr>
            <a:xfrm>
              <a:off x="4676784" y="2591706"/>
              <a:ext cx="231650" cy="1900437"/>
              <a:chOff x="4676784" y="2591706"/>
              <a:chExt cx="231650" cy="1900437"/>
            </a:xfrm>
          </p:grpSpPr>
          <p:grpSp>
            <p:nvGrpSpPr>
              <p:cNvPr id="35" name="Google Shape;1112;p39">
                <a:extLst>
                  <a:ext uri="{FF2B5EF4-FFF2-40B4-BE49-F238E27FC236}">
                    <a16:creationId xmlns:a16="http://schemas.microsoft.com/office/drawing/2014/main" id="{88A5192A-E2E1-4877-ABD3-684D15B67F30}"/>
                  </a:ext>
                </a:extLst>
              </p:cNvPr>
              <p:cNvGrpSpPr/>
              <p:nvPr/>
            </p:nvGrpSpPr>
            <p:grpSpPr>
              <a:xfrm>
                <a:off x="4676784" y="2591706"/>
                <a:ext cx="231650" cy="351207"/>
                <a:chOff x="2915901" y="2061239"/>
                <a:chExt cx="231650" cy="351207"/>
              </a:xfrm>
            </p:grpSpPr>
            <p:sp>
              <p:nvSpPr>
                <p:cNvPr id="78" name="Google Shape;1113;p39">
                  <a:extLst>
                    <a:ext uri="{FF2B5EF4-FFF2-40B4-BE49-F238E27FC236}">
                      <a16:creationId xmlns:a16="http://schemas.microsoft.com/office/drawing/2014/main" id="{F53C9394-BDB1-44C8-B8F0-9A4B99DEE6AE}"/>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114;p39">
                  <a:extLst>
                    <a:ext uri="{FF2B5EF4-FFF2-40B4-BE49-F238E27FC236}">
                      <a16:creationId xmlns:a16="http://schemas.microsoft.com/office/drawing/2014/main" id="{A7114093-6DF1-4818-9C60-17552B1B166E}"/>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115;p39">
                  <a:extLst>
                    <a:ext uri="{FF2B5EF4-FFF2-40B4-BE49-F238E27FC236}">
                      <a16:creationId xmlns:a16="http://schemas.microsoft.com/office/drawing/2014/main" id="{115B91FC-491B-48CB-8C8E-F81A4C948F67}"/>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116;p39">
                  <a:extLst>
                    <a:ext uri="{FF2B5EF4-FFF2-40B4-BE49-F238E27FC236}">
                      <a16:creationId xmlns:a16="http://schemas.microsoft.com/office/drawing/2014/main" id="{5DD688FD-E980-49C1-A113-2329F60EC4E0}"/>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117;p39">
                  <a:extLst>
                    <a:ext uri="{FF2B5EF4-FFF2-40B4-BE49-F238E27FC236}">
                      <a16:creationId xmlns:a16="http://schemas.microsoft.com/office/drawing/2014/main" id="{3A1B7876-86DC-4F5C-ACD3-B047FF18EA93}"/>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118;p39">
                  <a:extLst>
                    <a:ext uri="{FF2B5EF4-FFF2-40B4-BE49-F238E27FC236}">
                      <a16:creationId xmlns:a16="http://schemas.microsoft.com/office/drawing/2014/main" id="{551B2A8B-07C4-43D4-94E9-9EC42930612B}"/>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119;p39">
                  <a:extLst>
                    <a:ext uri="{FF2B5EF4-FFF2-40B4-BE49-F238E27FC236}">
                      <a16:creationId xmlns:a16="http://schemas.microsoft.com/office/drawing/2014/main" id="{7A2564C0-7262-4667-AA19-F703B7269489}"/>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120;p39">
                  <a:extLst>
                    <a:ext uri="{FF2B5EF4-FFF2-40B4-BE49-F238E27FC236}">
                      <a16:creationId xmlns:a16="http://schemas.microsoft.com/office/drawing/2014/main" id="{ED5FE29F-6ECB-4D2F-8D2C-D5B9EE320E88}"/>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121;p39">
                  <a:extLst>
                    <a:ext uri="{FF2B5EF4-FFF2-40B4-BE49-F238E27FC236}">
                      <a16:creationId xmlns:a16="http://schemas.microsoft.com/office/drawing/2014/main" id="{688D81AB-E849-415F-87C5-45757F00C90C}"/>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122;p39">
                  <a:extLst>
                    <a:ext uri="{FF2B5EF4-FFF2-40B4-BE49-F238E27FC236}">
                      <a16:creationId xmlns:a16="http://schemas.microsoft.com/office/drawing/2014/main" id="{8691FEAD-C30E-4952-85D0-7C57B280EFE4}"/>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123;p39">
                  <a:extLst>
                    <a:ext uri="{FF2B5EF4-FFF2-40B4-BE49-F238E27FC236}">
                      <a16:creationId xmlns:a16="http://schemas.microsoft.com/office/drawing/2014/main" id="{96652782-ECF2-4EDF-BB24-D7BF2F1C08AE}"/>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124;p39">
                  <a:extLst>
                    <a:ext uri="{FF2B5EF4-FFF2-40B4-BE49-F238E27FC236}">
                      <a16:creationId xmlns:a16="http://schemas.microsoft.com/office/drawing/2014/main" id="{88774EF9-ACB4-4DDE-A9ED-EE3C629E8F2A}"/>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125;p39">
                  <a:extLst>
                    <a:ext uri="{FF2B5EF4-FFF2-40B4-BE49-F238E27FC236}">
                      <a16:creationId xmlns:a16="http://schemas.microsoft.com/office/drawing/2014/main" id="{D397542D-4107-43F1-84AB-295F97309403}"/>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112;p39">
                <a:extLst>
                  <a:ext uri="{FF2B5EF4-FFF2-40B4-BE49-F238E27FC236}">
                    <a16:creationId xmlns:a16="http://schemas.microsoft.com/office/drawing/2014/main" id="{E70FE7F1-D9EA-45DB-A8B3-B9B3243875D2}"/>
                  </a:ext>
                </a:extLst>
              </p:cNvPr>
              <p:cNvGrpSpPr/>
              <p:nvPr/>
            </p:nvGrpSpPr>
            <p:grpSpPr>
              <a:xfrm>
                <a:off x="4676784" y="3099706"/>
                <a:ext cx="231650" cy="351207"/>
                <a:chOff x="2915901" y="2061239"/>
                <a:chExt cx="231650" cy="351207"/>
              </a:xfrm>
            </p:grpSpPr>
            <p:sp>
              <p:nvSpPr>
                <p:cNvPr id="65" name="Google Shape;1113;p39">
                  <a:extLst>
                    <a:ext uri="{FF2B5EF4-FFF2-40B4-BE49-F238E27FC236}">
                      <a16:creationId xmlns:a16="http://schemas.microsoft.com/office/drawing/2014/main" id="{0ACFA280-8A04-483F-AB81-F8A52CAC4BAA}"/>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114;p39">
                  <a:extLst>
                    <a:ext uri="{FF2B5EF4-FFF2-40B4-BE49-F238E27FC236}">
                      <a16:creationId xmlns:a16="http://schemas.microsoft.com/office/drawing/2014/main" id="{F5507C6A-25D3-40D7-B27D-E78507436B67}"/>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115;p39">
                  <a:extLst>
                    <a:ext uri="{FF2B5EF4-FFF2-40B4-BE49-F238E27FC236}">
                      <a16:creationId xmlns:a16="http://schemas.microsoft.com/office/drawing/2014/main" id="{C6CC1CC5-5653-4DAD-BEFB-0EC769804AFC}"/>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116;p39">
                  <a:extLst>
                    <a:ext uri="{FF2B5EF4-FFF2-40B4-BE49-F238E27FC236}">
                      <a16:creationId xmlns:a16="http://schemas.microsoft.com/office/drawing/2014/main" id="{F62B2DE6-F738-433A-B742-E80BCF71FCF5}"/>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117;p39">
                  <a:extLst>
                    <a:ext uri="{FF2B5EF4-FFF2-40B4-BE49-F238E27FC236}">
                      <a16:creationId xmlns:a16="http://schemas.microsoft.com/office/drawing/2014/main" id="{C46B2386-332B-4CCF-AD41-E368DD9F95C0}"/>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118;p39">
                  <a:extLst>
                    <a:ext uri="{FF2B5EF4-FFF2-40B4-BE49-F238E27FC236}">
                      <a16:creationId xmlns:a16="http://schemas.microsoft.com/office/drawing/2014/main" id="{C6074EFE-5537-477A-8750-AA7D338E4409}"/>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119;p39">
                  <a:extLst>
                    <a:ext uri="{FF2B5EF4-FFF2-40B4-BE49-F238E27FC236}">
                      <a16:creationId xmlns:a16="http://schemas.microsoft.com/office/drawing/2014/main" id="{059A4A22-A5E5-47F1-8DC6-D25A05AE3219}"/>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120;p39">
                  <a:extLst>
                    <a:ext uri="{FF2B5EF4-FFF2-40B4-BE49-F238E27FC236}">
                      <a16:creationId xmlns:a16="http://schemas.microsoft.com/office/drawing/2014/main" id="{BF137432-DFB9-4D2D-A384-7F5044789629}"/>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121;p39">
                  <a:extLst>
                    <a:ext uri="{FF2B5EF4-FFF2-40B4-BE49-F238E27FC236}">
                      <a16:creationId xmlns:a16="http://schemas.microsoft.com/office/drawing/2014/main" id="{97162F5E-167F-42F7-925A-B3E394B659D9}"/>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122;p39">
                  <a:extLst>
                    <a:ext uri="{FF2B5EF4-FFF2-40B4-BE49-F238E27FC236}">
                      <a16:creationId xmlns:a16="http://schemas.microsoft.com/office/drawing/2014/main" id="{7A13CE93-345A-48F1-9483-6509EE6F1AFB}"/>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123;p39">
                  <a:extLst>
                    <a:ext uri="{FF2B5EF4-FFF2-40B4-BE49-F238E27FC236}">
                      <a16:creationId xmlns:a16="http://schemas.microsoft.com/office/drawing/2014/main" id="{9816F633-0B55-4B52-9530-DB1B98A8F657}"/>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124;p39">
                  <a:extLst>
                    <a:ext uri="{FF2B5EF4-FFF2-40B4-BE49-F238E27FC236}">
                      <a16:creationId xmlns:a16="http://schemas.microsoft.com/office/drawing/2014/main" id="{7930806A-2E79-4E33-ADCC-931B9C731B38}"/>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125;p39">
                  <a:extLst>
                    <a:ext uri="{FF2B5EF4-FFF2-40B4-BE49-F238E27FC236}">
                      <a16:creationId xmlns:a16="http://schemas.microsoft.com/office/drawing/2014/main" id="{33289809-2723-4520-BEED-572D464F1577}"/>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1112;p39">
                <a:extLst>
                  <a:ext uri="{FF2B5EF4-FFF2-40B4-BE49-F238E27FC236}">
                    <a16:creationId xmlns:a16="http://schemas.microsoft.com/office/drawing/2014/main" id="{378C5657-3D88-4A8A-9D89-DC1D5023AB33}"/>
                  </a:ext>
                </a:extLst>
              </p:cNvPr>
              <p:cNvGrpSpPr/>
              <p:nvPr/>
            </p:nvGrpSpPr>
            <p:grpSpPr>
              <a:xfrm>
                <a:off x="4676784" y="3617866"/>
                <a:ext cx="231650" cy="351207"/>
                <a:chOff x="2915901" y="2061239"/>
                <a:chExt cx="231650" cy="351207"/>
              </a:xfrm>
            </p:grpSpPr>
            <p:sp>
              <p:nvSpPr>
                <p:cNvPr id="52" name="Google Shape;1113;p39">
                  <a:extLst>
                    <a:ext uri="{FF2B5EF4-FFF2-40B4-BE49-F238E27FC236}">
                      <a16:creationId xmlns:a16="http://schemas.microsoft.com/office/drawing/2014/main" id="{EED0B9B4-6269-4342-BA04-5B6E3520BDB8}"/>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14;p39">
                  <a:extLst>
                    <a:ext uri="{FF2B5EF4-FFF2-40B4-BE49-F238E27FC236}">
                      <a16:creationId xmlns:a16="http://schemas.microsoft.com/office/drawing/2014/main" id="{E8B80B5E-07AF-4EA4-A43C-9D9E595F1490}"/>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15;p39">
                  <a:extLst>
                    <a:ext uri="{FF2B5EF4-FFF2-40B4-BE49-F238E27FC236}">
                      <a16:creationId xmlns:a16="http://schemas.microsoft.com/office/drawing/2014/main" id="{5444B867-A4F3-488B-ABBE-104C085452E7}"/>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16;p39">
                  <a:extLst>
                    <a:ext uri="{FF2B5EF4-FFF2-40B4-BE49-F238E27FC236}">
                      <a16:creationId xmlns:a16="http://schemas.microsoft.com/office/drawing/2014/main" id="{306F5E05-A438-459C-9297-B25878DC6E75}"/>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17;p39">
                  <a:extLst>
                    <a:ext uri="{FF2B5EF4-FFF2-40B4-BE49-F238E27FC236}">
                      <a16:creationId xmlns:a16="http://schemas.microsoft.com/office/drawing/2014/main" id="{28C43968-0778-4D43-8711-30CABB48A62A}"/>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18;p39">
                  <a:extLst>
                    <a:ext uri="{FF2B5EF4-FFF2-40B4-BE49-F238E27FC236}">
                      <a16:creationId xmlns:a16="http://schemas.microsoft.com/office/drawing/2014/main" id="{D034CC96-65AC-4D0C-8983-86C86F71688E}"/>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19;p39">
                  <a:extLst>
                    <a:ext uri="{FF2B5EF4-FFF2-40B4-BE49-F238E27FC236}">
                      <a16:creationId xmlns:a16="http://schemas.microsoft.com/office/drawing/2014/main" id="{CE15243B-E4D1-49BD-8ECC-3E0F0670BBC9}"/>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20;p39">
                  <a:extLst>
                    <a:ext uri="{FF2B5EF4-FFF2-40B4-BE49-F238E27FC236}">
                      <a16:creationId xmlns:a16="http://schemas.microsoft.com/office/drawing/2014/main" id="{AA7DE92E-6FE0-42AA-B615-639703FA384F}"/>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21;p39">
                  <a:extLst>
                    <a:ext uri="{FF2B5EF4-FFF2-40B4-BE49-F238E27FC236}">
                      <a16:creationId xmlns:a16="http://schemas.microsoft.com/office/drawing/2014/main" id="{B330C5D1-A7CF-45DA-97E8-CA090345A565}"/>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22;p39">
                  <a:extLst>
                    <a:ext uri="{FF2B5EF4-FFF2-40B4-BE49-F238E27FC236}">
                      <a16:creationId xmlns:a16="http://schemas.microsoft.com/office/drawing/2014/main" id="{260D1A65-6A8C-4D8D-802E-76FBBF01B1E7}"/>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23;p39">
                  <a:extLst>
                    <a:ext uri="{FF2B5EF4-FFF2-40B4-BE49-F238E27FC236}">
                      <a16:creationId xmlns:a16="http://schemas.microsoft.com/office/drawing/2014/main" id="{8F4CFDE0-5FA0-4FC6-880F-4037445DFA88}"/>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24;p39">
                  <a:extLst>
                    <a:ext uri="{FF2B5EF4-FFF2-40B4-BE49-F238E27FC236}">
                      <a16:creationId xmlns:a16="http://schemas.microsoft.com/office/drawing/2014/main" id="{6DDE0422-94C5-4300-9924-BF64D56ADBFF}"/>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125;p39">
                  <a:extLst>
                    <a:ext uri="{FF2B5EF4-FFF2-40B4-BE49-F238E27FC236}">
                      <a16:creationId xmlns:a16="http://schemas.microsoft.com/office/drawing/2014/main" id="{62462243-48CB-4F92-AC4D-2A27A039F47D}"/>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1112;p39">
                <a:extLst>
                  <a:ext uri="{FF2B5EF4-FFF2-40B4-BE49-F238E27FC236}">
                    <a16:creationId xmlns:a16="http://schemas.microsoft.com/office/drawing/2014/main" id="{CCACC64D-AF3E-4179-AFF6-5BDB783E8EE2}"/>
                  </a:ext>
                </a:extLst>
              </p:cNvPr>
              <p:cNvGrpSpPr/>
              <p:nvPr/>
            </p:nvGrpSpPr>
            <p:grpSpPr>
              <a:xfrm>
                <a:off x="4676784" y="4140936"/>
                <a:ext cx="231650" cy="351207"/>
                <a:chOff x="2915901" y="2061239"/>
                <a:chExt cx="231650" cy="351207"/>
              </a:xfrm>
            </p:grpSpPr>
            <p:sp>
              <p:nvSpPr>
                <p:cNvPr id="39" name="Google Shape;1113;p39">
                  <a:extLst>
                    <a:ext uri="{FF2B5EF4-FFF2-40B4-BE49-F238E27FC236}">
                      <a16:creationId xmlns:a16="http://schemas.microsoft.com/office/drawing/2014/main" id="{4EE85C79-A921-4F89-B3D1-797A8C5DDC65}"/>
                    </a:ext>
                  </a:extLst>
                </p:cNvPr>
                <p:cNvSpPr/>
                <p:nvPr/>
              </p:nvSpPr>
              <p:spPr>
                <a:xfrm>
                  <a:off x="2915901" y="2061239"/>
                  <a:ext cx="231650" cy="308711"/>
                </a:xfrm>
                <a:custGeom>
                  <a:avLst/>
                  <a:gdLst/>
                  <a:ahLst/>
                  <a:cxnLst/>
                  <a:rect l="l" t="t" r="r" b="b"/>
                  <a:pathLst>
                    <a:path w="6917" h="9218" extrusionOk="0">
                      <a:moveTo>
                        <a:pt x="3218" y="1"/>
                      </a:moveTo>
                      <a:cubicBezTo>
                        <a:pt x="2274" y="1"/>
                        <a:pt x="1210" y="820"/>
                        <a:pt x="868" y="1471"/>
                      </a:cubicBezTo>
                      <a:cubicBezTo>
                        <a:pt x="411" y="2361"/>
                        <a:pt x="0" y="5123"/>
                        <a:pt x="69" y="7588"/>
                      </a:cubicBezTo>
                      <a:cubicBezTo>
                        <a:pt x="94" y="8915"/>
                        <a:pt x="960" y="9218"/>
                        <a:pt x="1820" y="9218"/>
                      </a:cubicBezTo>
                      <a:cubicBezTo>
                        <a:pt x="2543" y="9218"/>
                        <a:pt x="3261" y="9003"/>
                        <a:pt x="3470" y="9003"/>
                      </a:cubicBezTo>
                      <a:cubicBezTo>
                        <a:pt x="3678" y="9003"/>
                        <a:pt x="4397" y="9218"/>
                        <a:pt x="5120" y="9218"/>
                      </a:cubicBezTo>
                      <a:cubicBezTo>
                        <a:pt x="5979" y="9218"/>
                        <a:pt x="6846" y="8915"/>
                        <a:pt x="6871" y="7588"/>
                      </a:cubicBezTo>
                      <a:cubicBezTo>
                        <a:pt x="6916" y="5123"/>
                        <a:pt x="6528" y="2361"/>
                        <a:pt x="6072" y="1471"/>
                      </a:cubicBezTo>
                      <a:cubicBezTo>
                        <a:pt x="5710" y="784"/>
                        <a:pt x="5034" y="169"/>
                        <a:pt x="4485" y="169"/>
                      </a:cubicBezTo>
                      <a:cubicBezTo>
                        <a:pt x="4341" y="169"/>
                        <a:pt x="4205" y="212"/>
                        <a:pt x="4086" y="307"/>
                      </a:cubicBezTo>
                      <a:cubicBezTo>
                        <a:pt x="3830" y="91"/>
                        <a:pt x="3531" y="1"/>
                        <a:pt x="3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14;p39">
                  <a:extLst>
                    <a:ext uri="{FF2B5EF4-FFF2-40B4-BE49-F238E27FC236}">
                      <a16:creationId xmlns:a16="http://schemas.microsoft.com/office/drawing/2014/main" id="{E11E6D55-CE81-4721-B693-B5930C9F9144}"/>
                    </a:ext>
                  </a:extLst>
                </p:cNvPr>
                <p:cNvSpPr/>
                <p:nvPr/>
              </p:nvSpPr>
              <p:spPr>
                <a:xfrm>
                  <a:off x="3000729" y="2247307"/>
                  <a:ext cx="61956" cy="113163"/>
                </a:xfrm>
                <a:custGeom>
                  <a:avLst/>
                  <a:gdLst/>
                  <a:ahLst/>
                  <a:cxnLst/>
                  <a:rect l="l" t="t" r="r" b="b"/>
                  <a:pathLst>
                    <a:path w="1850" h="3379" extrusionOk="0">
                      <a:moveTo>
                        <a:pt x="92" y="1"/>
                      </a:moveTo>
                      <a:lnTo>
                        <a:pt x="1" y="2443"/>
                      </a:lnTo>
                      <a:cubicBezTo>
                        <a:pt x="1" y="2968"/>
                        <a:pt x="412" y="3379"/>
                        <a:pt x="937" y="3379"/>
                      </a:cubicBezTo>
                      <a:cubicBezTo>
                        <a:pt x="1439" y="3379"/>
                        <a:pt x="1850" y="2968"/>
                        <a:pt x="1850" y="2443"/>
                      </a:cubicBezTo>
                      <a:lnTo>
                        <a:pt x="1758"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15;p39">
                  <a:extLst>
                    <a:ext uri="{FF2B5EF4-FFF2-40B4-BE49-F238E27FC236}">
                      <a16:creationId xmlns:a16="http://schemas.microsoft.com/office/drawing/2014/main" id="{12A943E2-98B1-41CB-A0E3-9789BE95CDC5}"/>
                    </a:ext>
                  </a:extLst>
                </p:cNvPr>
                <p:cNvSpPr/>
                <p:nvPr/>
              </p:nvSpPr>
              <p:spPr>
                <a:xfrm>
                  <a:off x="2939577" y="2083744"/>
                  <a:ext cx="184262" cy="205662"/>
                </a:xfrm>
                <a:custGeom>
                  <a:avLst/>
                  <a:gdLst/>
                  <a:ahLst/>
                  <a:cxnLst/>
                  <a:rect l="l" t="t" r="r" b="b"/>
                  <a:pathLst>
                    <a:path w="5502" h="6141" extrusionOk="0">
                      <a:moveTo>
                        <a:pt x="2763" y="0"/>
                      </a:moveTo>
                      <a:cubicBezTo>
                        <a:pt x="1233" y="0"/>
                        <a:pt x="1" y="1370"/>
                        <a:pt x="1" y="3082"/>
                      </a:cubicBezTo>
                      <a:cubicBezTo>
                        <a:pt x="1" y="4771"/>
                        <a:pt x="1233" y="6140"/>
                        <a:pt x="2763" y="6140"/>
                      </a:cubicBezTo>
                      <a:cubicBezTo>
                        <a:pt x="4269" y="6140"/>
                        <a:pt x="5502" y="4771"/>
                        <a:pt x="5502" y="3082"/>
                      </a:cubicBezTo>
                      <a:cubicBezTo>
                        <a:pt x="5502" y="1370"/>
                        <a:pt x="4269" y="0"/>
                        <a:pt x="2763" y="0"/>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16;p39">
                  <a:extLst>
                    <a:ext uri="{FF2B5EF4-FFF2-40B4-BE49-F238E27FC236}">
                      <a16:creationId xmlns:a16="http://schemas.microsoft.com/office/drawing/2014/main" id="{6048D009-724D-495F-BC55-B8AB621097B9}"/>
                    </a:ext>
                  </a:extLst>
                </p:cNvPr>
                <p:cNvSpPr/>
                <p:nvPr/>
              </p:nvSpPr>
              <p:spPr>
                <a:xfrm>
                  <a:off x="3108531" y="2169343"/>
                  <a:ext cx="37475" cy="38246"/>
                </a:xfrm>
                <a:custGeom>
                  <a:avLst/>
                  <a:gdLst/>
                  <a:ahLst/>
                  <a:cxnLst/>
                  <a:rect l="l" t="t" r="r" b="b"/>
                  <a:pathLst>
                    <a:path w="1119" h="1142" extrusionOk="0">
                      <a:moveTo>
                        <a:pt x="0" y="1"/>
                      </a:moveTo>
                      <a:lnTo>
                        <a:pt x="0" y="1142"/>
                      </a:lnTo>
                      <a:lnTo>
                        <a:pt x="548" y="1142"/>
                      </a:lnTo>
                      <a:cubicBezTo>
                        <a:pt x="868" y="1142"/>
                        <a:pt x="1119" y="891"/>
                        <a:pt x="1119" y="571"/>
                      </a:cubicBezTo>
                      <a:cubicBezTo>
                        <a:pt x="1119" y="252"/>
                        <a:pt x="868" y="1"/>
                        <a:pt x="548" y="1"/>
                      </a:cubicBez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17;p39">
                  <a:extLst>
                    <a:ext uri="{FF2B5EF4-FFF2-40B4-BE49-F238E27FC236}">
                      <a16:creationId xmlns:a16="http://schemas.microsoft.com/office/drawing/2014/main" id="{8C21031D-CF1A-4658-8747-A392EEEF7A1B}"/>
                    </a:ext>
                  </a:extLst>
                </p:cNvPr>
                <p:cNvSpPr/>
                <p:nvPr/>
              </p:nvSpPr>
              <p:spPr>
                <a:xfrm>
                  <a:off x="2917408" y="2169343"/>
                  <a:ext cx="38279" cy="38246"/>
                </a:xfrm>
                <a:custGeom>
                  <a:avLst/>
                  <a:gdLst/>
                  <a:ahLst/>
                  <a:cxnLst/>
                  <a:rect l="l" t="t" r="r" b="b"/>
                  <a:pathLst>
                    <a:path w="1143" h="1142" extrusionOk="0">
                      <a:moveTo>
                        <a:pt x="572" y="1"/>
                      </a:moveTo>
                      <a:cubicBezTo>
                        <a:pt x="252" y="1"/>
                        <a:pt x="1" y="252"/>
                        <a:pt x="1" y="571"/>
                      </a:cubicBezTo>
                      <a:cubicBezTo>
                        <a:pt x="1" y="891"/>
                        <a:pt x="252" y="1142"/>
                        <a:pt x="572" y="1142"/>
                      </a:cubicBezTo>
                      <a:lnTo>
                        <a:pt x="1142" y="1142"/>
                      </a:lnTo>
                      <a:lnTo>
                        <a:pt x="1142" y="1"/>
                      </a:lnTo>
                      <a:close/>
                    </a:path>
                  </a:pathLst>
                </a:custGeom>
                <a:solidFill>
                  <a:srgbClr val="FC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18;p39">
                  <a:extLst>
                    <a:ext uri="{FF2B5EF4-FFF2-40B4-BE49-F238E27FC236}">
                      <a16:creationId xmlns:a16="http://schemas.microsoft.com/office/drawing/2014/main" id="{61BA5442-C918-44AD-9022-D7980E5986E1}"/>
                    </a:ext>
                  </a:extLst>
                </p:cNvPr>
                <p:cNvSpPr/>
                <p:nvPr/>
              </p:nvSpPr>
              <p:spPr>
                <a:xfrm>
                  <a:off x="2939577" y="2076845"/>
                  <a:ext cx="132285" cy="86404"/>
                </a:xfrm>
                <a:custGeom>
                  <a:avLst/>
                  <a:gdLst/>
                  <a:ahLst/>
                  <a:cxnLst/>
                  <a:rect l="l" t="t" r="r" b="b"/>
                  <a:pathLst>
                    <a:path w="3950" h="2580" extrusionOk="0">
                      <a:moveTo>
                        <a:pt x="2124" y="1"/>
                      </a:moveTo>
                      <a:lnTo>
                        <a:pt x="1302" y="617"/>
                      </a:lnTo>
                      <a:lnTo>
                        <a:pt x="640" y="1233"/>
                      </a:lnTo>
                      <a:lnTo>
                        <a:pt x="1" y="1895"/>
                      </a:lnTo>
                      <a:lnTo>
                        <a:pt x="69" y="2580"/>
                      </a:lnTo>
                      <a:cubicBezTo>
                        <a:pt x="69" y="2580"/>
                        <a:pt x="3630" y="2032"/>
                        <a:pt x="3950" y="206"/>
                      </a:cubicBez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19;p39">
                  <a:extLst>
                    <a:ext uri="{FF2B5EF4-FFF2-40B4-BE49-F238E27FC236}">
                      <a16:creationId xmlns:a16="http://schemas.microsoft.com/office/drawing/2014/main" id="{30BE0F23-04EC-4825-AC81-9787257A7BD0}"/>
                    </a:ext>
                  </a:extLst>
                </p:cNvPr>
                <p:cNvSpPr/>
                <p:nvPr/>
              </p:nvSpPr>
              <p:spPr>
                <a:xfrm>
                  <a:off x="3032075" y="2082203"/>
                  <a:ext cx="91763" cy="80309"/>
                </a:xfrm>
                <a:custGeom>
                  <a:avLst/>
                  <a:gdLst/>
                  <a:ahLst/>
                  <a:cxnLst/>
                  <a:rect l="l" t="t" r="r" b="b"/>
                  <a:pathLst>
                    <a:path w="2740" h="2398" extrusionOk="0">
                      <a:moveTo>
                        <a:pt x="822" y="0"/>
                      </a:moveTo>
                      <a:lnTo>
                        <a:pt x="1" y="46"/>
                      </a:lnTo>
                      <a:cubicBezTo>
                        <a:pt x="229" y="1872"/>
                        <a:pt x="2671" y="2397"/>
                        <a:pt x="2671" y="2397"/>
                      </a:cubicBezTo>
                      <a:lnTo>
                        <a:pt x="2740" y="1735"/>
                      </a:lnTo>
                      <a:lnTo>
                        <a:pt x="2306" y="1073"/>
                      </a:lnTo>
                      <a:lnTo>
                        <a:pt x="1827" y="457"/>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0;p39">
                  <a:extLst>
                    <a:ext uri="{FF2B5EF4-FFF2-40B4-BE49-F238E27FC236}">
                      <a16:creationId xmlns:a16="http://schemas.microsoft.com/office/drawing/2014/main" id="{6AFA02A8-7C63-4B73-AB2B-D8717FA041C5}"/>
                    </a:ext>
                  </a:extLst>
                </p:cNvPr>
                <p:cNvSpPr/>
                <p:nvPr/>
              </p:nvSpPr>
              <p:spPr>
                <a:xfrm>
                  <a:off x="2926584" y="2316865"/>
                  <a:ext cx="210250" cy="95580"/>
                </a:xfrm>
                <a:custGeom>
                  <a:avLst/>
                  <a:gdLst/>
                  <a:ahLst/>
                  <a:cxnLst/>
                  <a:rect l="l" t="t" r="r" b="b"/>
                  <a:pathLst>
                    <a:path w="6278" h="2854" extrusionOk="0">
                      <a:moveTo>
                        <a:pt x="4041" y="1"/>
                      </a:moveTo>
                      <a:cubicBezTo>
                        <a:pt x="3688" y="132"/>
                        <a:pt x="3368" y="175"/>
                        <a:pt x="3099" y="175"/>
                      </a:cubicBezTo>
                      <a:cubicBezTo>
                        <a:pt x="2617" y="175"/>
                        <a:pt x="2296" y="38"/>
                        <a:pt x="2238" y="24"/>
                      </a:cubicBezTo>
                      <a:lnTo>
                        <a:pt x="2238" y="229"/>
                      </a:lnTo>
                      <a:cubicBezTo>
                        <a:pt x="1530" y="526"/>
                        <a:pt x="617" y="1074"/>
                        <a:pt x="1" y="1987"/>
                      </a:cubicBezTo>
                      <a:cubicBezTo>
                        <a:pt x="937" y="2534"/>
                        <a:pt x="2009" y="2854"/>
                        <a:pt x="3151" y="2854"/>
                      </a:cubicBezTo>
                      <a:cubicBezTo>
                        <a:pt x="4292" y="2854"/>
                        <a:pt x="5365" y="2534"/>
                        <a:pt x="6278" y="1987"/>
                      </a:cubicBezTo>
                      <a:cubicBezTo>
                        <a:pt x="5661" y="1074"/>
                        <a:pt x="4748" y="503"/>
                        <a:pt x="4064" y="206"/>
                      </a:cubicBezTo>
                      <a:lnTo>
                        <a:pt x="40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21;p39">
                  <a:extLst>
                    <a:ext uri="{FF2B5EF4-FFF2-40B4-BE49-F238E27FC236}">
                      <a16:creationId xmlns:a16="http://schemas.microsoft.com/office/drawing/2014/main" id="{6289327B-08CC-44ED-99BD-C4EE45AA96FA}"/>
                    </a:ext>
                  </a:extLst>
                </p:cNvPr>
                <p:cNvSpPr/>
                <p:nvPr/>
              </p:nvSpPr>
              <p:spPr>
                <a:xfrm rot="582415" flipH="1">
                  <a:off x="3016630" y="2175801"/>
                  <a:ext cx="30183" cy="3648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22;p39">
                  <a:extLst>
                    <a:ext uri="{FF2B5EF4-FFF2-40B4-BE49-F238E27FC236}">
                      <a16:creationId xmlns:a16="http://schemas.microsoft.com/office/drawing/2014/main" id="{70F80F72-FE8F-4CAF-8733-A56E85A39E91}"/>
                    </a:ext>
                  </a:extLst>
                </p:cNvPr>
                <p:cNvSpPr/>
                <p:nvPr/>
              </p:nvSpPr>
              <p:spPr>
                <a:xfrm flipH="1">
                  <a:off x="3013626" y="2223275"/>
                  <a:ext cx="35900" cy="31460"/>
                </a:xfrm>
                <a:custGeom>
                  <a:avLst/>
                  <a:gdLst/>
                  <a:ahLst/>
                  <a:cxnLst/>
                  <a:rect l="l" t="t" r="r" b="b"/>
                  <a:pathLst>
                    <a:path w="1042" h="913" extrusionOk="0">
                      <a:moveTo>
                        <a:pt x="449" y="1"/>
                      </a:moveTo>
                      <a:cubicBezTo>
                        <a:pt x="338" y="1"/>
                        <a:pt x="253" y="38"/>
                        <a:pt x="253" y="38"/>
                      </a:cubicBezTo>
                      <a:cubicBezTo>
                        <a:pt x="143" y="128"/>
                        <a:pt x="202" y="219"/>
                        <a:pt x="202" y="400"/>
                      </a:cubicBezTo>
                      <a:cubicBezTo>
                        <a:pt x="202" y="575"/>
                        <a:pt x="1" y="737"/>
                        <a:pt x="273" y="880"/>
                      </a:cubicBezTo>
                      <a:cubicBezTo>
                        <a:pt x="335" y="902"/>
                        <a:pt x="397" y="913"/>
                        <a:pt x="458" y="913"/>
                      </a:cubicBezTo>
                      <a:cubicBezTo>
                        <a:pt x="777" y="913"/>
                        <a:pt x="1042" y="619"/>
                        <a:pt x="862" y="271"/>
                      </a:cubicBezTo>
                      <a:cubicBezTo>
                        <a:pt x="747" y="51"/>
                        <a:pt x="579" y="1"/>
                        <a:pt x="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23;p39">
                  <a:extLst>
                    <a:ext uri="{FF2B5EF4-FFF2-40B4-BE49-F238E27FC236}">
                      <a16:creationId xmlns:a16="http://schemas.microsoft.com/office/drawing/2014/main" id="{13BFFE8F-5054-4652-B253-7781C5F5FC46}"/>
                    </a:ext>
                  </a:extLst>
                </p:cNvPr>
                <p:cNvSpPr/>
                <p:nvPr/>
              </p:nvSpPr>
              <p:spPr>
                <a:xfrm flipH="1">
                  <a:off x="3024203" y="2260041"/>
                  <a:ext cx="14367" cy="4996"/>
                </a:xfrm>
                <a:custGeom>
                  <a:avLst/>
                  <a:gdLst/>
                  <a:ahLst/>
                  <a:cxnLst/>
                  <a:rect l="l" t="t" r="r" b="b"/>
                  <a:pathLst>
                    <a:path w="417" h="145" extrusionOk="0">
                      <a:moveTo>
                        <a:pt x="356" y="0"/>
                      </a:moveTo>
                      <a:lnTo>
                        <a:pt x="356" y="0"/>
                      </a:lnTo>
                      <a:cubicBezTo>
                        <a:pt x="280" y="40"/>
                        <a:pt x="207" y="51"/>
                        <a:pt x="147" y="51"/>
                      </a:cubicBezTo>
                      <a:cubicBezTo>
                        <a:pt x="60" y="51"/>
                        <a:pt x="0" y="26"/>
                        <a:pt x="0" y="26"/>
                      </a:cubicBezTo>
                      <a:lnTo>
                        <a:pt x="0" y="26"/>
                      </a:lnTo>
                      <a:cubicBezTo>
                        <a:pt x="44" y="114"/>
                        <a:pt x="110" y="145"/>
                        <a:pt x="174" y="145"/>
                      </a:cubicBezTo>
                      <a:cubicBezTo>
                        <a:pt x="298" y="145"/>
                        <a:pt x="416" y="3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24;p39">
                  <a:extLst>
                    <a:ext uri="{FF2B5EF4-FFF2-40B4-BE49-F238E27FC236}">
                      <a16:creationId xmlns:a16="http://schemas.microsoft.com/office/drawing/2014/main" id="{71A97510-95DE-4D45-AA59-93692B0FBE6B}"/>
                    </a:ext>
                  </a:extLst>
                </p:cNvPr>
                <p:cNvSpPr/>
                <p:nvPr/>
              </p:nvSpPr>
              <p:spPr>
                <a:xfrm rot="-902002">
                  <a:off x="2995516" y="2159853"/>
                  <a:ext cx="19652" cy="17765"/>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25;p39">
                  <a:extLst>
                    <a:ext uri="{FF2B5EF4-FFF2-40B4-BE49-F238E27FC236}">
                      <a16:creationId xmlns:a16="http://schemas.microsoft.com/office/drawing/2014/main" id="{6C1559A9-B0EA-4355-A2A8-D0DAD1497CAE}"/>
                    </a:ext>
                  </a:extLst>
                </p:cNvPr>
                <p:cNvSpPr/>
                <p:nvPr/>
              </p:nvSpPr>
              <p:spPr>
                <a:xfrm rot="-902002">
                  <a:off x="3049044" y="2159795"/>
                  <a:ext cx="19652" cy="17825"/>
                </a:xfrm>
                <a:custGeom>
                  <a:avLst/>
                  <a:gdLst/>
                  <a:ahLst/>
                  <a:cxnLst/>
                  <a:rect l="l" t="t" r="r" b="b"/>
                  <a:pathLst>
                    <a:path w="2648" h="2401" extrusionOk="0">
                      <a:moveTo>
                        <a:pt x="1605" y="1"/>
                      </a:moveTo>
                      <a:cubicBezTo>
                        <a:pt x="1386" y="1"/>
                        <a:pt x="1182" y="73"/>
                        <a:pt x="1027" y="276"/>
                      </a:cubicBezTo>
                      <a:cubicBezTo>
                        <a:pt x="753" y="618"/>
                        <a:pt x="0" y="2079"/>
                        <a:pt x="708" y="2376"/>
                      </a:cubicBezTo>
                      <a:cubicBezTo>
                        <a:pt x="746" y="2393"/>
                        <a:pt x="785" y="2400"/>
                        <a:pt x="824" y="2400"/>
                      </a:cubicBezTo>
                      <a:cubicBezTo>
                        <a:pt x="995" y="2400"/>
                        <a:pt x="1171" y="2255"/>
                        <a:pt x="1301" y="2125"/>
                      </a:cubicBezTo>
                      <a:cubicBezTo>
                        <a:pt x="1484" y="1896"/>
                        <a:pt x="1644" y="1622"/>
                        <a:pt x="1735" y="1326"/>
                      </a:cubicBezTo>
                      <a:cubicBezTo>
                        <a:pt x="1826" y="1097"/>
                        <a:pt x="1781" y="892"/>
                        <a:pt x="2032" y="732"/>
                      </a:cubicBezTo>
                      <a:cubicBezTo>
                        <a:pt x="2146" y="664"/>
                        <a:pt x="2306" y="664"/>
                        <a:pt x="2442" y="618"/>
                      </a:cubicBezTo>
                      <a:cubicBezTo>
                        <a:pt x="2511" y="595"/>
                        <a:pt x="2557" y="550"/>
                        <a:pt x="2602" y="504"/>
                      </a:cubicBezTo>
                      <a:cubicBezTo>
                        <a:pt x="2648" y="458"/>
                        <a:pt x="2648" y="390"/>
                        <a:pt x="2625" y="344"/>
                      </a:cubicBezTo>
                      <a:cubicBezTo>
                        <a:pt x="2602" y="299"/>
                        <a:pt x="2557" y="276"/>
                        <a:pt x="2511" y="253"/>
                      </a:cubicBezTo>
                      <a:cubicBezTo>
                        <a:pt x="2235" y="134"/>
                        <a:pt x="1905" y="1"/>
                        <a:pt x="1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1" name="投影片編號版面配置區 1">
            <a:extLst>
              <a:ext uri="{FF2B5EF4-FFF2-40B4-BE49-F238E27FC236}">
                <a16:creationId xmlns:a16="http://schemas.microsoft.com/office/drawing/2014/main" id="{1063C7CF-EABF-46D9-990C-A4AEC64D6DA0}"/>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45</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39396996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群組 4">
            <a:extLst>
              <a:ext uri="{FF2B5EF4-FFF2-40B4-BE49-F238E27FC236}">
                <a16:creationId xmlns:a16="http://schemas.microsoft.com/office/drawing/2014/main" id="{39CFCCF9-63B8-401B-B2EC-C42011590CC1}"/>
              </a:ext>
            </a:extLst>
          </p:cNvPr>
          <p:cNvGrpSpPr/>
          <p:nvPr/>
        </p:nvGrpSpPr>
        <p:grpSpPr>
          <a:xfrm>
            <a:off x="543944" y="551486"/>
            <a:ext cx="8096816" cy="623271"/>
            <a:chOff x="543944" y="551486"/>
            <a:chExt cx="8096816" cy="623271"/>
          </a:xfrm>
        </p:grpSpPr>
        <p:sp>
          <p:nvSpPr>
            <p:cNvPr id="6" name="文字方塊 5">
              <a:extLst>
                <a:ext uri="{FF2B5EF4-FFF2-40B4-BE49-F238E27FC236}">
                  <a16:creationId xmlns:a16="http://schemas.microsoft.com/office/drawing/2014/main" id="{6E784A48-1DD3-492B-928E-577CBDDEB1D1}"/>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演算法表現差異</a:t>
              </a:r>
            </a:p>
          </p:txBody>
        </p:sp>
        <p:grpSp>
          <p:nvGrpSpPr>
            <p:cNvPr id="7" name="群組 6">
              <a:extLst>
                <a:ext uri="{FF2B5EF4-FFF2-40B4-BE49-F238E27FC236}">
                  <a16:creationId xmlns:a16="http://schemas.microsoft.com/office/drawing/2014/main" id="{70BBF669-EFCA-4654-8CFA-FC24005CE5D3}"/>
                </a:ext>
              </a:extLst>
            </p:cNvPr>
            <p:cNvGrpSpPr/>
            <p:nvPr/>
          </p:nvGrpSpPr>
          <p:grpSpPr>
            <a:xfrm>
              <a:off x="543944" y="551486"/>
              <a:ext cx="307027" cy="623271"/>
              <a:chOff x="543944" y="551486"/>
              <a:chExt cx="307027" cy="623271"/>
            </a:xfrm>
          </p:grpSpPr>
          <p:sp>
            <p:nvSpPr>
              <p:cNvPr id="8" name="矩形: 圓角 7">
                <a:extLst>
                  <a:ext uri="{FF2B5EF4-FFF2-40B4-BE49-F238E27FC236}">
                    <a16:creationId xmlns:a16="http://schemas.microsoft.com/office/drawing/2014/main" id="{90DD094B-C8A5-430F-B9C6-A226A06C7700}"/>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接點 8">
                <a:extLst>
                  <a:ext uri="{FF2B5EF4-FFF2-40B4-BE49-F238E27FC236}">
                    <a16:creationId xmlns:a16="http://schemas.microsoft.com/office/drawing/2014/main" id="{DB795873-787B-4CD2-AAAC-468D5FB5FE4A}"/>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6" name="群組 15">
            <a:extLst>
              <a:ext uri="{FF2B5EF4-FFF2-40B4-BE49-F238E27FC236}">
                <a16:creationId xmlns:a16="http://schemas.microsoft.com/office/drawing/2014/main" id="{AA395D53-0FD4-47C7-9A3B-5D0E7C5ED39B}"/>
              </a:ext>
            </a:extLst>
          </p:cNvPr>
          <p:cNvGrpSpPr/>
          <p:nvPr/>
        </p:nvGrpSpPr>
        <p:grpSpPr>
          <a:xfrm>
            <a:off x="503212" y="1558925"/>
            <a:ext cx="8259788" cy="1429430"/>
            <a:chOff x="1079500" y="1398905"/>
            <a:chExt cx="8259788" cy="1429430"/>
          </a:xfrm>
        </p:grpSpPr>
        <p:sp>
          <p:nvSpPr>
            <p:cNvPr id="10" name="Google Shape;2857;p55">
              <a:extLst>
                <a:ext uri="{FF2B5EF4-FFF2-40B4-BE49-F238E27FC236}">
                  <a16:creationId xmlns:a16="http://schemas.microsoft.com/office/drawing/2014/main" id="{4B46FDB9-B6F7-43A0-BB15-F21B17C818A8}"/>
                </a:ext>
              </a:extLst>
            </p:cNvPr>
            <p:cNvSpPr/>
            <p:nvPr/>
          </p:nvSpPr>
          <p:spPr>
            <a:xfrm>
              <a:off x="1079500" y="1630213"/>
              <a:ext cx="640069" cy="567347"/>
            </a:xfrm>
            <a:custGeom>
              <a:avLst/>
              <a:gdLst/>
              <a:ahLst/>
              <a:cxnLst/>
              <a:rect l="l" t="t" r="r" b="b"/>
              <a:pathLst>
                <a:path w="16145" h="14221" extrusionOk="0">
                  <a:moveTo>
                    <a:pt x="8069" y="1"/>
                  </a:moveTo>
                  <a:cubicBezTo>
                    <a:pt x="7159" y="1"/>
                    <a:pt x="6233" y="176"/>
                    <a:pt x="5337" y="546"/>
                  </a:cubicBezTo>
                  <a:cubicBezTo>
                    <a:pt x="1735" y="2081"/>
                    <a:pt x="0" y="6250"/>
                    <a:pt x="1534" y="9853"/>
                  </a:cubicBezTo>
                  <a:cubicBezTo>
                    <a:pt x="2661" y="12581"/>
                    <a:pt x="5290" y="14220"/>
                    <a:pt x="8068" y="14220"/>
                  </a:cubicBezTo>
                  <a:cubicBezTo>
                    <a:pt x="8993" y="14220"/>
                    <a:pt x="9933" y="14039"/>
                    <a:pt x="10841" y="13656"/>
                  </a:cubicBezTo>
                  <a:cubicBezTo>
                    <a:pt x="14444" y="12155"/>
                    <a:pt x="16145" y="7985"/>
                    <a:pt x="14644" y="4382"/>
                  </a:cubicBezTo>
                  <a:cubicBezTo>
                    <a:pt x="13487" y="1642"/>
                    <a:pt x="10853" y="1"/>
                    <a:pt x="8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1"/>
                  </a:solidFill>
                  <a:latin typeface="Fira Sans Extra Condensed"/>
                  <a:ea typeface="Fira Sans Extra Condensed"/>
                  <a:cs typeface="Fira Sans Extra Condensed"/>
                  <a:sym typeface="Fira Sans Extra Condensed"/>
                </a:rPr>
                <a:t>1</a:t>
              </a:r>
              <a:endParaRPr sz="2500" b="1">
                <a:solidFill>
                  <a:schemeClr val="lt1"/>
                </a:solidFill>
                <a:latin typeface="Fira Sans Extra Condensed"/>
                <a:ea typeface="Fira Sans Extra Condensed"/>
                <a:cs typeface="Fira Sans Extra Condensed"/>
                <a:sym typeface="Fira Sans Extra Condensed"/>
              </a:endParaRPr>
            </a:p>
          </p:txBody>
        </p:sp>
        <p:sp>
          <p:nvSpPr>
            <p:cNvPr id="12" name="文字方塊 11">
              <a:extLst>
                <a:ext uri="{FF2B5EF4-FFF2-40B4-BE49-F238E27FC236}">
                  <a16:creationId xmlns:a16="http://schemas.microsoft.com/office/drawing/2014/main" id="{CD3DEB1F-B41D-4207-A27F-4E4A8DD1EA5E}"/>
                </a:ext>
              </a:extLst>
            </p:cNvPr>
            <p:cNvSpPr txBox="1"/>
            <p:nvPr/>
          </p:nvSpPr>
          <p:spPr>
            <a:xfrm>
              <a:off x="1949130" y="1398905"/>
              <a:ext cx="7390158" cy="1429430"/>
            </a:xfrm>
            <a:prstGeom prst="rect">
              <a:avLst/>
            </a:prstGeom>
            <a:noFill/>
          </p:spPr>
          <p:txBody>
            <a:bodyPr wrap="square">
              <a:spAutoFit/>
            </a:bodyPr>
            <a:lstStyle/>
            <a:p>
              <a:pPr rtl="0">
                <a:spcBef>
                  <a:spcPts val="0"/>
                </a:spcBef>
                <a:spcAft>
                  <a:spcPts val="1200"/>
                </a:spcAft>
              </a:pPr>
              <a:r>
                <a:rPr lang="zh-TW" altLang="en-US" sz="2000" b="0" i="0" u="none" strike="noStrike" dirty="0">
                  <a:solidFill>
                    <a:schemeClr val="tx1"/>
                  </a:solidFill>
                  <a:effectLst/>
                  <a:latin typeface="源泉圓體 R" panose="020B0500000000000000" pitchFamily="34" charset="-120"/>
                  <a:ea typeface="源泉圓體 R" panose="020B0500000000000000" pitchFamily="34" charset="-120"/>
                </a:rPr>
                <a:t>分類演算法表現較好的情況</a:t>
              </a:r>
              <a:endParaRPr lang="zh-TW" altLang="en-US" sz="2000" b="0" dirty="0">
                <a:solidFill>
                  <a:schemeClr val="tx1"/>
                </a:solidFill>
                <a:effectLst/>
                <a:latin typeface="源泉圓體 R" panose="020B0500000000000000" pitchFamily="34" charset="-120"/>
                <a:ea typeface="源泉圓體 R" panose="020B0500000000000000" pitchFamily="34" charset="-120"/>
              </a:endParaRPr>
            </a:p>
            <a:p>
              <a:pPr marL="285750" indent="-285750" rtl="0">
                <a:lnSpc>
                  <a:spcPct val="114000"/>
                </a:lnSpc>
                <a:spcBef>
                  <a:spcPts val="0"/>
                </a:spcBef>
                <a:spcAft>
                  <a:spcPts val="600"/>
                </a:spcAft>
                <a:buFont typeface="Wingdings" panose="05000000000000000000" pitchFamily="2" charset="2"/>
                <a:buChar char="ü"/>
              </a:pP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與論文做法相比，在我們</a:t>
              </a:r>
              <a:r>
                <a:rPr lang="zh-TW" altLang="en-US" dirty="0">
                  <a:solidFill>
                    <a:schemeClr val="accent1">
                      <a:lumMod val="75000"/>
                    </a:schemeClr>
                  </a:solidFill>
                  <a:latin typeface="源泉圓體 R" panose="020B0500000000000000" pitchFamily="34" charset="-120"/>
                  <a:ea typeface="源泉圓體 R" panose="020B0500000000000000" pitchFamily="34" charset="-120"/>
                </a:rPr>
                <a:t>修正後的做法下</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，各分類演算法的</a:t>
              </a:r>
              <a:r>
                <a:rPr lang="zh-TW" altLang="en-US" dirty="0">
                  <a:solidFill>
                    <a:schemeClr val="accent1">
                      <a:lumMod val="75000"/>
                    </a:schemeClr>
                  </a:solidFill>
                  <a:latin typeface="源泉圓體 R" panose="020B0500000000000000" pitchFamily="34" charset="-120"/>
                  <a:ea typeface="源泉圓體 R" panose="020B0500000000000000" pitchFamily="34" charset="-120"/>
                </a:rPr>
                <a:t>評估指標分數有所下降</a:t>
              </a:r>
              <a:endParaRPr lang="en-US" altLang="zh-TW" dirty="0">
                <a:solidFill>
                  <a:schemeClr val="accent1">
                    <a:lumMod val="75000"/>
                  </a:schemeClr>
                </a:solidFill>
                <a:latin typeface="源泉圓體 R" panose="020B0500000000000000" pitchFamily="34" charset="-120"/>
                <a:ea typeface="源泉圓體 R" panose="020B0500000000000000" pitchFamily="34" charset="-120"/>
              </a:endParaRPr>
            </a:p>
            <a:p>
              <a:pPr marL="285750" indent="-285750" rtl="0">
                <a:lnSpc>
                  <a:spcPct val="114000"/>
                </a:lnSpc>
                <a:spcBef>
                  <a:spcPts val="0"/>
                </a:spcBef>
                <a:spcAft>
                  <a:spcPts val="600"/>
                </a:spcAft>
                <a:buFont typeface="Wingdings" panose="05000000000000000000" pitchFamily="2" charset="2"/>
                <a:buChar char="ü"/>
              </a:pP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在</a:t>
              </a:r>
              <a:r>
                <a:rPr lang="zh-TW" altLang="en-US"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單獨使用 </a:t>
              </a:r>
              <a:r>
                <a:rPr lang="en-US" altLang="zh-TW"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SMOTE</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 </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及</a:t>
              </a:r>
              <a:r>
                <a:rPr lang="zh-TW" altLang="en-US" dirty="0">
                  <a:solidFill>
                    <a:schemeClr val="accent1">
                      <a:lumMod val="75000"/>
                    </a:schemeClr>
                  </a:solidFill>
                  <a:latin typeface="源泉圓體 R" panose="020B0500000000000000" pitchFamily="34" charset="-120"/>
                  <a:ea typeface="源泉圓體 R" panose="020B0500000000000000" pitchFamily="34" charset="-120"/>
                </a:rPr>
                <a:t>使用全部屬性</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時，分類演算法效果較好</a:t>
              </a:r>
              <a:endParaRPr lang="en-US" altLang="zh-TW" b="0" i="0" u="none" strike="noStrike" dirty="0">
                <a:solidFill>
                  <a:schemeClr val="tx1"/>
                </a:solidFill>
                <a:effectLst/>
                <a:latin typeface="源泉圓體 R" panose="020B0500000000000000" pitchFamily="34" charset="-120"/>
                <a:ea typeface="源泉圓體 R" panose="020B0500000000000000" pitchFamily="34" charset="-120"/>
              </a:endParaRPr>
            </a:p>
            <a:p>
              <a:pPr marL="285750" indent="-285750" rtl="0">
                <a:lnSpc>
                  <a:spcPct val="114000"/>
                </a:lnSpc>
                <a:spcBef>
                  <a:spcPts val="0"/>
                </a:spcBef>
                <a:spcAft>
                  <a:spcPts val="600"/>
                </a:spcAft>
                <a:buFont typeface="Wingdings" panose="05000000000000000000" pitchFamily="2" charset="2"/>
                <a:buChar char="ü"/>
              </a:pP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AdaBoost</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RF</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J48 </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準確率達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98 %</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Logistic </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達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95 %</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，且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F1 - score </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皆達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0.995 </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以上</a:t>
              </a:r>
            </a:p>
          </p:txBody>
        </p:sp>
      </p:grpSp>
      <p:grpSp>
        <p:nvGrpSpPr>
          <p:cNvPr id="17" name="群組 16">
            <a:extLst>
              <a:ext uri="{FF2B5EF4-FFF2-40B4-BE49-F238E27FC236}">
                <a16:creationId xmlns:a16="http://schemas.microsoft.com/office/drawing/2014/main" id="{7A3F475F-D3AA-4DBB-AF62-C26299CF7DAB}"/>
              </a:ext>
            </a:extLst>
          </p:cNvPr>
          <p:cNvGrpSpPr/>
          <p:nvPr/>
        </p:nvGrpSpPr>
        <p:grpSpPr>
          <a:xfrm>
            <a:off x="501810" y="3221253"/>
            <a:ext cx="8138950" cy="1429430"/>
            <a:chOff x="1079499" y="2824163"/>
            <a:chExt cx="7415342" cy="1429430"/>
          </a:xfrm>
        </p:grpSpPr>
        <p:sp>
          <p:nvSpPr>
            <p:cNvPr id="11" name="Google Shape;2858;p55">
              <a:extLst>
                <a:ext uri="{FF2B5EF4-FFF2-40B4-BE49-F238E27FC236}">
                  <a16:creationId xmlns:a16="http://schemas.microsoft.com/office/drawing/2014/main" id="{7DD5835A-4064-4961-BB1E-39D138A59935}"/>
                </a:ext>
              </a:extLst>
            </p:cNvPr>
            <p:cNvSpPr/>
            <p:nvPr/>
          </p:nvSpPr>
          <p:spPr>
            <a:xfrm>
              <a:off x="1079499" y="3055471"/>
              <a:ext cx="640069" cy="567347"/>
            </a:xfrm>
            <a:custGeom>
              <a:avLst/>
              <a:gdLst/>
              <a:ahLst/>
              <a:cxnLst/>
              <a:rect l="l" t="t" r="r" b="b"/>
              <a:pathLst>
                <a:path w="16145" h="14221" extrusionOk="0">
                  <a:moveTo>
                    <a:pt x="8069" y="1"/>
                  </a:moveTo>
                  <a:cubicBezTo>
                    <a:pt x="7159" y="1"/>
                    <a:pt x="6233" y="176"/>
                    <a:pt x="5337" y="546"/>
                  </a:cubicBezTo>
                  <a:cubicBezTo>
                    <a:pt x="1735" y="2081"/>
                    <a:pt x="0" y="6250"/>
                    <a:pt x="1534" y="9853"/>
                  </a:cubicBezTo>
                  <a:cubicBezTo>
                    <a:pt x="2661" y="12581"/>
                    <a:pt x="5290" y="14220"/>
                    <a:pt x="8068" y="14220"/>
                  </a:cubicBezTo>
                  <a:cubicBezTo>
                    <a:pt x="8993" y="14220"/>
                    <a:pt x="9933" y="14039"/>
                    <a:pt x="10841" y="13656"/>
                  </a:cubicBezTo>
                  <a:cubicBezTo>
                    <a:pt x="14444" y="12155"/>
                    <a:pt x="16145" y="7985"/>
                    <a:pt x="14644" y="4382"/>
                  </a:cubicBezTo>
                  <a:cubicBezTo>
                    <a:pt x="13487" y="1642"/>
                    <a:pt x="10853" y="1"/>
                    <a:pt x="8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1"/>
                  </a:solidFill>
                  <a:latin typeface="Fira Sans Extra Condensed"/>
                  <a:ea typeface="Fira Sans Extra Condensed"/>
                  <a:cs typeface="Fira Sans Extra Condensed"/>
                  <a:sym typeface="Fira Sans Extra Condensed"/>
                </a:rPr>
                <a:t>2</a:t>
              </a:r>
              <a:endParaRPr sz="2500" b="1">
                <a:solidFill>
                  <a:schemeClr val="lt1"/>
                </a:solidFill>
                <a:latin typeface="Fira Sans Extra Condensed"/>
                <a:ea typeface="Fira Sans Extra Condensed"/>
                <a:cs typeface="Fira Sans Extra Condensed"/>
                <a:sym typeface="Fira Sans Extra Condensed"/>
              </a:endParaRPr>
            </a:p>
          </p:txBody>
        </p:sp>
        <p:sp>
          <p:nvSpPr>
            <p:cNvPr id="15" name="文字方塊 14">
              <a:extLst>
                <a:ext uri="{FF2B5EF4-FFF2-40B4-BE49-F238E27FC236}">
                  <a16:creationId xmlns:a16="http://schemas.microsoft.com/office/drawing/2014/main" id="{BA462C8D-7DCC-4624-93B4-6351E8A38967}"/>
                </a:ext>
              </a:extLst>
            </p:cNvPr>
            <p:cNvSpPr txBox="1"/>
            <p:nvPr/>
          </p:nvSpPr>
          <p:spPr>
            <a:xfrm>
              <a:off x="1950531" y="2824163"/>
              <a:ext cx="6544310" cy="1429430"/>
            </a:xfrm>
            <a:prstGeom prst="rect">
              <a:avLst/>
            </a:prstGeom>
            <a:noFill/>
          </p:spPr>
          <p:txBody>
            <a:bodyPr wrap="square">
              <a:spAutoFit/>
            </a:bodyPr>
            <a:lstStyle/>
            <a:p>
              <a:pPr rtl="0">
                <a:spcBef>
                  <a:spcPts val="0"/>
                </a:spcBef>
                <a:spcAft>
                  <a:spcPts val="1200"/>
                </a:spcAft>
              </a:pPr>
              <a:r>
                <a:rPr lang="zh-TW" altLang="en-US" sz="2000" b="0" i="0" u="none" strike="noStrike" dirty="0">
                  <a:solidFill>
                    <a:schemeClr val="tx1"/>
                  </a:solidFill>
                  <a:effectLst/>
                  <a:latin typeface="源泉圓體 R" panose="020B0500000000000000" pitchFamily="34" charset="-120"/>
                  <a:ea typeface="源泉圓體 R" panose="020B0500000000000000" pitchFamily="34" charset="-120"/>
                </a:rPr>
                <a:t>各演算法的分類效果</a:t>
              </a:r>
              <a:endParaRPr lang="en-US" altLang="zh-TW" sz="2000" b="0" i="0" u="none" strike="noStrike" dirty="0">
                <a:solidFill>
                  <a:schemeClr val="tx1"/>
                </a:solidFill>
                <a:effectLst/>
                <a:latin typeface="源泉圓體 R" panose="020B0500000000000000" pitchFamily="34" charset="-120"/>
                <a:ea typeface="源泉圓體 R" panose="020B0500000000000000" pitchFamily="34" charset="-120"/>
              </a:endParaRPr>
            </a:p>
            <a:p>
              <a:pPr marL="285750" indent="-285750" rtl="0">
                <a:lnSpc>
                  <a:spcPct val="114000"/>
                </a:lnSpc>
                <a:spcBef>
                  <a:spcPts val="0"/>
                </a:spcBef>
                <a:spcAft>
                  <a:spcPts val="600"/>
                </a:spcAft>
                <a:buFont typeface="Wingdings" panose="05000000000000000000" pitchFamily="2" charset="2"/>
                <a:buChar char="ü"/>
              </a:pP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大致上依序為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AdaBoost &gt;= RF &gt;= J48 &gt; Logistic</a:t>
              </a:r>
              <a:endParaRPr lang="en-US" altLang="zh-TW" dirty="0">
                <a:solidFill>
                  <a:schemeClr val="tx1"/>
                </a:solidFill>
                <a:latin typeface="源泉圓體 R" panose="020B0500000000000000" pitchFamily="34" charset="-120"/>
                <a:ea typeface="源泉圓體 R" panose="020B0500000000000000" pitchFamily="34" charset="-120"/>
              </a:endParaRPr>
            </a:p>
            <a:p>
              <a:pPr marL="285750" indent="-285750" rtl="0">
                <a:lnSpc>
                  <a:spcPct val="114000"/>
                </a:lnSpc>
                <a:spcBef>
                  <a:spcPts val="0"/>
                </a:spcBef>
                <a:spcAft>
                  <a:spcPts val="600"/>
                </a:spcAft>
                <a:buFont typeface="Wingdings" panose="05000000000000000000" pitchFamily="2" charset="2"/>
                <a:buChar char="ü"/>
              </a:pPr>
              <a:r>
                <a:rPr lang="en-US" altLang="zh-TW"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Tree-Based </a:t>
              </a:r>
              <a:r>
                <a:rPr lang="zh-TW" altLang="en-US"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的模型普遍表現較好</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，而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Logistic </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的表現較差</a:t>
              </a:r>
              <a:endParaRPr lang="en-US" altLang="zh-TW" b="0" i="0" u="none" strike="noStrike" dirty="0">
                <a:solidFill>
                  <a:schemeClr val="tx1"/>
                </a:solidFill>
                <a:effectLst/>
                <a:latin typeface="源泉圓體 R" panose="020B0500000000000000" pitchFamily="34" charset="-120"/>
                <a:ea typeface="源泉圓體 R" panose="020B0500000000000000" pitchFamily="34" charset="-120"/>
              </a:endParaRPr>
            </a:p>
            <a:p>
              <a:pPr marL="285750" indent="-285750" rtl="0">
                <a:lnSpc>
                  <a:spcPct val="114000"/>
                </a:lnSpc>
                <a:spcBef>
                  <a:spcPts val="0"/>
                </a:spcBef>
                <a:spcAft>
                  <a:spcPts val="600"/>
                </a:spcAft>
                <a:buFont typeface="Wingdings" panose="05000000000000000000" pitchFamily="2" charset="2"/>
                <a:buChar char="ü"/>
              </a:pP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差異原因可能與</a:t>
              </a:r>
              <a:r>
                <a:rPr lang="zh-TW" altLang="en-US"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演算法分割方式</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及</a:t>
              </a:r>
              <a:r>
                <a:rPr lang="zh-TW" altLang="en-US"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資料分布</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有關</a:t>
              </a:r>
            </a:p>
          </p:txBody>
        </p:sp>
      </p:grpSp>
      <p:cxnSp>
        <p:nvCxnSpPr>
          <p:cNvPr id="20" name="直線接點 19">
            <a:extLst>
              <a:ext uri="{FF2B5EF4-FFF2-40B4-BE49-F238E27FC236}">
                <a16:creationId xmlns:a16="http://schemas.microsoft.com/office/drawing/2014/main" id="{4716D4C0-F4DA-4239-8698-70D1F2B984D8}"/>
              </a:ext>
            </a:extLst>
          </p:cNvPr>
          <p:cNvCxnSpPr>
            <a:cxnSpLocks/>
          </p:cNvCxnSpPr>
          <p:nvPr/>
        </p:nvCxnSpPr>
        <p:spPr>
          <a:xfrm>
            <a:off x="775908" y="3104804"/>
            <a:ext cx="7592185" cy="0"/>
          </a:xfrm>
          <a:prstGeom prst="line">
            <a:avLst/>
          </a:prstGeom>
        </p:spPr>
        <p:style>
          <a:lnRef idx="1">
            <a:schemeClr val="dk1"/>
          </a:lnRef>
          <a:fillRef idx="0">
            <a:schemeClr val="dk1"/>
          </a:fillRef>
          <a:effectRef idx="0">
            <a:schemeClr val="dk1"/>
          </a:effectRef>
          <a:fontRef idx="minor">
            <a:schemeClr val="tx1"/>
          </a:fontRef>
        </p:style>
      </p:cxnSp>
      <p:sp>
        <p:nvSpPr>
          <p:cNvPr id="14" name="投影片編號版面配置區 1">
            <a:extLst>
              <a:ext uri="{FF2B5EF4-FFF2-40B4-BE49-F238E27FC236}">
                <a16:creationId xmlns:a16="http://schemas.microsoft.com/office/drawing/2014/main" id="{89F2E4E2-787A-4169-807C-968B3BC7E9D5}"/>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46</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370739440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群組 4">
            <a:extLst>
              <a:ext uri="{FF2B5EF4-FFF2-40B4-BE49-F238E27FC236}">
                <a16:creationId xmlns:a16="http://schemas.microsoft.com/office/drawing/2014/main" id="{39CFCCF9-63B8-401B-B2EC-C42011590CC1}"/>
              </a:ext>
            </a:extLst>
          </p:cNvPr>
          <p:cNvGrpSpPr/>
          <p:nvPr/>
        </p:nvGrpSpPr>
        <p:grpSpPr>
          <a:xfrm>
            <a:off x="543944" y="551486"/>
            <a:ext cx="8096816" cy="623271"/>
            <a:chOff x="543944" y="551486"/>
            <a:chExt cx="8096816" cy="623271"/>
          </a:xfrm>
        </p:grpSpPr>
        <p:sp>
          <p:nvSpPr>
            <p:cNvPr id="6" name="文字方塊 5">
              <a:extLst>
                <a:ext uri="{FF2B5EF4-FFF2-40B4-BE49-F238E27FC236}">
                  <a16:creationId xmlns:a16="http://schemas.microsoft.com/office/drawing/2014/main" id="{6E784A48-1DD3-492B-928E-577CBDDEB1D1}"/>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不平衡資料處理</a:t>
              </a:r>
            </a:p>
          </p:txBody>
        </p:sp>
        <p:grpSp>
          <p:nvGrpSpPr>
            <p:cNvPr id="7" name="群組 6">
              <a:extLst>
                <a:ext uri="{FF2B5EF4-FFF2-40B4-BE49-F238E27FC236}">
                  <a16:creationId xmlns:a16="http://schemas.microsoft.com/office/drawing/2014/main" id="{70BBF669-EFCA-4654-8CFA-FC24005CE5D3}"/>
                </a:ext>
              </a:extLst>
            </p:cNvPr>
            <p:cNvGrpSpPr/>
            <p:nvPr/>
          </p:nvGrpSpPr>
          <p:grpSpPr>
            <a:xfrm>
              <a:off x="543944" y="551486"/>
              <a:ext cx="307027" cy="623271"/>
              <a:chOff x="543944" y="551486"/>
              <a:chExt cx="307027" cy="623271"/>
            </a:xfrm>
          </p:grpSpPr>
          <p:sp>
            <p:nvSpPr>
              <p:cNvPr id="8" name="矩形: 圓角 7">
                <a:extLst>
                  <a:ext uri="{FF2B5EF4-FFF2-40B4-BE49-F238E27FC236}">
                    <a16:creationId xmlns:a16="http://schemas.microsoft.com/office/drawing/2014/main" id="{90DD094B-C8A5-430F-B9C6-A226A06C7700}"/>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接點 8">
                <a:extLst>
                  <a:ext uri="{FF2B5EF4-FFF2-40B4-BE49-F238E27FC236}">
                    <a16:creationId xmlns:a16="http://schemas.microsoft.com/office/drawing/2014/main" id="{DB795873-787B-4CD2-AAAC-468D5FB5FE4A}"/>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25" name="群組 24">
            <a:extLst>
              <a:ext uri="{FF2B5EF4-FFF2-40B4-BE49-F238E27FC236}">
                <a16:creationId xmlns:a16="http://schemas.microsoft.com/office/drawing/2014/main" id="{0A500E08-8266-4C79-B020-BE710EE8F9AF}"/>
              </a:ext>
            </a:extLst>
          </p:cNvPr>
          <p:cNvGrpSpPr/>
          <p:nvPr/>
        </p:nvGrpSpPr>
        <p:grpSpPr>
          <a:xfrm>
            <a:off x="1068536" y="1533124"/>
            <a:ext cx="7222024" cy="769441"/>
            <a:chOff x="1068536" y="1533124"/>
            <a:chExt cx="7222024" cy="769441"/>
          </a:xfrm>
        </p:grpSpPr>
        <p:sp>
          <p:nvSpPr>
            <p:cNvPr id="2" name="Google Shape;2890;p56">
              <a:extLst>
                <a:ext uri="{FF2B5EF4-FFF2-40B4-BE49-F238E27FC236}">
                  <a16:creationId xmlns:a16="http://schemas.microsoft.com/office/drawing/2014/main" id="{79048337-64F8-4064-B95F-1A452E509035}"/>
                </a:ext>
              </a:extLst>
            </p:cNvPr>
            <p:cNvSpPr/>
            <p:nvPr/>
          </p:nvSpPr>
          <p:spPr>
            <a:xfrm>
              <a:off x="1068536" y="1739773"/>
              <a:ext cx="403625" cy="355525"/>
            </a:xfrm>
            <a:custGeom>
              <a:avLst/>
              <a:gdLst/>
              <a:ahLst/>
              <a:cxnLst/>
              <a:rect l="l" t="t" r="r" b="b"/>
              <a:pathLst>
                <a:path w="16145" h="14221" extrusionOk="0">
                  <a:moveTo>
                    <a:pt x="8069" y="1"/>
                  </a:moveTo>
                  <a:cubicBezTo>
                    <a:pt x="7159" y="1"/>
                    <a:pt x="6233" y="176"/>
                    <a:pt x="5337" y="546"/>
                  </a:cubicBezTo>
                  <a:cubicBezTo>
                    <a:pt x="1735" y="2081"/>
                    <a:pt x="0" y="6250"/>
                    <a:pt x="1534" y="9853"/>
                  </a:cubicBezTo>
                  <a:cubicBezTo>
                    <a:pt x="2661" y="12581"/>
                    <a:pt x="5290" y="14220"/>
                    <a:pt x="8068" y="14220"/>
                  </a:cubicBezTo>
                  <a:cubicBezTo>
                    <a:pt x="8993" y="14220"/>
                    <a:pt x="9933" y="14039"/>
                    <a:pt x="10841" y="13656"/>
                  </a:cubicBezTo>
                  <a:cubicBezTo>
                    <a:pt x="14444" y="12155"/>
                    <a:pt x="16145" y="7985"/>
                    <a:pt x="14644" y="4382"/>
                  </a:cubicBezTo>
                  <a:cubicBezTo>
                    <a:pt x="13487" y="1642"/>
                    <a:pt x="10853" y="1"/>
                    <a:pt x="8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dirty="0">
                  <a:solidFill>
                    <a:schemeClr val="lt1"/>
                  </a:solidFill>
                  <a:latin typeface="Fira Sans Extra Condensed"/>
                  <a:ea typeface="Fira Sans Extra Condensed"/>
                  <a:cs typeface="Fira Sans Extra Condensed"/>
                  <a:sym typeface="Fira Sans Extra Condensed"/>
                </a:rPr>
                <a:t>1</a:t>
              </a:r>
              <a:endParaRPr sz="1700" b="1" dirty="0">
                <a:solidFill>
                  <a:schemeClr val="lt1"/>
                </a:solidFill>
                <a:latin typeface="Fira Sans Extra Condensed"/>
                <a:ea typeface="Fira Sans Extra Condensed"/>
                <a:cs typeface="Fira Sans Extra Condensed"/>
                <a:sym typeface="Fira Sans Extra Condensed"/>
              </a:endParaRPr>
            </a:p>
          </p:txBody>
        </p:sp>
        <p:sp>
          <p:nvSpPr>
            <p:cNvPr id="11" name="文字方塊 10">
              <a:extLst>
                <a:ext uri="{FF2B5EF4-FFF2-40B4-BE49-F238E27FC236}">
                  <a16:creationId xmlns:a16="http://schemas.microsoft.com/office/drawing/2014/main" id="{DFD2B555-6562-44A8-8180-C2E9D954404F}"/>
                </a:ext>
              </a:extLst>
            </p:cNvPr>
            <p:cNvSpPr txBox="1"/>
            <p:nvPr/>
          </p:nvSpPr>
          <p:spPr>
            <a:xfrm>
              <a:off x="1746250" y="1533124"/>
              <a:ext cx="6544310" cy="769441"/>
            </a:xfrm>
            <a:prstGeom prst="rect">
              <a:avLst/>
            </a:prstGeom>
            <a:noFill/>
          </p:spPr>
          <p:txBody>
            <a:bodyPr wrap="square">
              <a:spAutoFit/>
            </a:bodyPr>
            <a:lstStyle/>
            <a:p>
              <a:pPr rtl="0">
                <a:spcBef>
                  <a:spcPts val="0"/>
                </a:spcBef>
                <a:spcAft>
                  <a:spcPts val="1200"/>
                </a:spcAft>
              </a:pPr>
              <a:r>
                <a:rPr lang="zh-TW" altLang="en-US" sz="2000" b="0" i="0" u="none" strike="noStrike" dirty="0">
                  <a:solidFill>
                    <a:schemeClr val="tx1"/>
                  </a:solidFill>
                  <a:effectLst/>
                  <a:latin typeface="源泉圓體 R" panose="020B0500000000000000" pitchFamily="34" charset="-120"/>
                  <a:ea typeface="源泉圓體 R" panose="020B0500000000000000" pitchFamily="34" charset="-120"/>
                </a:rPr>
                <a:t>觀察類別資料的分布</a:t>
              </a:r>
              <a:endParaRPr lang="zh-TW" altLang="en-US" sz="2000" b="0" dirty="0">
                <a:solidFill>
                  <a:schemeClr val="tx1"/>
                </a:solidFill>
                <a:effectLst/>
                <a:latin typeface="源泉圓體 R" panose="020B0500000000000000" pitchFamily="34" charset="-120"/>
                <a:ea typeface="源泉圓體 R" panose="020B0500000000000000" pitchFamily="34" charset="-120"/>
              </a:endParaRPr>
            </a:p>
            <a:p>
              <a:pPr rtl="0">
                <a:spcBef>
                  <a:spcPts val="0"/>
                </a:spcBef>
                <a:spcAft>
                  <a:spcPts val="1200"/>
                </a:spcAft>
              </a:pP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以二元分類資料為例，類別數目比例超過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4 : 1 </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時，資料嚴重不平衡</a:t>
              </a:r>
              <a:endParaRPr lang="zh-TW" altLang="en-US" b="0" dirty="0">
                <a:solidFill>
                  <a:schemeClr val="tx1"/>
                </a:solidFill>
                <a:effectLst/>
                <a:latin typeface="源泉圓體 R" panose="020B0500000000000000" pitchFamily="34" charset="-120"/>
                <a:ea typeface="源泉圓體 R" panose="020B0500000000000000" pitchFamily="34" charset="-120"/>
              </a:endParaRPr>
            </a:p>
          </p:txBody>
        </p:sp>
      </p:grpSp>
      <p:grpSp>
        <p:nvGrpSpPr>
          <p:cNvPr id="26" name="群組 25">
            <a:extLst>
              <a:ext uri="{FF2B5EF4-FFF2-40B4-BE49-F238E27FC236}">
                <a16:creationId xmlns:a16="http://schemas.microsoft.com/office/drawing/2014/main" id="{C8C03372-FD67-456A-98BE-C28D0792F040}"/>
              </a:ext>
            </a:extLst>
          </p:cNvPr>
          <p:cNvGrpSpPr/>
          <p:nvPr/>
        </p:nvGrpSpPr>
        <p:grpSpPr>
          <a:xfrm>
            <a:off x="1057105" y="2669069"/>
            <a:ext cx="7233455" cy="769441"/>
            <a:chOff x="1057105" y="2669069"/>
            <a:chExt cx="7233455" cy="769441"/>
          </a:xfrm>
        </p:grpSpPr>
        <p:sp>
          <p:nvSpPr>
            <p:cNvPr id="3" name="Google Shape;2891;p56">
              <a:extLst>
                <a:ext uri="{FF2B5EF4-FFF2-40B4-BE49-F238E27FC236}">
                  <a16:creationId xmlns:a16="http://schemas.microsoft.com/office/drawing/2014/main" id="{0D353B46-4609-4A01-8385-10375BACE4DC}"/>
                </a:ext>
              </a:extLst>
            </p:cNvPr>
            <p:cNvSpPr/>
            <p:nvPr/>
          </p:nvSpPr>
          <p:spPr>
            <a:xfrm>
              <a:off x="1057105" y="2870440"/>
              <a:ext cx="403625" cy="355525"/>
            </a:xfrm>
            <a:custGeom>
              <a:avLst/>
              <a:gdLst/>
              <a:ahLst/>
              <a:cxnLst/>
              <a:rect l="l" t="t" r="r" b="b"/>
              <a:pathLst>
                <a:path w="16145" h="14221" extrusionOk="0">
                  <a:moveTo>
                    <a:pt x="8069" y="1"/>
                  </a:moveTo>
                  <a:cubicBezTo>
                    <a:pt x="7159" y="1"/>
                    <a:pt x="6233" y="176"/>
                    <a:pt x="5337" y="546"/>
                  </a:cubicBezTo>
                  <a:cubicBezTo>
                    <a:pt x="1735" y="2081"/>
                    <a:pt x="0" y="6250"/>
                    <a:pt x="1534" y="9853"/>
                  </a:cubicBezTo>
                  <a:cubicBezTo>
                    <a:pt x="2661" y="12581"/>
                    <a:pt x="5290" y="14220"/>
                    <a:pt x="8068" y="14220"/>
                  </a:cubicBezTo>
                  <a:cubicBezTo>
                    <a:pt x="8993" y="14220"/>
                    <a:pt x="9933" y="14039"/>
                    <a:pt x="10841" y="13656"/>
                  </a:cubicBezTo>
                  <a:cubicBezTo>
                    <a:pt x="14444" y="12155"/>
                    <a:pt x="16145" y="7985"/>
                    <a:pt x="14644" y="4382"/>
                  </a:cubicBezTo>
                  <a:cubicBezTo>
                    <a:pt x="13487" y="1642"/>
                    <a:pt x="10853" y="1"/>
                    <a:pt x="8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lt1"/>
                  </a:solidFill>
                  <a:latin typeface="Fira Sans Extra Condensed"/>
                  <a:ea typeface="Fira Sans Extra Condensed"/>
                  <a:cs typeface="Fira Sans Extra Condensed"/>
                  <a:sym typeface="Fira Sans Extra Condensed"/>
                </a:rPr>
                <a:t>2</a:t>
              </a:r>
              <a:endParaRPr sz="1700" b="1">
                <a:solidFill>
                  <a:schemeClr val="lt1"/>
                </a:solidFill>
                <a:latin typeface="Fira Sans Extra Condensed"/>
                <a:ea typeface="Fira Sans Extra Condensed"/>
                <a:cs typeface="Fira Sans Extra Condensed"/>
                <a:sym typeface="Fira Sans Extra Condensed"/>
              </a:endParaRPr>
            </a:p>
          </p:txBody>
        </p:sp>
        <p:sp>
          <p:nvSpPr>
            <p:cNvPr id="16" name="文字方塊 15">
              <a:extLst>
                <a:ext uri="{FF2B5EF4-FFF2-40B4-BE49-F238E27FC236}">
                  <a16:creationId xmlns:a16="http://schemas.microsoft.com/office/drawing/2014/main" id="{1D2FD541-965C-4284-ABBC-DEAE24BBF359}"/>
                </a:ext>
              </a:extLst>
            </p:cNvPr>
            <p:cNvSpPr txBox="1"/>
            <p:nvPr/>
          </p:nvSpPr>
          <p:spPr>
            <a:xfrm>
              <a:off x="1746250" y="2669069"/>
              <a:ext cx="6544310" cy="769441"/>
            </a:xfrm>
            <a:prstGeom prst="rect">
              <a:avLst/>
            </a:prstGeom>
            <a:noFill/>
          </p:spPr>
          <p:txBody>
            <a:bodyPr wrap="square">
              <a:spAutoFit/>
            </a:bodyPr>
            <a:lstStyle/>
            <a:p>
              <a:pPr rtl="0">
                <a:spcBef>
                  <a:spcPts val="0"/>
                </a:spcBef>
                <a:spcAft>
                  <a:spcPts val="1200"/>
                </a:spcAft>
              </a:pPr>
              <a:r>
                <a:rPr lang="zh-TW" altLang="en-US" sz="2000" b="0" i="0" u="none" strike="noStrike" dirty="0">
                  <a:solidFill>
                    <a:schemeClr val="tx1"/>
                  </a:solidFill>
                  <a:effectLst/>
                  <a:latin typeface="源泉圓體 R" panose="020B0500000000000000" pitchFamily="34" charset="-120"/>
                  <a:ea typeface="源泉圓體 R" panose="020B0500000000000000" pitchFamily="34" charset="-120"/>
                </a:rPr>
                <a:t>依循正確的處理流程</a:t>
              </a:r>
              <a:endParaRPr lang="zh-TW" altLang="en-US" sz="2000" b="0" dirty="0">
                <a:solidFill>
                  <a:schemeClr val="tx1"/>
                </a:solidFill>
                <a:effectLst/>
                <a:latin typeface="源泉圓體 R" panose="020B0500000000000000" pitchFamily="34" charset="-120"/>
                <a:ea typeface="源泉圓體 R" panose="020B0500000000000000" pitchFamily="34" charset="-120"/>
              </a:endParaRPr>
            </a:p>
            <a:p>
              <a:pPr rtl="0">
                <a:spcBef>
                  <a:spcPts val="0"/>
                </a:spcBef>
                <a:spcAft>
                  <a:spcPts val="1200"/>
                </a:spcAft>
              </a:pP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在訓練模型前，需先</a:t>
              </a:r>
              <a:r>
                <a:rPr lang="zh-TW" altLang="en-US"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將資料集切割</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為訓練集與測試集</a:t>
              </a:r>
            </a:p>
          </p:txBody>
        </p:sp>
      </p:grpSp>
      <p:grpSp>
        <p:nvGrpSpPr>
          <p:cNvPr id="27" name="群組 26">
            <a:extLst>
              <a:ext uri="{FF2B5EF4-FFF2-40B4-BE49-F238E27FC236}">
                <a16:creationId xmlns:a16="http://schemas.microsoft.com/office/drawing/2014/main" id="{5D0CF97F-5AA7-4A2B-87E5-805192AE9D53}"/>
              </a:ext>
            </a:extLst>
          </p:cNvPr>
          <p:cNvGrpSpPr/>
          <p:nvPr/>
        </p:nvGrpSpPr>
        <p:grpSpPr>
          <a:xfrm>
            <a:off x="1057106" y="3805014"/>
            <a:ext cx="8086894" cy="769441"/>
            <a:chOff x="1057106" y="3805014"/>
            <a:chExt cx="8086894" cy="769441"/>
          </a:xfrm>
        </p:grpSpPr>
        <p:sp>
          <p:nvSpPr>
            <p:cNvPr id="4" name="Google Shape;2892;p56">
              <a:extLst>
                <a:ext uri="{FF2B5EF4-FFF2-40B4-BE49-F238E27FC236}">
                  <a16:creationId xmlns:a16="http://schemas.microsoft.com/office/drawing/2014/main" id="{A2D9D643-F103-4793-810C-055EFC3C69E3}"/>
                </a:ext>
              </a:extLst>
            </p:cNvPr>
            <p:cNvSpPr/>
            <p:nvPr/>
          </p:nvSpPr>
          <p:spPr>
            <a:xfrm>
              <a:off x="1057106" y="4011971"/>
              <a:ext cx="403625" cy="355525"/>
            </a:xfrm>
            <a:custGeom>
              <a:avLst/>
              <a:gdLst/>
              <a:ahLst/>
              <a:cxnLst/>
              <a:rect l="l" t="t" r="r" b="b"/>
              <a:pathLst>
                <a:path w="16145" h="14221" extrusionOk="0">
                  <a:moveTo>
                    <a:pt x="8069" y="1"/>
                  </a:moveTo>
                  <a:cubicBezTo>
                    <a:pt x="7159" y="1"/>
                    <a:pt x="6233" y="176"/>
                    <a:pt x="5337" y="546"/>
                  </a:cubicBezTo>
                  <a:cubicBezTo>
                    <a:pt x="1735" y="2081"/>
                    <a:pt x="0" y="6250"/>
                    <a:pt x="1534" y="9853"/>
                  </a:cubicBezTo>
                  <a:cubicBezTo>
                    <a:pt x="2661" y="12581"/>
                    <a:pt x="5290" y="14220"/>
                    <a:pt x="8068" y="14220"/>
                  </a:cubicBezTo>
                  <a:cubicBezTo>
                    <a:pt x="8993" y="14220"/>
                    <a:pt x="9933" y="14039"/>
                    <a:pt x="10841" y="13656"/>
                  </a:cubicBezTo>
                  <a:cubicBezTo>
                    <a:pt x="14444" y="12155"/>
                    <a:pt x="16145" y="7985"/>
                    <a:pt x="14644" y="4382"/>
                  </a:cubicBezTo>
                  <a:cubicBezTo>
                    <a:pt x="13487" y="1642"/>
                    <a:pt x="10853" y="1"/>
                    <a:pt x="8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lt1"/>
                  </a:solidFill>
                  <a:latin typeface="Fira Sans Extra Condensed"/>
                  <a:ea typeface="Fira Sans Extra Condensed"/>
                  <a:cs typeface="Fira Sans Extra Condensed"/>
                  <a:sym typeface="Fira Sans Extra Condensed"/>
                </a:rPr>
                <a:t>3</a:t>
              </a:r>
              <a:endParaRPr sz="1700" b="1">
                <a:solidFill>
                  <a:schemeClr val="lt1"/>
                </a:solidFill>
                <a:latin typeface="Fira Sans Extra Condensed"/>
                <a:ea typeface="Fira Sans Extra Condensed"/>
                <a:cs typeface="Fira Sans Extra Condensed"/>
                <a:sym typeface="Fira Sans Extra Condensed"/>
              </a:endParaRPr>
            </a:p>
          </p:txBody>
        </p:sp>
        <p:sp>
          <p:nvSpPr>
            <p:cNvPr id="17" name="文字方塊 16">
              <a:extLst>
                <a:ext uri="{FF2B5EF4-FFF2-40B4-BE49-F238E27FC236}">
                  <a16:creationId xmlns:a16="http://schemas.microsoft.com/office/drawing/2014/main" id="{19BDB46E-7D34-4540-87E5-5214A2FEB13D}"/>
                </a:ext>
              </a:extLst>
            </p:cNvPr>
            <p:cNvSpPr txBox="1"/>
            <p:nvPr/>
          </p:nvSpPr>
          <p:spPr>
            <a:xfrm>
              <a:off x="1746250" y="3805014"/>
              <a:ext cx="7397750" cy="769441"/>
            </a:xfrm>
            <a:prstGeom prst="rect">
              <a:avLst/>
            </a:prstGeom>
            <a:noFill/>
          </p:spPr>
          <p:txBody>
            <a:bodyPr wrap="square">
              <a:spAutoFit/>
            </a:bodyPr>
            <a:lstStyle/>
            <a:p>
              <a:pPr rtl="0">
                <a:spcBef>
                  <a:spcPts val="0"/>
                </a:spcBef>
                <a:spcAft>
                  <a:spcPts val="1200"/>
                </a:spcAft>
              </a:pPr>
              <a:r>
                <a:rPr lang="zh-TW" altLang="en-US" sz="2000" b="0" i="0" u="none" strike="noStrike" dirty="0">
                  <a:solidFill>
                    <a:schemeClr val="tx1"/>
                  </a:solidFill>
                  <a:effectLst/>
                  <a:latin typeface="源泉圓體 R" panose="020B0500000000000000" pitchFamily="34" charset="-120"/>
                  <a:ea typeface="源泉圓體 R" panose="020B0500000000000000" pitchFamily="34" charset="-120"/>
                </a:rPr>
                <a:t>採用多樣的評估指標 </a:t>
              </a:r>
              <a:endParaRPr lang="zh-TW" altLang="en-US" sz="2000" b="0" dirty="0">
                <a:solidFill>
                  <a:schemeClr val="tx1"/>
                </a:solidFill>
                <a:effectLst/>
                <a:latin typeface="源泉圓體 R" panose="020B0500000000000000" pitchFamily="34" charset="-120"/>
                <a:ea typeface="源泉圓體 R" panose="020B0500000000000000" pitchFamily="34" charset="-120"/>
              </a:endParaRPr>
            </a:p>
            <a:p>
              <a:pPr rtl="0">
                <a:spcBef>
                  <a:spcPts val="0"/>
                </a:spcBef>
                <a:spcAft>
                  <a:spcPts val="1200"/>
                </a:spcAft>
              </a:pP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不能只看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Accuracy</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，需注意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Precision</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Recall</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F1-score</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AUC </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等評估指標</a:t>
              </a:r>
            </a:p>
          </p:txBody>
        </p:sp>
      </p:grpSp>
      <p:sp>
        <p:nvSpPr>
          <p:cNvPr id="18" name="投影片編號版面配置區 1">
            <a:extLst>
              <a:ext uri="{FF2B5EF4-FFF2-40B4-BE49-F238E27FC236}">
                <a16:creationId xmlns:a16="http://schemas.microsoft.com/office/drawing/2014/main" id="{C611B77D-6F4D-4259-8CC5-2D53692CF3A9}"/>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47</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42884482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群組 4">
            <a:extLst>
              <a:ext uri="{FF2B5EF4-FFF2-40B4-BE49-F238E27FC236}">
                <a16:creationId xmlns:a16="http://schemas.microsoft.com/office/drawing/2014/main" id="{39CFCCF9-63B8-401B-B2EC-C42011590CC1}"/>
              </a:ext>
            </a:extLst>
          </p:cNvPr>
          <p:cNvGrpSpPr/>
          <p:nvPr/>
        </p:nvGrpSpPr>
        <p:grpSpPr>
          <a:xfrm>
            <a:off x="543944" y="551486"/>
            <a:ext cx="8096816" cy="623271"/>
            <a:chOff x="543944" y="551486"/>
            <a:chExt cx="8096816" cy="623271"/>
          </a:xfrm>
        </p:grpSpPr>
        <p:sp>
          <p:nvSpPr>
            <p:cNvPr id="6" name="文字方塊 5">
              <a:extLst>
                <a:ext uri="{FF2B5EF4-FFF2-40B4-BE49-F238E27FC236}">
                  <a16:creationId xmlns:a16="http://schemas.microsoft.com/office/drawing/2014/main" id="{6E784A48-1DD3-492B-928E-577CBDDEB1D1}"/>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高準確率的原因</a:t>
              </a:r>
            </a:p>
          </p:txBody>
        </p:sp>
        <p:grpSp>
          <p:nvGrpSpPr>
            <p:cNvPr id="7" name="群組 6">
              <a:extLst>
                <a:ext uri="{FF2B5EF4-FFF2-40B4-BE49-F238E27FC236}">
                  <a16:creationId xmlns:a16="http://schemas.microsoft.com/office/drawing/2014/main" id="{70BBF669-EFCA-4654-8CFA-FC24005CE5D3}"/>
                </a:ext>
              </a:extLst>
            </p:cNvPr>
            <p:cNvGrpSpPr/>
            <p:nvPr/>
          </p:nvGrpSpPr>
          <p:grpSpPr>
            <a:xfrm>
              <a:off x="543944" y="551486"/>
              <a:ext cx="307027" cy="623271"/>
              <a:chOff x="543944" y="551486"/>
              <a:chExt cx="307027" cy="623271"/>
            </a:xfrm>
          </p:grpSpPr>
          <p:sp>
            <p:nvSpPr>
              <p:cNvPr id="8" name="矩形: 圓角 7">
                <a:extLst>
                  <a:ext uri="{FF2B5EF4-FFF2-40B4-BE49-F238E27FC236}">
                    <a16:creationId xmlns:a16="http://schemas.microsoft.com/office/drawing/2014/main" id="{90DD094B-C8A5-430F-B9C6-A226A06C7700}"/>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接點 8">
                <a:extLst>
                  <a:ext uri="{FF2B5EF4-FFF2-40B4-BE49-F238E27FC236}">
                    <a16:creationId xmlns:a16="http://schemas.microsoft.com/office/drawing/2014/main" id="{DB795873-787B-4CD2-AAAC-468D5FB5FE4A}"/>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60" name="群組 59">
            <a:extLst>
              <a:ext uri="{FF2B5EF4-FFF2-40B4-BE49-F238E27FC236}">
                <a16:creationId xmlns:a16="http://schemas.microsoft.com/office/drawing/2014/main" id="{F77E571F-0216-4F41-A0C3-0A0A04BCEA60}"/>
              </a:ext>
            </a:extLst>
          </p:cNvPr>
          <p:cNvGrpSpPr/>
          <p:nvPr/>
        </p:nvGrpSpPr>
        <p:grpSpPr>
          <a:xfrm>
            <a:off x="850971" y="1497451"/>
            <a:ext cx="7507429" cy="2830238"/>
            <a:chOff x="850971" y="1254781"/>
            <a:chExt cx="7507429" cy="2830238"/>
          </a:xfrm>
        </p:grpSpPr>
        <p:sp>
          <p:nvSpPr>
            <p:cNvPr id="25" name="Google Shape;1566;p46">
              <a:extLst>
                <a:ext uri="{FF2B5EF4-FFF2-40B4-BE49-F238E27FC236}">
                  <a16:creationId xmlns:a16="http://schemas.microsoft.com/office/drawing/2014/main" id="{0240113D-4A06-4F8E-A216-E5A2A59E7526}"/>
                </a:ext>
              </a:extLst>
            </p:cNvPr>
            <p:cNvSpPr/>
            <p:nvPr/>
          </p:nvSpPr>
          <p:spPr>
            <a:xfrm>
              <a:off x="1079500" y="1539962"/>
              <a:ext cx="7132219" cy="1007100"/>
            </a:xfrm>
            <a:prstGeom prst="roundRect">
              <a:avLst>
                <a:gd name="adj" fmla="val 1145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66;p46">
              <a:extLst>
                <a:ext uri="{FF2B5EF4-FFF2-40B4-BE49-F238E27FC236}">
                  <a16:creationId xmlns:a16="http://schemas.microsoft.com/office/drawing/2014/main" id="{48277D07-83D0-44F5-A74B-125BFF997D53}"/>
                </a:ext>
              </a:extLst>
            </p:cNvPr>
            <p:cNvSpPr/>
            <p:nvPr/>
          </p:nvSpPr>
          <p:spPr>
            <a:xfrm>
              <a:off x="1079500" y="2961211"/>
              <a:ext cx="7132219" cy="1007100"/>
            </a:xfrm>
            <a:prstGeom prst="roundRect">
              <a:avLst>
                <a:gd name="adj" fmla="val 1145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622;p36">
              <a:extLst>
                <a:ext uri="{FF2B5EF4-FFF2-40B4-BE49-F238E27FC236}">
                  <a16:creationId xmlns:a16="http://schemas.microsoft.com/office/drawing/2014/main" id="{EF960FF2-C86B-4D07-95A5-D042338FD63A}"/>
                </a:ext>
              </a:extLst>
            </p:cNvPr>
            <p:cNvGrpSpPr/>
            <p:nvPr/>
          </p:nvGrpSpPr>
          <p:grpSpPr>
            <a:xfrm>
              <a:off x="850971" y="1254781"/>
              <a:ext cx="696227" cy="1049613"/>
              <a:chOff x="443832" y="1282372"/>
              <a:chExt cx="696227" cy="1049613"/>
            </a:xfrm>
          </p:grpSpPr>
          <p:grpSp>
            <p:nvGrpSpPr>
              <p:cNvPr id="30" name="Google Shape;623;p36">
                <a:extLst>
                  <a:ext uri="{FF2B5EF4-FFF2-40B4-BE49-F238E27FC236}">
                    <a16:creationId xmlns:a16="http://schemas.microsoft.com/office/drawing/2014/main" id="{316DED0A-3E58-42BF-94E4-64D54C3DB002}"/>
                  </a:ext>
                </a:extLst>
              </p:cNvPr>
              <p:cNvGrpSpPr/>
              <p:nvPr/>
            </p:nvGrpSpPr>
            <p:grpSpPr>
              <a:xfrm>
                <a:off x="443832" y="1500832"/>
                <a:ext cx="572392" cy="572752"/>
                <a:chOff x="7226281" y="762407"/>
                <a:chExt cx="1148689" cy="1149181"/>
              </a:xfrm>
            </p:grpSpPr>
            <p:sp>
              <p:nvSpPr>
                <p:cNvPr id="33" name="Google Shape;624;p36">
                  <a:extLst>
                    <a:ext uri="{FF2B5EF4-FFF2-40B4-BE49-F238E27FC236}">
                      <a16:creationId xmlns:a16="http://schemas.microsoft.com/office/drawing/2014/main" id="{AB93557C-697E-4EFF-BBB0-D250037E6FAC}"/>
                    </a:ext>
                  </a:extLst>
                </p:cNvPr>
                <p:cNvSpPr/>
                <p:nvPr/>
              </p:nvSpPr>
              <p:spPr>
                <a:xfrm>
                  <a:off x="7226281" y="762407"/>
                  <a:ext cx="1148689" cy="1149181"/>
                </a:xfrm>
                <a:custGeom>
                  <a:avLst/>
                  <a:gdLst/>
                  <a:ahLst/>
                  <a:cxnLst/>
                  <a:rect l="l" t="t" r="r" b="b"/>
                  <a:pathLst>
                    <a:path w="4469" h="4470" extrusionOk="0">
                      <a:moveTo>
                        <a:pt x="2234" y="1"/>
                      </a:moveTo>
                      <a:cubicBezTo>
                        <a:pt x="2079" y="1"/>
                        <a:pt x="1949" y="79"/>
                        <a:pt x="1949" y="176"/>
                      </a:cubicBezTo>
                      <a:cubicBezTo>
                        <a:pt x="1949" y="240"/>
                        <a:pt x="2008" y="299"/>
                        <a:pt x="2092" y="325"/>
                      </a:cubicBezTo>
                      <a:lnTo>
                        <a:pt x="2092" y="577"/>
                      </a:lnTo>
                      <a:cubicBezTo>
                        <a:pt x="1742" y="610"/>
                        <a:pt x="1418" y="746"/>
                        <a:pt x="1166" y="959"/>
                      </a:cubicBezTo>
                      <a:lnTo>
                        <a:pt x="991" y="784"/>
                      </a:lnTo>
                      <a:cubicBezTo>
                        <a:pt x="1030" y="700"/>
                        <a:pt x="1030" y="623"/>
                        <a:pt x="985" y="577"/>
                      </a:cubicBezTo>
                      <a:cubicBezTo>
                        <a:pt x="962" y="553"/>
                        <a:pt x="930" y="541"/>
                        <a:pt x="892" y="541"/>
                      </a:cubicBezTo>
                      <a:cubicBezTo>
                        <a:pt x="821" y="541"/>
                        <a:pt x="731" y="583"/>
                        <a:pt x="654" y="655"/>
                      </a:cubicBezTo>
                      <a:cubicBezTo>
                        <a:pt x="544" y="771"/>
                        <a:pt x="505" y="914"/>
                        <a:pt x="577" y="985"/>
                      </a:cubicBezTo>
                      <a:cubicBezTo>
                        <a:pt x="600" y="1009"/>
                        <a:pt x="632" y="1020"/>
                        <a:pt x="670" y="1020"/>
                      </a:cubicBezTo>
                      <a:cubicBezTo>
                        <a:pt x="704" y="1020"/>
                        <a:pt x="743" y="1010"/>
                        <a:pt x="784" y="992"/>
                      </a:cubicBezTo>
                      <a:lnTo>
                        <a:pt x="965" y="1166"/>
                      </a:lnTo>
                      <a:cubicBezTo>
                        <a:pt x="751" y="1419"/>
                        <a:pt x="609" y="1743"/>
                        <a:pt x="577" y="2093"/>
                      </a:cubicBezTo>
                      <a:lnTo>
                        <a:pt x="330" y="2093"/>
                      </a:lnTo>
                      <a:cubicBezTo>
                        <a:pt x="298" y="2002"/>
                        <a:pt x="240" y="1944"/>
                        <a:pt x="175" y="1944"/>
                      </a:cubicBezTo>
                      <a:cubicBezTo>
                        <a:pt x="78" y="1944"/>
                        <a:pt x="0" y="2073"/>
                        <a:pt x="0" y="2235"/>
                      </a:cubicBezTo>
                      <a:cubicBezTo>
                        <a:pt x="0" y="2397"/>
                        <a:pt x="78" y="2526"/>
                        <a:pt x="175" y="2526"/>
                      </a:cubicBezTo>
                      <a:cubicBezTo>
                        <a:pt x="240" y="2526"/>
                        <a:pt x="298" y="2468"/>
                        <a:pt x="330" y="2377"/>
                      </a:cubicBezTo>
                      <a:lnTo>
                        <a:pt x="577" y="2377"/>
                      </a:lnTo>
                      <a:cubicBezTo>
                        <a:pt x="609" y="2734"/>
                        <a:pt x="751" y="3051"/>
                        <a:pt x="965" y="3303"/>
                      </a:cubicBezTo>
                      <a:lnTo>
                        <a:pt x="784" y="3485"/>
                      </a:lnTo>
                      <a:cubicBezTo>
                        <a:pt x="740" y="3465"/>
                        <a:pt x="698" y="3453"/>
                        <a:pt x="662" y="3453"/>
                      </a:cubicBezTo>
                      <a:cubicBezTo>
                        <a:pt x="628" y="3453"/>
                        <a:pt x="598" y="3463"/>
                        <a:pt x="577" y="3485"/>
                      </a:cubicBezTo>
                      <a:cubicBezTo>
                        <a:pt x="505" y="3556"/>
                        <a:pt x="544" y="3705"/>
                        <a:pt x="654" y="3815"/>
                      </a:cubicBezTo>
                      <a:cubicBezTo>
                        <a:pt x="731" y="3887"/>
                        <a:pt x="821" y="3929"/>
                        <a:pt x="892" y="3929"/>
                      </a:cubicBezTo>
                      <a:cubicBezTo>
                        <a:pt x="930" y="3929"/>
                        <a:pt x="962" y="3917"/>
                        <a:pt x="985" y="3893"/>
                      </a:cubicBezTo>
                      <a:cubicBezTo>
                        <a:pt x="1030" y="3847"/>
                        <a:pt x="1030" y="3770"/>
                        <a:pt x="991" y="3686"/>
                      </a:cubicBezTo>
                      <a:lnTo>
                        <a:pt x="1166" y="3511"/>
                      </a:lnTo>
                      <a:cubicBezTo>
                        <a:pt x="1418" y="3724"/>
                        <a:pt x="1742" y="3860"/>
                        <a:pt x="2092" y="3893"/>
                      </a:cubicBezTo>
                      <a:lnTo>
                        <a:pt x="2092" y="4145"/>
                      </a:lnTo>
                      <a:cubicBezTo>
                        <a:pt x="2008" y="4171"/>
                        <a:pt x="1949" y="4230"/>
                        <a:pt x="1949" y="4294"/>
                      </a:cubicBezTo>
                      <a:cubicBezTo>
                        <a:pt x="1949" y="4391"/>
                        <a:pt x="2079" y="4469"/>
                        <a:pt x="2234" y="4469"/>
                      </a:cubicBezTo>
                      <a:cubicBezTo>
                        <a:pt x="2396" y="4469"/>
                        <a:pt x="2526" y="4391"/>
                        <a:pt x="2526" y="4294"/>
                      </a:cubicBezTo>
                      <a:cubicBezTo>
                        <a:pt x="2526" y="4230"/>
                        <a:pt x="2467" y="4171"/>
                        <a:pt x="2383" y="4145"/>
                      </a:cubicBezTo>
                      <a:lnTo>
                        <a:pt x="2383" y="3893"/>
                      </a:lnTo>
                      <a:cubicBezTo>
                        <a:pt x="2733" y="3860"/>
                        <a:pt x="3050" y="3724"/>
                        <a:pt x="3303" y="3511"/>
                      </a:cubicBezTo>
                      <a:lnTo>
                        <a:pt x="3484" y="3686"/>
                      </a:lnTo>
                      <a:cubicBezTo>
                        <a:pt x="3445" y="3770"/>
                        <a:pt x="3439" y="3847"/>
                        <a:pt x="3491" y="3893"/>
                      </a:cubicBezTo>
                      <a:cubicBezTo>
                        <a:pt x="3513" y="3917"/>
                        <a:pt x="3545" y="3929"/>
                        <a:pt x="3582" y="3929"/>
                      </a:cubicBezTo>
                      <a:cubicBezTo>
                        <a:pt x="3653" y="3929"/>
                        <a:pt x="3742" y="3887"/>
                        <a:pt x="3814" y="3815"/>
                      </a:cubicBezTo>
                      <a:cubicBezTo>
                        <a:pt x="3931" y="3705"/>
                        <a:pt x="3963" y="3556"/>
                        <a:pt x="3899" y="3485"/>
                      </a:cubicBezTo>
                      <a:cubicBezTo>
                        <a:pt x="3877" y="3463"/>
                        <a:pt x="3846" y="3453"/>
                        <a:pt x="3811" y="3453"/>
                      </a:cubicBezTo>
                      <a:cubicBezTo>
                        <a:pt x="3772" y="3453"/>
                        <a:pt x="3729" y="3465"/>
                        <a:pt x="3685" y="3485"/>
                      </a:cubicBezTo>
                      <a:lnTo>
                        <a:pt x="3510" y="3303"/>
                      </a:lnTo>
                      <a:cubicBezTo>
                        <a:pt x="3724" y="3051"/>
                        <a:pt x="3860" y="2734"/>
                        <a:pt x="3892" y="2377"/>
                      </a:cubicBezTo>
                      <a:lnTo>
                        <a:pt x="4145" y="2377"/>
                      </a:lnTo>
                      <a:cubicBezTo>
                        <a:pt x="4177" y="2468"/>
                        <a:pt x="4229" y="2526"/>
                        <a:pt x="4294" y="2526"/>
                      </a:cubicBezTo>
                      <a:cubicBezTo>
                        <a:pt x="4391" y="2526"/>
                        <a:pt x="4468" y="2397"/>
                        <a:pt x="4468" y="2235"/>
                      </a:cubicBezTo>
                      <a:cubicBezTo>
                        <a:pt x="4468" y="2073"/>
                        <a:pt x="4391" y="1944"/>
                        <a:pt x="4294" y="1944"/>
                      </a:cubicBezTo>
                      <a:cubicBezTo>
                        <a:pt x="4229" y="1944"/>
                        <a:pt x="4177" y="2002"/>
                        <a:pt x="4145" y="2093"/>
                      </a:cubicBezTo>
                      <a:lnTo>
                        <a:pt x="3892" y="2093"/>
                      </a:lnTo>
                      <a:cubicBezTo>
                        <a:pt x="3860" y="1743"/>
                        <a:pt x="3724" y="1419"/>
                        <a:pt x="3510" y="1166"/>
                      </a:cubicBezTo>
                      <a:lnTo>
                        <a:pt x="3685" y="992"/>
                      </a:lnTo>
                      <a:cubicBezTo>
                        <a:pt x="3725" y="1010"/>
                        <a:pt x="3766" y="1020"/>
                        <a:pt x="3802" y="1020"/>
                      </a:cubicBezTo>
                      <a:cubicBezTo>
                        <a:pt x="3841" y="1020"/>
                        <a:pt x="3875" y="1009"/>
                        <a:pt x="3899" y="985"/>
                      </a:cubicBezTo>
                      <a:cubicBezTo>
                        <a:pt x="3963" y="914"/>
                        <a:pt x="3931" y="771"/>
                        <a:pt x="3814" y="655"/>
                      </a:cubicBezTo>
                      <a:cubicBezTo>
                        <a:pt x="3742" y="583"/>
                        <a:pt x="3653" y="541"/>
                        <a:pt x="3582" y="541"/>
                      </a:cubicBezTo>
                      <a:cubicBezTo>
                        <a:pt x="3545" y="541"/>
                        <a:pt x="3513" y="553"/>
                        <a:pt x="3491" y="577"/>
                      </a:cubicBezTo>
                      <a:cubicBezTo>
                        <a:pt x="3439" y="623"/>
                        <a:pt x="3445" y="700"/>
                        <a:pt x="3484" y="784"/>
                      </a:cubicBezTo>
                      <a:lnTo>
                        <a:pt x="3303" y="959"/>
                      </a:lnTo>
                      <a:cubicBezTo>
                        <a:pt x="3050" y="746"/>
                        <a:pt x="2733" y="610"/>
                        <a:pt x="2383" y="577"/>
                      </a:cubicBezTo>
                      <a:lnTo>
                        <a:pt x="2383" y="325"/>
                      </a:lnTo>
                      <a:cubicBezTo>
                        <a:pt x="2467" y="299"/>
                        <a:pt x="2526" y="240"/>
                        <a:pt x="2526" y="176"/>
                      </a:cubicBezTo>
                      <a:cubicBezTo>
                        <a:pt x="2526" y="79"/>
                        <a:pt x="2396" y="1"/>
                        <a:pt x="2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25;p36">
                  <a:extLst>
                    <a:ext uri="{FF2B5EF4-FFF2-40B4-BE49-F238E27FC236}">
                      <a16:creationId xmlns:a16="http://schemas.microsoft.com/office/drawing/2014/main" id="{1D241F43-5B50-47C9-9469-63D445604B11}"/>
                    </a:ext>
                  </a:extLst>
                </p:cNvPr>
                <p:cNvSpPr/>
                <p:nvPr/>
              </p:nvSpPr>
              <p:spPr>
                <a:xfrm>
                  <a:off x="7712335" y="1057285"/>
                  <a:ext cx="130060" cy="130086"/>
                </a:xfrm>
                <a:custGeom>
                  <a:avLst/>
                  <a:gdLst/>
                  <a:ahLst/>
                  <a:cxnLst/>
                  <a:rect l="l" t="t" r="r" b="b"/>
                  <a:pathLst>
                    <a:path w="506" h="506" extrusionOk="0">
                      <a:moveTo>
                        <a:pt x="253" y="0"/>
                      </a:moveTo>
                      <a:cubicBezTo>
                        <a:pt x="117" y="0"/>
                        <a:pt x="0" y="110"/>
                        <a:pt x="0" y="253"/>
                      </a:cubicBezTo>
                      <a:cubicBezTo>
                        <a:pt x="0" y="395"/>
                        <a:pt x="117" y="505"/>
                        <a:pt x="253" y="505"/>
                      </a:cubicBezTo>
                      <a:cubicBezTo>
                        <a:pt x="395" y="505"/>
                        <a:pt x="505" y="395"/>
                        <a:pt x="505" y="253"/>
                      </a:cubicBezTo>
                      <a:cubicBezTo>
                        <a:pt x="505" y="110"/>
                        <a:pt x="395" y="0"/>
                        <a:pt x="2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26;p36">
                  <a:extLst>
                    <a:ext uri="{FF2B5EF4-FFF2-40B4-BE49-F238E27FC236}">
                      <a16:creationId xmlns:a16="http://schemas.microsoft.com/office/drawing/2014/main" id="{DF6D8A3D-6C38-4A17-B36C-0F8C88FECDA3}"/>
                    </a:ext>
                  </a:extLst>
                </p:cNvPr>
                <p:cNvSpPr/>
                <p:nvPr/>
              </p:nvSpPr>
              <p:spPr>
                <a:xfrm>
                  <a:off x="7983507" y="1030548"/>
                  <a:ext cx="28531" cy="28537"/>
                </a:xfrm>
                <a:custGeom>
                  <a:avLst/>
                  <a:gdLst/>
                  <a:ahLst/>
                  <a:cxnLst/>
                  <a:rect l="l" t="t" r="r" b="b"/>
                  <a:pathLst>
                    <a:path w="111" h="111" extrusionOk="0">
                      <a:moveTo>
                        <a:pt x="59" y="0"/>
                      </a:moveTo>
                      <a:cubicBezTo>
                        <a:pt x="27" y="0"/>
                        <a:pt x="1" y="26"/>
                        <a:pt x="1" y="52"/>
                      </a:cubicBezTo>
                      <a:cubicBezTo>
                        <a:pt x="1" y="85"/>
                        <a:pt x="27" y="111"/>
                        <a:pt x="59" y="111"/>
                      </a:cubicBezTo>
                      <a:cubicBezTo>
                        <a:pt x="85" y="111"/>
                        <a:pt x="111" y="85"/>
                        <a:pt x="111" y="52"/>
                      </a:cubicBezTo>
                      <a:cubicBezTo>
                        <a:pt x="111" y="26"/>
                        <a:pt x="85"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27;p36">
                  <a:extLst>
                    <a:ext uri="{FF2B5EF4-FFF2-40B4-BE49-F238E27FC236}">
                      <a16:creationId xmlns:a16="http://schemas.microsoft.com/office/drawing/2014/main" id="{169AE202-89C3-4997-AD33-B6F6CA9649B0}"/>
                    </a:ext>
                  </a:extLst>
                </p:cNvPr>
                <p:cNvSpPr/>
                <p:nvPr/>
              </p:nvSpPr>
              <p:spPr>
                <a:xfrm>
                  <a:off x="7986849" y="1261925"/>
                  <a:ext cx="56805" cy="55274"/>
                </a:xfrm>
                <a:custGeom>
                  <a:avLst/>
                  <a:gdLst/>
                  <a:ahLst/>
                  <a:cxnLst/>
                  <a:rect l="l" t="t" r="r" b="b"/>
                  <a:pathLst>
                    <a:path w="221" h="215" extrusionOk="0">
                      <a:moveTo>
                        <a:pt x="111" y="1"/>
                      </a:moveTo>
                      <a:cubicBezTo>
                        <a:pt x="52" y="1"/>
                        <a:pt x="1" y="46"/>
                        <a:pt x="1" y="104"/>
                      </a:cubicBezTo>
                      <a:cubicBezTo>
                        <a:pt x="1" y="169"/>
                        <a:pt x="52" y="214"/>
                        <a:pt x="111" y="214"/>
                      </a:cubicBezTo>
                      <a:cubicBezTo>
                        <a:pt x="169" y="214"/>
                        <a:pt x="221" y="169"/>
                        <a:pt x="221" y="104"/>
                      </a:cubicBezTo>
                      <a:cubicBezTo>
                        <a:pt x="221" y="46"/>
                        <a:pt x="169"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28;p36">
                  <a:extLst>
                    <a:ext uri="{FF2B5EF4-FFF2-40B4-BE49-F238E27FC236}">
                      <a16:creationId xmlns:a16="http://schemas.microsoft.com/office/drawing/2014/main" id="{A71C109C-3837-488E-BAB2-59FAF32199D8}"/>
                    </a:ext>
                  </a:extLst>
                </p:cNvPr>
                <p:cNvSpPr/>
                <p:nvPr/>
              </p:nvSpPr>
              <p:spPr>
                <a:xfrm>
                  <a:off x="7773766" y="1368616"/>
                  <a:ext cx="45238" cy="46790"/>
                </a:xfrm>
                <a:custGeom>
                  <a:avLst/>
                  <a:gdLst/>
                  <a:ahLst/>
                  <a:cxnLst/>
                  <a:rect l="l" t="t" r="r" b="b"/>
                  <a:pathLst>
                    <a:path w="176" h="182" extrusionOk="0">
                      <a:moveTo>
                        <a:pt x="85" y="0"/>
                      </a:moveTo>
                      <a:cubicBezTo>
                        <a:pt x="40" y="0"/>
                        <a:pt x="1" y="39"/>
                        <a:pt x="1" y="91"/>
                      </a:cubicBezTo>
                      <a:cubicBezTo>
                        <a:pt x="1" y="142"/>
                        <a:pt x="40" y="181"/>
                        <a:pt x="85" y="181"/>
                      </a:cubicBezTo>
                      <a:cubicBezTo>
                        <a:pt x="137" y="181"/>
                        <a:pt x="176" y="142"/>
                        <a:pt x="176" y="91"/>
                      </a:cubicBezTo>
                      <a:cubicBezTo>
                        <a:pt x="176" y="39"/>
                        <a:pt x="137" y="0"/>
                        <a:pt x="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29;p36">
                  <a:extLst>
                    <a:ext uri="{FF2B5EF4-FFF2-40B4-BE49-F238E27FC236}">
                      <a16:creationId xmlns:a16="http://schemas.microsoft.com/office/drawing/2014/main" id="{EB59B1B2-E779-4901-A7C5-172EF09AC11A}"/>
                    </a:ext>
                  </a:extLst>
                </p:cNvPr>
                <p:cNvSpPr/>
                <p:nvPr/>
              </p:nvSpPr>
              <p:spPr>
                <a:xfrm>
                  <a:off x="7653988" y="1553204"/>
                  <a:ext cx="28531" cy="26994"/>
                </a:xfrm>
                <a:custGeom>
                  <a:avLst/>
                  <a:gdLst/>
                  <a:ahLst/>
                  <a:cxnLst/>
                  <a:rect l="l" t="t" r="r" b="b"/>
                  <a:pathLst>
                    <a:path w="111" h="105" extrusionOk="0">
                      <a:moveTo>
                        <a:pt x="52" y="1"/>
                      </a:moveTo>
                      <a:cubicBezTo>
                        <a:pt x="26" y="1"/>
                        <a:pt x="0" y="20"/>
                        <a:pt x="0" y="53"/>
                      </a:cubicBezTo>
                      <a:cubicBezTo>
                        <a:pt x="0" y="85"/>
                        <a:pt x="26" y="104"/>
                        <a:pt x="52" y="104"/>
                      </a:cubicBezTo>
                      <a:cubicBezTo>
                        <a:pt x="85" y="104"/>
                        <a:pt x="111" y="85"/>
                        <a:pt x="111" y="53"/>
                      </a:cubicBezTo>
                      <a:cubicBezTo>
                        <a:pt x="111" y="20"/>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30;p36">
                  <a:extLst>
                    <a:ext uri="{FF2B5EF4-FFF2-40B4-BE49-F238E27FC236}">
                      <a16:creationId xmlns:a16="http://schemas.microsoft.com/office/drawing/2014/main" id="{ABB1D02D-8AF6-4E61-89FF-3421BE087838}"/>
                    </a:ext>
                  </a:extLst>
                </p:cNvPr>
                <p:cNvSpPr/>
                <p:nvPr/>
              </p:nvSpPr>
              <p:spPr>
                <a:xfrm>
                  <a:off x="7512619" y="1238530"/>
                  <a:ext cx="111553" cy="111833"/>
                </a:xfrm>
                <a:custGeom>
                  <a:avLst/>
                  <a:gdLst/>
                  <a:ahLst/>
                  <a:cxnLst/>
                  <a:rect l="l" t="t" r="r" b="b"/>
                  <a:pathLst>
                    <a:path w="434" h="435" extrusionOk="0">
                      <a:moveTo>
                        <a:pt x="220" y="1"/>
                      </a:moveTo>
                      <a:cubicBezTo>
                        <a:pt x="97" y="1"/>
                        <a:pt x="0" y="98"/>
                        <a:pt x="0" y="215"/>
                      </a:cubicBezTo>
                      <a:cubicBezTo>
                        <a:pt x="0" y="338"/>
                        <a:pt x="97" y="435"/>
                        <a:pt x="220" y="435"/>
                      </a:cubicBezTo>
                      <a:cubicBezTo>
                        <a:pt x="337" y="435"/>
                        <a:pt x="434" y="338"/>
                        <a:pt x="434" y="215"/>
                      </a:cubicBezTo>
                      <a:cubicBezTo>
                        <a:pt x="434" y="98"/>
                        <a:pt x="337"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31;p36">
                  <a:extLst>
                    <a:ext uri="{FF2B5EF4-FFF2-40B4-BE49-F238E27FC236}">
                      <a16:creationId xmlns:a16="http://schemas.microsoft.com/office/drawing/2014/main" id="{2D6EBB74-6DD9-4AD1-87C4-36985F65A8B9}"/>
                    </a:ext>
                  </a:extLst>
                </p:cNvPr>
                <p:cNvSpPr/>
                <p:nvPr/>
              </p:nvSpPr>
              <p:spPr>
                <a:xfrm>
                  <a:off x="7915393" y="1533408"/>
                  <a:ext cx="68371" cy="68385"/>
                </a:xfrm>
                <a:custGeom>
                  <a:avLst/>
                  <a:gdLst/>
                  <a:ahLst/>
                  <a:cxnLst/>
                  <a:rect l="l" t="t" r="r" b="b"/>
                  <a:pathLst>
                    <a:path w="266" h="266" extrusionOk="0">
                      <a:moveTo>
                        <a:pt x="136" y="0"/>
                      </a:moveTo>
                      <a:cubicBezTo>
                        <a:pt x="58" y="0"/>
                        <a:pt x="0" y="58"/>
                        <a:pt x="0" y="130"/>
                      </a:cubicBezTo>
                      <a:cubicBezTo>
                        <a:pt x="0" y="201"/>
                        <a:pt x="58" y="266"/>
                        <a:pt x="136" y="266"/>
                      </a:cubicBezTo>
                      <a:cubicBezTo>
                        <a:pt x="207" y="266"/>
                        <a:pt x="266" y="201"/>
                        <a:pt x="266" y="130"/>
                      </a:cubicBezTo>
                      <a:cubicBezTo>
                        <a:pt x="266" y="58"/>
                        <a:pt x="207" y="0"/>
                        <a:pt x="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632;p36">
                <a:extLst>
                  <a:ext uri="{FF2B5EF4-FFF2-40B4-BE49-F238E27FC236}">
                    <a16:creationId xmlns:a16="http://schemas.microsoft.com/office/drawing/2014/main" id="{8B1D0C43-FC0E-427C-A27D-068B252454EB}"/>
                  </a:ext>
                </a:extLst>
              </p:cNvPr>
              <p:cNvSpPr/>
              <p:nvPr/>
            </p:nvSpPr>
            <p:spPr>
              <a:xfrm rot="6304734">
                <a:off x="479693" y="2221676"/>
                <a:ext cx="99113" cy="99129"/>
              </a:xfrm>
              <a:custGeom>
                <a:avLst/>
                <a:gdLst/>
                <a:ahLst/>
                <a:cxnLst/>
                <a:rect l="l" t="t" r="r" b="b"/>
                <a:pathLst>
                  <a:path w="111" h="111" extrusionOk="0">
                    <a:moveTo>
                      <a:pt x="59" y="0"/>
                    </a:moveTo>
                    <a:cubicBezTo>
                      <a:pt x="27" y="0"/>
                      <a:pt x="1" y="26"/>
                      <a:pt x="1" y="52"/>
                    </a:cubicBezTo>
                    <a:cubicBezTo>
                      <a:pt x="1" y="85"/>
                      <a:pt x="27" y="111"/>
                      <a:pt x="59" y="111"/>
                    </a:cubicBezTo>
                    <a:cubicBezTo>
                      <a:pt x="85" y="111"/>
                      <a:pt x="111" y="85"/>
                      <a:pt x="111" y="52"/>
                    </a:cubicBezTo>
                    <a:cubicBezTo>
                      <a:pt x="111" y="26"/>
                      <a:pt x="85" y="0"/>
                      <a:pt x="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33;p36">
                <a:extLst>
                  <a:ext uri="{FF2B5EF4-FFF2-40B4-BE49-F238E27FC236}">
                    <a16:creationId xmlns:a16="http://schemas.microsoft.com/office/drawing/2014/main" id="{A3FF05D6-DA98-4AD4-932F-533C3F1D808E}"/>
                  </a:ext>
                </a:extLst>
              </p:cNvPr>
              <p:cNvSpPr/>
              <p:nvPr/>
            </p:nvSpPr>
            <p:spPr>
              <a:xfrm rot="6304726">
                <a:off x="1027629" y="1293766"/>
                <a:ext cx="101020" cy="101038"/>
              </a:xfrm>
              <a:custGeom>
                <a:avLst/>
                <a:gdLst/>
                <a:ahLst/>
                <a:cxnLst/>
                <a:rect l="l" t="t" r="r" b="b"/>
                <a:pathLst>
                  <a:path w="266" h="266" extrusionOk="0">
                    <a:moveTo>
                      <a:pt x="136" y="0"/>
                    </a:moveTo>
                    <a:cubicBezTo>
                      <a:pt x="58" y="0"/>
                      <a:pt x="0" y="58"/>
                      <a:pt x="0" y="130"/>
                    </a:cubicBezTo>
                    <a:cubicBezTo>
                      <a:pt x="0" y="201"/>
                      <a:pt x="58" y="266"/>
                      <a:pt x="136" y="266"/>
                    </a:cubicBezTo>
                    <a:cubicBezTo>
                      <a:pt x="207" y="266"/>
                      <a:pt x="266" y="201"/>
                      <a:pt x="266" y="130"/>
                    </a:cubicBezTo>
                    <a:cubicBezTo>
                      <a:pt x="266" y="58"/>
                      <a:pt x="207" y="0"/>
                      <a:pt x="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群組 57">
              <a:extLst>
                <a:ext uri="{FF2B5EF4-FFF2-40B4-BE49-F238E27FC236}">
                  <a16:creationId xmlns:a16="http://schemas.microsoft.com/office/drawing/2014/main" id="{0C3DB115-EFCA-40A9-A52C-BE482F72C986}"/>
                </a:ext>
              </a:extLst>
            </p:cNvPr>
            <p:cNvGrpSpPr/>
            <p:nvPr/>
          </p:nvGrpSpPr>
          <p:grpSpPr>
            <a:xfrm>
              <a:off x="1371045" y="1632803"/>
              <a:ext cx="6649172" cy="830997"/>
              <a:chOff x="1371045" y="1632803"/>
              <a:chExt cx="6649172" cy="830997"/>
            </a:xfrm>
          </p:grpSpPr>
          <p:sp>
            <p:nvSpPr>
              <p:cNvPr id="26" name="文字方塊 25">
                <a:extLst>
                  <a:ext uri="{FF2B5EF4-FFF2-40B4-BE49-F238E27FC236}">
                    <a16:creationId xmlns:a16="http://schemas.microsoft.com/office/drawing/2014/main" id="{83387002-6D11-4781-8FAD-E4369784A581}"/>
                  </a:ext>
                </a:extLst>
              </p:cNvPr>
              <p:cNvSpPr txBox="1"/>
              <p:nvPr/>
            </p:nvSpPr>
            <p:spPr>
              <a:xfrm>
                <a:off x="2096450" y="1658792"/>
                <a:ext cx="5923767" cy="769441"/>
              </a:xfrm>
              <a:prstGeom prst="rect">
                <a:avLst/>
              </a:prstGeom>
              <a:noFill/>
            </p:spPr>
            <p:txBody>
              <a:bodyPr wrap="square">
                <a:spAutoFit/>
              </a:bodyPr>
              <a:lstStyle/>
              <a:p>
                <a:pPr rtl="0">
                  <a:spcBef>
                    <a:spcPts val="0"/>
                  </a:spcBef>
                  <a:spcAft>
                    <a:spcPts val="1200"/>
                  </a:spcAft>
                </a:pPr>
                <a:r>
                  <a:rPr lang="zh-TW" altLang="en-US" sz="2000" b="0" i="0" u="none" strike="noStrike" dirty="0">
                    <a:solidFill>
                      <a:schemeClr val="tx1"/>
                    </a:solidFill>
                    <a:effectLst/>
                    <a:latin typeface="源泉圓體 R" panose="020B0500000000000000" pitchFamily="34" charset="-120"/>
                    <a:ea typeface="源泉圓體 R" panose="020B0500000000000000" pitchFamily="34" charset="-120"/>
                  </a:rPr>
                  <a:t>資料集特徵為二元變數</a:t>
                </a:r>
                <a:endParaRPr lang="zh-TW" altLang="en-US" sz="2000" b="0" dirty="0">
                  <a:solidFill>
                    <a:schemeClr val="tx1"/>
                  </a:solidFill>
                  <a:effectLst/>
                  <a:latin typeface="源泉圓體 R" panose="020B0500000000000000" pitchFamily="34" charset="-120"/>
                  <a:ea typeface="源泉圓體 R" panose="020B0500000000000000" pitchFamily="34" charset="-120"/>
                </a:endParaRPr>
              </a:p>
              <a:p>
                <a:pPr rtl="0">
                  <a:spcBef>
                    <a:spcPts val="0"/>
                  </a:spcBef>
                  <a:spcAft>
                    <a:spcPts val="1200"/>
                  </a:spcAft>
                </a:pP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相較於多類別或數值型的資料，二元類型的資料產生的</a:t>
                </a:r>
                <a:r>
                  <a:rPr lang="zh-TW" altLang="en-US"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結果組合會比較少</a:t>
                </a:r>
                <a:endParaRPr lang="zh-TW" altLang="en-US" b="0" dirty="0">
                  <a:solidFill>
                    <a:schemeClr val="accent1">
                      <a:lumMod val="75000"/>
                    </a:schemeClr>
                  </a:solidFill>
                  <a:effectLst/>
                  <a:latin typeface="源泉圓體 R" panose="020B0500000000000000" pitchFamily="34" charset="-120"/>
                  <a:ea typeface="源泉圓體 R" panose="020B0500000000000000" pitchFamily="34" charset="-120"/>
                </a:endParaRPr>
              </a:p>
            </p:txBody>
          </p:sp>
          <p:sp>
            <p:nvSpPr>
              <p:cNvPr id="42" name="文字方塊 41">
                <a:extLst>
                  <a:ext uri="{FF2B5EF4-FFF2-40B4-BE49-F238E27FC236}">
                    <a16:creationId xmlns:a16="http://schemas.microsoft.com/office/drawing/2014/main" id="{86872B89-3F72-4729-8FCA-DD810A6C28CE}"/>
                  </a:ext>
                </a:extLst>
              </p:cNvPr>
              <p:cNvSpPr txBox="1"/>
              <p:nvPr/>
            </p:nvSpPr>
            <p:spPr>
              <a:xfrm>
                <a:off x="1371045" y="1632803"/>
                <a:ext cx="632775" cy="830997"/>
              </a:xfrm>
              <a:prstGeom prst="rect">
                <a:avLst/>
              </a:prstGeom>
              <a:noFill/>
            </p:spPr>
            <p:txBody>
              <a:bodyPr wrap="square">
                <a:spAutoFit/>
              </a:bodyPr>
              <a:lstStyle/>
              <a:p>
                <a:r>
                  <a:rPr lang="en-US" altLang="zh-TW" sz="4800" b="0" i="0" u="none" strike="noStrike" dirty="0">
                    <a:solidFill>
                      <a:schemeClr val="tx1"/>
                    </a:solidFill>
                    <a:effectLst/>
                    <a:latin typeface="源泉圓體 R" panose="020B0500000000000000" pitchFamily="34" charset="-120"/>
                    <a:ea typeface="源泉圓體 R" panose="020B0500000000000000" pitchFamily="34" charset="-120"/>
                  </a:rPr>
                  <a:t>1.</a:t>
                </a:r>
                <a:endParaRPr lang="zh-TW" altLang="en-US" sz="4800" dirty="0"/>
              </a:p>
            </p:txBody>
          </p:sp>
        </p:grpSp>
        <p:grpSp>
          <p:nvGrpSpPr>
            <p:cNvPr id="59" name="群組 58">
              <a:extLst>
                <a:ext uri="{FF2B5EF4-FFF2-40B4-BE49-F238E27FC236}">
                  <a16:creationId xmlns:a16="http://schemas.microsoft.com/office/drawing/2014/main" id="{1BBEE1EA-CDD4-47DC-952A-4E3D9B1D3EDB}"/>
                </a:ext>
              </a:extLst>
            </p:cNvPr>
            <p:cNvGrpSpPr/>
            <p:nvPr/>
          </p:nvGrpSpPr>
          <p:grpSpPr>
            <a:xfrm>
              <a:off x="1371045" y="3049262"/>
              <a:ext cx="6700950" cy="830997"/>
              <a:chOff x="1371045" y="3049262"/>
              <a:chExt cx="6700950" cy="830997"/>
            </a:xfrm>
          </p:grpSpPr>
          <p:sp>
            <p:nvSpPr>
              <p:cNvPr id="28" name="文字方塊 27">
                <a:extLst>
                  <a:ext uri="{FF2B5EF4-FFF2-40B4-BE49-F238E27FC236}">
                    <a16:creationId xmlns:a16="http://schemas.microsoft.com/office/drawing/2014/main" id="{1F923F9A-284A-4846-ADA0-D3BB5C2D87F8}"/>
                  </a:ext>
                </a:extLst>
              </p:cNvPr>
              <p:cNvSpPr txBox="1"/>
              <p:nvPr/>
            </p:nvSpPr>
            <p:spPr>
              <a:xfrm>
                <a:off x="2096450" y="3080041"/>
                <a:ext cx="5975545" cy="769441"/>
              </a:xfrm>
              <a:prstGeom prst="rect">
                <a:avLst/>
              </a:prstGeom>
              <a:noFill/>
            </p:spPr>
            <p:txBody>
              <a:bodyPr wrap="square">
                <a:spAutoFit/>
              </a:bodyPr>
              <a:lstStyle/>
              <a:p>
                <a:pPr rtl="0">
                  <a:spcBef>
                    <a:spcPts val="0"/>
                  </a:spcBef>
                  <a:spcAft>
                    <a:spcPts val="1200"/>
                  </a:spcAft>
                </a:pPr>
                <a:r>
                  <a:rPr lang="zh-TW" altLang="en-US" sz="2000" b="0" i="0" u="none" strike="noStrike" dirty="0">
                    <a:solidFill>
                      <a:schemeClr val="tx1"/>
                    </a:solidFill>
                    <a:effectLst/>
                    <a:latin typeface="源泉圓體 R" panose="020B0500000000000000" pitchFamily="34" charset="-120"/>
                    <a:ea typeface="源泉圓體 R" panose="020B0500000000000000" pitchFamily="34" charset="-120"/>
                  </a:rPr>
                  <a:t>資料集本身可能包含到重要的特徵欄位</a:t>
                </a:r>
                <a:endParaRPr lang="zh-TW" altLang="en-US" sz="2000" b="0" dirty="0">
                  <a:solidFill>
                    <a:schemeClr val="tx1"/>
                  </a:solidFill>
                  <a:effectLst/>
                  <a:latin typeface="源泉圓體 R" panose="020B0500000000000000" pitchFamily="34" charset="-120"/>
                  <a:ea typeface="源泉圓體 R" panose="020B0500000000000000" pitchFamily="34" charset="-120"/>
                </a:endParaRPr>
              </a:p>
              <a:p>
                <a:pPr rtl="0">
                  <a:spcBef>
                    <a:spcPts val="0"/>
                  </a:spcBef>
                  <a:spcAft>
                    <a:spcPts val="1200"/>
                  </a:spcAft>
                </a:pP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資料集內有較能決定是否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Covid-19 </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確診的重要屬性資料，使得分類效果好</a:t>
                </a:r>
                <a:endParaRPr lang="zh-TW" altLang="en-US" b="0" dirty="0">
                  <a:solidFill>
                    <a:schemeClr val="tx1"/>
                  </a:solidFill>
                  <a:effectLst/>
                  <a:latin typeface="源泉圓體 R" panose="020B0500000000000000" pitchFamily="34" charset="-120"/>
                  <a:ea typeface="源泉圓體 R" panose="020B0500000000000000" pitchFamily="34" charset="-120"/>
                </a:endParaRPr>
              </a:p>
            </p:txBody>
          </p:sp>
          <p:sp>
            <p:nvSpPr>
              <p:cNvPr id="43" name="文字方塊 42">
                <a:extLst>
                  <a:ext uri="{FF2B5EF4-FFF2-40B4-BE49-F238E27FC236}">
                    <a16:creationId xmlns:a16="http://schemas.microsoft.com/office/drawing/2014/main" id="{2E53CB9F-CC83-4F15-AC6A-3D907F336A17}"/>
                  </a:ext>
                </a:extLst>
              </p:cNvPr>
              <p:cNvSpPr txBox="1"/>
              <p:nvPr/>
            </p:nvSpPr>
            <p:spPr>
              <a:xfrm>
                <a:off x="1371045" y="3049262"/>
                <a:ext cx="632775" cy="830997"/>
              </a:xfrm>
              <a:prstGeom prst="rect">
                <a:avLst/>
              </a:prstGeom>
              <a:noFill/>
            </p:spPr>
            <p:txBody>
              <a:bodyPr wrap="square">
                <a:spAutoFit/>
              </a:bodyPr>
              <a:lstStyle/>
              <a:p>
                <a:r>
                  <a:rPr lang="en-US" altLang="zh-TW" sz="4800" b="0" i="0" u="none" strike="noStrike" dirty="0">
                    <a:solidFill>
                      <a:schemeClr val="tx1"/>
                    </a:solidFill>
                    <a:effectLst/>
                    <a:latin typeface="源泉圓體 R" panose="020B0500000000000000" pitchFamily="34" charset="-120"/>
                    <a:ea typeface="源泉圓體 R" panose="020B0500000000000000" pitchFamily="34" charset="-120"/>
                  </a:rPr>
                  <a:t>2.</a:t>
                </a:r>
                <a:endParaRPr lang="zh-TW" altLang="en-US" sz="4800" dirty="0"/>
              </a:p>
            </p:txBody>
          </p:sp>
        </p:grpSp>
        <p:grpSp>
          <p:nvGrpSpPr>
            <p:cNvPr id="44" name="Google Shape;608;p36">
              <a:extLst>
                <a:ext uri="{FF2B5EF4-FFF2-40B4-BE49-F238E27FC236}">
                  <a16:creationId xmlns:a16="http://schemas.microsoft.com/office/drawing/2014/main" id="{BA579044-3C60-4925-96AD-6260E5D7B094}"/>
                </a:ext>
              </a:extLst>
            </p:cNvPr>
            <p:cNvGrpSpPr/>
            <p:nvPr/>
          </p:nvGrpSpPr>
          <p:grpSpPr>
            <a:xfrm rot="1254044">
              <a:off x="7663732" y="2778581"/>
              <a:ext cx="694668" cy="1306438"/>
              <a:chOff x="8068170" y="1171270"/>
              <a:chExt cx="694668" cy="1306438"/>
            </a:xfrm>
          </p:grpSpPr>
          <p:grpSp>
            <p:nvGrpSpPr>
              <p:cNvPr id="45" name="Google Shape;609;p36">
                <a:extLst>
                  <a:ext uri="{FF2B5EF4-FFF2-40B4-BE49-F238E27FC236}">
                    <a16:creationId xmlns:a16="http://schemas.microsoft.com/office/drawing/2014/main" id="{A91F7D13-D55C-4BC8-92D4-8448F03D8BF9}"/>
                  </a:ext>
                </a:extLst>
              </p:cNvPr>
              <p:cNvGrpSpPr/>
              <p:nvPr/>
            </p:nvGrpSpPr>
            <p:grpSpPr>
              <a:xfrm rot="904755">
                <a:off x="8068170" y="1171270"/>
                <a:ext cx="694668" cy="694668"/>
                <a:chOff x="5862061" y="2027076"/>
                <a:chExt cx="362312" cy="362312"/>
              </a:xfrm>
            </p:grpSpPr>
            <p:sp>
              <p:nvSpPr>
                <p:cNvPr id="47" name="Google Shape;610;p36">
                  <a:extLst>
                    <a:ext uri="{FF2B5EF4-FFF2-40B4-BE49-F238E27FC236}">
                      <a16:creationId xmlns:a16="http://schemas.microsoft.com/office/drawing/2014/main" id="{E0C38A50-3A82-4017-AF8D-BE027BED561B}"/>
                    </a:ext>
                  </a:extLst>
                </p:cNvPr>
                <p:cNvSpPr/>
                <p:nvPr/>
              </p:nvSpPr>
              <p:spPr>
                <a:xfrm>
                  <a:off x="5862061" y="2027076"/>
                  <a:ext cx="362312" cy="362312"/>
                </a:xfrm>
                <a:custGeom>
                  <a:avLst/>
                  <a:gdLst/>
                  <a:ahLst/>
                  <a:cxnLst/>
                  <a:rect l="l" t="t" r="r" b="b"/>
                  <a:pathLst>
                    <a:path w="189197" h="189197" extrusionOk="0">
                      <a:moveTo>
                        <a:pt x="94599" y="1"/>
                      </a:moveTo>
                      <a:cubicBezTo>
                        <a:pt x="87390" y="1"/>
                        <a:pt x="81551" y="5840"/>
                        <a:pt x="81551" y="13049"/>
                      </a:cubicBezTo>
                      <a:cubicBezTo>
                        <a:pt x="81551" y="16996"/>
                        <a:pt x="83312" y="22476"/>
                        <a:pt x="86052" y="26619"/>
                      </a:cubicBezTo>
                      <a:cubicBezTo>
                        <a:pt x="78778" y="27532"/>
                        <a:pt x="71699" y="29587"/>
                        <a:pt x="65110" y="32751"/>
                      </a:cubicBezTo>
                      <a:lnTo>
                        <a:pt x="65110" y="32751"/>
                      </a:lnTo>
                      <a:cubicBezTo>
                        <a:pt x="65926" y="25477"/>
                        <a:pt x="62925" y="14256"/>
                        <a:pt x="60348" y="9787"/>
                      </a:cubicBezTo>
                      <a:cubicBezTo>
                        <a:pt x="57937" y="5601"/>
                        <a:pt x="53538" y="3255"/>
                        <a:pt x="49021" y="3255"/>
                      </a:cubicBezTo>
                      <a:cubicBezTo>
                        <a:pt x="46815" y="3255"/>
                        <a:pt x="44581" y="3815"/>
                        <a:pt x="42537" y="4992"/>
                      </a:cubicBezTo>
                      <a:cubicBezTo>
                        <a:pt x="36274" y="8613"/>
                        <a:pt x="34154" y="16604"/>
                        <a:pt x="37742" y="22835"/>
                      </a:cubicBezTo>
                      <a:cubicBezTo>
                        <a:pt x="40352" y="27336"/>
                        <a:pt x="48605" y="35557"/>
                        <a:pt x="55324" y="38460"/>
                      </a:cubicBezTo>
                      <a:cubicBezTo>
                        <a:pt x="48572" y="43190"/>
                        <a:pt x="42733" y="49094"/>
                        <a:pt x="38068" y="55911"/>
                      </a:cubicBezTo>
                      <a:cubicBezTo>
                        <a:pt x="35165" y="49159"/>
                        <a:pt x="26945" y="40906"/>
                        <a:pt x="22443" y="38329"/>
                      </a:cubicBezTo>
                      <a:cubicBezTo>
                        <a:pt x="20390" y="37136"/>
                        <a:pt x="18146" y="36570"/>
                        <a:pt x="15930" y="36570"/>
                      </a:cubicBezTo>
                      <a:cubicBezTo>
                        <a:pt x="11421" y="36570"/>
                        <a:pt x="7028" y="38914"/>
                        <a:pt x="4600" y="43092"/>
                      </a:cubicBezTo>
                      <a:cubicBezTo>
                        <a:pt x="1012" y="49355"/>
                        <a:pt x="3165" y="57314"/>
                        <a:pt x="9395" y="60935"/>
                      </a:cubicBezTo>
                      <a:cubicBezTo>
                        <a:pt x="13350" y="63227"/>
                        <a:pt x="22565" y="65822"/>
                        <a:pt x="29677" y="65822"/>
                      </a:cubicBezTo>
                      <a:cubicBezTo>
                        <a:pt x="30662" y="65822"/>
                        <a:pt x="31606" y="65772"/>
                        <a:pt x="32490" y="65665"/>
                      </a:cubicBezTo>
                      <a:lnTo>
                        <a:pt x="32490" y="65665"/>
                      </a:lnTo>
                      <a:cubicBezTo>
                        <a:pt x="29489" y="72123"/>
                        <a:pt x="27500" y="79006"/>
                        <a:pt x="26619" y="86052"/>
                      </a:cubicBezTo>
                      <a:cubicBezTo>
                        <a:pt x="22476" y="83312"/>
                        <a:pt x="16996" y="81551"/>
                        <a:pt x="13049" y="81551"/>
                      </a:cubicBezTo>
                      <a:cubicBezTo>
                        <a:pt x="5840" y="81551"/>
                        <a:pt x="1" y="87390"/>
                        <a:pt x="1" y="94599"/>
                      </a:cubicBezTo>
                      <a:cubicBezTo>
                        <a:pt x="1" y="101808"/>
                        <a:pt x="5840" y="107647"/>
                        <a:pt x="13049" y="107647"/>
                      </a:cubicBezTo>
                      <a:cubicBezTo>
                        <a:pt x="16996" y="107647"/>
                        <a:pt x="22476" y="105885"/>
                        <a:pt x="26619" y="103145"/>
                      </a:cubicBezTo>
                      <a:cubicBezTo>
                        <a:pt x="27532" y="110354"/>
                        <a:pt x="29555" y="117367"/>
                        <a:pt x="32686" y="123924"/>
                      </a:cubicBezTo>
                      <a:cubicBezTo>
                        <a:pt x="31756" y="123803"/>
                        <a:pt x="30758" y="123747"/>
                        <a:pt x="29714" y="123747"/>
                      </a:cubicBezTo>
                      <a:cubicBezTo>
                        <a:pt x="22590" y="123747"/>
                        <a:pt x="13350" y="126349"/>
                        <a:pt x="9395" y="128654"/>
                      </a:cubicBezTo>
                      <a:cubicBezTo>
                        <a:pt x="3165" y="132242"/>
                        <a:pt x="1045" y="140234"/>
                        <a:pt x="4633" y="146464"/>
                      </a:cubicBezTo>
                      <a:cubicBezTo>
                        <a:pt x="7039" y="150642"/>
                        <a:pt x="11424" y="152986"/>
                        <a:pt x="15931" y="152986"/>
                      </a:cubicBezTo>
                      <a:cubicBezTo>
                        <a:pt x="18146" y="152986"/>
                        <a:pt x="20390" y="152420"/>
                        <a:pt x="22443" y="151227"/>
                      </a:cubicBezTo>
                      <a:cubicBezTo>
                        <a:pt x="26978" y="148617"/>
                        <a:pt x="35361" y="140234"/>
                        <a:pt x="38166" y="133449"/>
                      </a:cubicBezTo>
                      <a:cubicBezTo>
                        <a:pt x="42896" y="140299"/>
                        <a:pt x="48833" y="146236"/>
                        <a:pt x="55683" y="150966"/>
                      </a:cubicBezTo>
                      <a:cubicBezTo>
                        <a:pt x="48866" y="153738"/>
                        <a:pt x="40384" y="162154"/>
                        <a:pt x="37742" y="166721"/>
                      </a:cubicBezTo>
                      <a:cubicBezTo>
                        <a:pt x="34154" y="172984"/>
                        <a:pt x="36274" y="180976"/>
                        <a:pt x="42537" y="184564"/>
                      </a:cubicBezTo>
                      <a:cubicBezTo>
                        <a:pt x="44588" y="185756"/>
                        <a:pt x="46830" y="186322"/>
                        <a:pt x="49043" y="186322"/>
                      </a:cubicBezTo>
                      <a:cubicBezTo>
                        <a:pt x="53552" y="186322"/>
                        <a:pt x="57941" y="183970"/>
                        <a:pt x="60348" y="179769"/>
                      </a:cubicBezTo>
                      <a:cubicBezTo>
                        <a:pt x="62990" y="175202"/>
                        <a:pt x="66024" y="163687"/>
                        <a:pt x="65045" y="156413"/>
                      </a:cubicBezTo>
                      <a:lnTo>
                        <a:pt x="65045" y="156413"/>
                      </a:lnTo>
                      <a:cubicBezTo>
                        <a:pt x="71667" y="159577"/>
                        <a:pt x="78778" y="161665"/>
                        <a:pt x="86052" y="162578"/>
                      </a:cubicBezTo>
                      <a:cubicBezTo>
                        <a:pt x="83312" y="166721"/>
                        <a:pt x="81551" y="172201"/>
                        <a:pt x="81551" y="176148"/>
                      </a:cubicBezTo>
                      <a:cubicBezTo>
                        <a:pt x="81551" y="183357"/>
                        <a:pt x="87390" y="189196"/>
                        <a:pt x="94599" y="189196"/>
                      </a:cubicBezTo>
                      <a:cubicBezTo>
                        <a:pt x="101808" y="189196"/>
                        <a:pt x="107647" y="183357"/>
                        <a:pt x="107647" y="176148"/>
                      </a:cubicBezTo>
                      <a:cubicBezTo>
                        <a:pt x="107647" y="172201"/>
                        <a:pt x="105885" y="166721"/>
                        <a:pt x="103145" y="162578"/>
                      </a:cubicBezTo>
                      <a:cubicBezTo>
                        <a:pt x="110484" y="161665"/>
                        <a:pt x="117628" y="159577"/>
                        <a:pt x="124283" y="156348"/>
                      </a:cubicBezTo>
                      <a:lnTo>
                        <a:pt x="124283" y="156348"/>
                      </a:lnTo>
                      <a:cubicBezTo>
                        <a:pt x="123271" y="163622"/>
                        <a:pt x="126338" y="175202"/>
                        <a:pt x="128980" y="179769"/>
                      </a:cubicBezTo>
                      <a:cubicBezTo>
                        <a:pt x="131386" y="183946"/>
                        <a:pt x="135771" y="186291"/>
                        <a:pt x="140278" y="186291"/>
                      </a:cubicBezTo>
                      <a:cubicBezTo>
                        <a:pt x="142493" y="186291"/>
                        <a:pt x="144737" y="185725"/>
                        <a:pt x="146790" y="184532"/>
                      </a:cubicBezTo>
                      <a:cubicBezTo>
                        <a:pt x="153021" y="180943"/>
                        <a:pt x="155174" y="172984"/>
                        <a:pt x="151553" y="166721"/>
                      </a:cubicBezTo>
                      <a:cubicBezTo>
                        <a:pt x="148911" y="162154"/>
                        <a:pt x="140397" y="153673"/>
                        <a:pt x="133579" y="150933"/>
                      </a:cubicBezTo>
                      <a:cubicBezTo>
                        <a:pt x="140429" y="146171"/>
                        <a:pt x="146366" y="140201"/>
                        <a:pt x="151096" y="133318"/>
                      </a:cubicBezTo>
                      <a:cubicBezTo>
                        <a:pt x="153869" y="140136"/>
                        <a:pt x="162285" y="148617"/>
                        <a:pt x="166852" y="151227"/>
                      </a:cubicBezTo>
                      <a:cubicBezTo>
                        <a:pt x="168922" y="152424"/>
                        <a:pt x="171181" y="152993"/>
                        <a:pt x="173408" y="152993"/>
                      </a:cubicBezTo>
                      <a:cubicBezTo>
                        <a:pt x="177917" y="152993"/>
                        <a:pt x="182293" y="150657"/>
                        <a:pt x="184695" y="146464"/>
                      </a:cubicBezTo>
                      <a:cubicBezTo>
                        <a:pt x="188315" y="140234"/>
                        <a:pt x="186163" y="132242"/>
                        <a:pt x="179900" y="128654"/>
                      </a:cubicBezTo>
                      <a:cubicBezTo>
                        <a:pt x="175944" y="126365"/>
                        <a:pt x="166752" y="123759"/>
                        <a:pt x="159636" y="123759"/>
                      </a:cubicBezTo>
                      <a:cubicBezTo>
                        <a:pt x="158536" y="123759"/>
                        <a:pt x="157485" y="123821"/>
                        <a:pt x="156511" y="123956"/>
                      </a:cubicBezTo>
                      <a:cubicBezTo>
                        <a:pt x="159643" y="117367"/>
                        <a:pt x="161665" y="110354"/>
                        <a:pt x="162578" y="103145"/>
                      </a:cubicBezTo>
                      <a:cubicBezTo>
                        <a:pt x="166721" y="105885"/>
                        <a:pt x="172201" y="107647"/>
                        <a:pt x="176148" y="107647"/>
                      </a:cubicBezTo>
                      <a:cubicBezTo>
                        <a:pt x="183357" y="107647"/>
                        <a:pt x="189196" y="101808"/>
                        <a:pt x="189196" y="94599"/>
                      </a:cubicBezTo>
                      <a:cubicBezTo>
                        <a:pt x="189196" y="87390"/>
                        <a:pt x="183357" y="81551"/>
                        <a:pt x="176148" y="81551"/>
                      </a:cubicBezTo>
                      <a:cubicBezTo>
                        <a:pt x="172201" y="81551"/>
                        <a:pt x="166721" y="83312"/>
                        <a:pt x="162578" y="86052"/>
                      </a:cubicBezTo>
                      <a:cubicBezTo>
                        <a:pt x="161698" y="78974"/>
                        <a:pt x="159708" y="72091"/>
                        <a:pt x="156707" y="65632"/>
                      </a:cubicBezTo>
                      <a:lnTo>
                        <a:pt x="156707" y="65632"/>
                      </a:lnTo>
                      <a:cubicBezTo>
                        <a:pt x="157637" y="65753"/>
                        <a:pt x="158635" y="65809"/>
                        <a:pt x="159678" y="65809"/>
                      </a:cubicBezTo>
                      <a:cubicBezTo>
                        <a:pt x="166788" y="65809"/>
                        <a:pt x="175974" y="63211"/>
                        <a:pt x="179900" y="60935"/>
                      </a:cubicBezTo>
                      <a:cubicBezTo>
                        <a:pt x="186163" y="57314"/>
                        <a:pt x="188315" y="49355"/>
                        <a:pt x="184695" y="43092"/>
                      </a:cubicBezTo>
                      <a:cubicBezTo>
                        <a:pt x="182289" y="38914"/>
                        <a:pt x="177903" y="36570"/>
                        <a:pt x="173386" y="36570"/>
                      </a:cubicBezTo>
                      <a:cubicBezTo>
                        <a:pt x="171167" y="36570"/>
                        <a:pt x="168915" y="37136"/>
                        <a:pt x="166852" y="38329"/>
                      </a:cubicBezTo>
                      <a:cubicBezTo>
                        <a:pt x="162350" y="40939"/>
                        <a:pt x="154065" y="49257"/>
                        <a:pt x="151194" y="56009"/>
                      </a:cubicBezTo>
                      <a:cubicBezTo>
                        <a:pt x="146529" y="49192"/>
                        <a:pt x="140690" y="43255"/>
                        <a:pt x="133906" y="38492"/>
                      </a:cubicBezTo>
                      <a:cubicBezTo>
                        <a:pt x="140658" y="35622"/>
                        <a:pt x="148976" y="27336"/>
                        <a:pt x="151553" y="22835"/>
                      </a:cubicBezTo>
                      <a:cubicBezTo>
                        <a:pt x="155174" y="16604"/>
                        <a:pt x="153021" y="8613"/>
                        <a:pt x="146790" y="5024"/>
                      </a:cubicBezTo>
                      <a:cubicBezTo>
                        <a:pt x="144738" y="3842"/>
                        <a:pt x="142493" y="3280"/>
                        <a:pt x="140279" y="3280"/>
                      </a:cubicBezTo>
                      <a:cubicBezTo>
                        <a:pt x="135772" y="3280"/>
                        <a:pt x="131386" y="5609"/>
                        <a:pt x="128980" y="9787"/>
                      </a:cubicBezTo>
                      <a:cubicBezTo>
                        <a:pt x="126370" y="14288"/>
                        <a:pt x="123369" y="25510"/>
                        <a:pt x="124217" y="32817"/>
                      </a:cubicBezTo>
                      <a:cubicBezTo>
                        <a:pt x="117563" y="29620"/>
                        <a:pt x="110452" y="27532"/>
                        <a:pt x="103145" y="26619"/>
                      </a:cubicBezTo>
                      <a:cubicBezTo>
                        <a:pt x="105885" y="22476"/>
                        <a:pt x="107647" y="16996"/>
                        <a:pt x="107647" y="13049"/>
                      </a:cubicBezTo>
                      <a:cubicBezTo>
                        <a:pt x="107647" y="5840"/>
                        <a:pt x="101808" y="1"/>
                        <a:pt x="945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11;p36">
                  <a:extLst>
                    <a:ext uri="{FF2B5EF4-FFF2-40B4-BE49-F238E27FC236}">
                      <a16:creationId xmlns:a16="http://schemas.microsoft.com/office/drawing/2014/main" id="{FC03B817-C546-4F2F-9218-985041C16882}"/>
                    </a:ext>
                  </a:extLst>
                </p:cNvPr>
                <p:cNvSpPr/>
                <p:nvPr/>
              </p:nvSpPr>
              <p:spPr>
                <a:xfrm>
                  <a:off x="5933621" y="2102022"/>
                  <a:ext cx="220091" cy="218637"/>
                </a:xfrm>
                <a:custGeom>
                  <a:avLst/>
                  <a:gdLst/>
                  <a:ahLst/>
                  <a:cxnLst/>
                  <a:rect l="l" t="t" r="r" b="b"/>
                  <a:pathLst>
                    <a:path w="114930" h="114171" extrusionOk="0">
                      <a:moveTo>
                        <a:pt x="57225" y="1"/>
                      </a:moveTo>
                      <a:cubicBezTo>
                        <a:pt x="53636" y="1"/>
                        <a:pt x="50701" y="2937"/>
                        <a:pt x="50701" y="6525"/>
                      </a:cubicBezTo>
                      <a:cubicBezTo>
                        <a:pt x="50701" y="6655"/>
                        <a:pt x="50701" y="6818"/>
                        <a:pt x="50733" y="6949"/>
                      </a:cubicBezTo>
                      <a:cubicBezTo>
                        <a:pt x="41893" y="8123"/>
                        <a:pt x="33543" y="11711"/>
                        <a:pt x="26595" y="17289"/>
                      </a:cubicBezTo>
                      <a:cubicBezTo>
                        <a:pt x="25298" y="15630"/>
                        <a:pt x="23379" y="14786"/>
                        <a:pt x="21449" y="14786"/>
                      </a:cubicBezTo>
                      <a:cubicBezTo>
                        <a:pt x="19736" y="14786"/>
                        <a:pt x="18014" y="15450"/>
                        <a:pt x="16711" y="16800"/>
                      </a:cubicBezTo>
                      <a:cubicBezTo>
                        <a:pt x="13971" y="19671"/>
                        <a:pt x="14427" y="24335"/>
                        <a:pt x="17689" y="26651"/>
                      </a:cubicBezTo>
                      <a:cubicBezTo>
                        <a:pt x="12503" y="33730"/>
                        <a:pt x="9339" y="42080"/>
                        <a:pt x="8523" y="50823"/>
                      </a:cubicBezTo>
                      <a:cubicBezTo>
                        <a:pt x="7893" y="50635"/>
                        <a:pt x="7263" y="50547"/>
                        <a:pt x="6647" y="50547"/>
                      </a:cubicBezTo>
                      <a:cubicBezTo>
                        <a:pt x="3086" y="50547"/>
                        <a:pt x="1" y="53499"/>
                        <a:pt x="140" y="57281"/>
                      </a:cubicBezTo>
                      <a:cubicBezTo>
                        <a:pt x="247" y="60946"/>
                        <a:pt x="3271" y="63623"/>
                        <a:pt x="6658" y="63623"/>
                      </a:cubicBezTo>
                      <a:cubicBezTo>
                        <a:pt x="7402" y="63623"/>
                        <a:pt x="8163" y="63494"/>
                        <a:pt x="8915" y="63218"/>
                      </a:cubicBezTo>
                      <a:cubicBezTo>
                        <a:pt x="10285" y="71830"/>
                        <a:pt x="13938" y="79919"/>
                        <a:pt x="19516" y="86607"/>
                      </a:cubicBezTo>
                      <a:cubicBezTo>
                        <a:pt x="14786" y="88107"/>
                        <a:pt x="13383" y="94142"/>
                        <a:pt x="16972" y="97567"/>
                      </a:cubicBezTo>
                      <a:cubicBezTo>
                        <a:pt x="18258" y="98806"/>
                        <a:pt x="19860" y="99379"/>
                        <a:pt x="21441" y="99379"/>
                      </a:cubicBezTo>
                      <a:cubicBezTo>
                        <a:pt x="24231" y="99379"/>
                        <a:pt x="26957" y="97594"/>
                        <a:pt x="27769" y="94533"/>
                      </a:cubicBezTo>
                      <a:cubicBezTo>
                        <a:pt x="34749" y="99818"/>
                        <a:pt x="43068" y="103112"/>
                        <a:pt x="51777" y="104058"/>
                      </a:cubicBezTo>
                      <a:cubicBezTo>
                        <a:pt x="48939" y="108397"/>
                        <a:pt x="52038" y="114170"/>
                        <a:pt x="57225" y="114170"/>
                      </a:cubicBezTo>
                      <a:cubicBezTo>
                        <a:pt x="62411" y="114170"/>
                        <a:pt x="65510" y="108397"/>
                        <a:pt x="62672" y="104058"/>
                      </a:cubicBezTo>
                      <a:cubicBezTo>
                        <a:pt x="71382" y="103112"/>
                        <a:pt x="79700" y="99818"/>
                        <a:pt x="86680" y="94533"/>
                      </a:cubicBezTo>
                      <a:cubicBezTo>
                        <a:pt x="87492" y="97594"/>
                        <a:pt x="90218" y="99379"/>
                        <a:pt x="93008" y="99379"/>
                      </a:cubicBezTo>
                      <a:cubicBezTo>
                        <a:pt x="94590" y="99379"/>
                        <a:pt x="96191" y="98806"/>
                        <a:pt x="97477" y="97567"/>
                      </a:cubicBezTo>
                      <a:cubicBezTo>
                        <a:pt x="101066" y="94142"/>
                        <a:pt x="99663" y="88107"/>
                        <a:pt x="94933" y="86607"/>
                      </a:cubicBezTo>
                      <a:cubicBezTo>
                        <a:pt x="100511" y="79919"/>
                        <a:pt x="104165" y="71830"/>
                        <a:pt x="105535" y="63218"/>
                      </a:cubicBezTo>
                      <a:cubicBezTo>
                        <a:pt x="106272" y="63483"/>
                        <a:pt x="107023" y="63608"/>
                        <a:pt x="107758" y="63608"/>
                      </a:cubicBezTo>
                      <a:cubicBezTo>
                        <a:pt x="110825" y="63608"/>
                        <a:pt x="113633" y="61437"/>
                        <a:pt x="114211" y="58227"/>
                      </a:cubicBezTo>
                      <a:cubicBezTo>
                        <a:pt x="114929" y="54215"/>
                        <a:pt x="111830" y="50562"/>
                        <a:pt x="107785" y="50562"/>
                      </a:cubicBezTo>
                      <a:cubicBezTo>
                        <a:pt x="107166" y="50562"/>
                        <a:pt x="106546" y="50659"/>
                        <a:pt x="105926" y="50823"/>
                      </a:cubicBezTo>
                      <a:cubicBezTo>
                        <a:pt x="105111" y="42080"/>
                        <a:pt x="101946" y="33730"/>
                        <a:pt x="96760" y="26651"/>
                      </a:cubicBezTo>
                      <a:cubicBezTo>
                        <a:pt x="100022" y="24335"/>
                        <a:pt x="100479" y="19671"/>
                        <a:pt x="97706" y="16800"/>
                      </a:cubicBezTo>
                      <a:cubicBezTo>
                        <a:pt x="96418" y="15450"/>
                        <a:pt x="94704" y="14786"/>
                        <a:pt x="92996" y="14786"/>
                      </a:cubicBezTo>
                      <a:cubicBezTo>
                        <a:pt x="91070" y="14786"/>
                        <a:pt x="89151" y="15630"/>
                        <a:pt x="87855" y="17289"/>
                      </a:cubicBezTo>
                      <a:cubicBezTo>
                        <a:pt x="80907" y="11711"/>
                        <a:pt x="72556" y="8123"/>
                        <a:pt x="63716" y="6949"/>
                      </a:cubicBezTo>
                      <a:cubicBezTo>
                        <a:pt x="63749" y="6818"/>
                        <a:pt x="63749" y="6655"/>
                        <a:pt x="63749" y="6525"/>
                      </a:cubicBezTo>
                      <a:cubicBezTo>
                        <a:pt x="63749" y="2937"/>
                        <a:pt x="60813" y="1"/>
                        <a:pt x="57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12;p36">
                  <a:extLst>
                    <a:ext uri="{FF2B5EF4-FFF2-40B4-BE49-F238E27FC236}">
                      <a16:creationId xmlns:a16="http://schemas.microsoft.com/office/drawing/2014/main" id="{F49EAD28-9EF8-47D2-B71F-C293D96EEE60}"/>
                    </a:ext>
                  </a:extLst>
                </p:cNvPr>
                <p:cNvSpPr/>
                <p:nvPr/>
              </p:nvSpPr>
              <p:spPr>
                <a:xfrm>
                  <a:off x="5993221" y="2151990"/>
                  <a:ext cx="31236" cy="31236"/>
                </a:xfrm>
                <a:custGeom>
                  <a:avLst/>
                  <a:gdLst/>
                  <a:ahLst/>
                  <a:cxnLst/>
                  <a:rect l="l" t="t" r="r" b="b"/>
                  <a:pathLst>
                    <a:path w="16311" h="16311" extrusionOk="0">
                      <a:moveTo>
                        <a:pt x="8156" y="1"/>
                      </a:moveTo>
                      <a:cubicBezTo>
                        <a:pt x="3654" y="1"/>
                        <a:pt x="1" y="3654"/>
                        <a:pt x="1" y="8156"/>
                      </a:cubicBezTo>
                      <a:cubicBezTo>
                        <a:pt x="1" y="12657"/>
                        <a:pt x="3654" y="16311"/>
                        <a:pt x="8156" y="16311"/>
                      </a:cubicBezTo>
                      <a:cubicBezTo>
                        <a:pt x="12657" y="16311"/>
                        <a:pt x="16311" y="12657"/>
                        <a:pt x="16311" y="8156"/>
                      </a:cubicBezTo>
                      <a:cubicBezTo>
                        <a:pt x="16311" y="3654"/>
                        <a:pt x="12657" y="1"/>
                        <a:pt x="8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13;p36">
                  <a:extLst>
                    <a:ext uri="{FF2B5EF4-FFF2-40B4-BE49-F238E27FC236}">
                      <a16:creationId xmlns:a16="http://schemas.microsoft.com/office/drawing/2014/main" id="{A8D2CC46-C3E0-4676-830F-EA5F394BBEDE}"/>
                    </a:ext>
                  </a:extLst>
                </p:cNvPr>
                <p:cNvSpPr/>
                <p:nvPr/>
              </p:nvSpPr>
              <p:spPr>
                <a:xfrm>
                  <a:off x="6055678" y="2239430"/>
                  <a:ext cx="31236" cy="31236"/>
                </a:xfrm>
                <a:custGeom>
                  <a:avLst/>
                  <a:gdLst/>
                  <a:ahLst/>
                  <a:cxnLst/>
                  <a:rect l="l" t="t" r="r" b="b"/>
                  <a:pathLst>
                    <a:path w="16311" h="16311" extrusionOk="0">
                      <a:moveTo>
                        <a:pt x="8156" y="0"/>
                      </a:moveTo>
                      <a:cubicBezTo>
                        <a:pt x="3654" y="0"/>
                        <a:pt x="1" y="3654"/>
                        <a:pt x="1" y="8155"/>
                      </a:cubicBezTo>
                      <a:cubicBezTo>
                        <a:pt x="1" y="12657"/>
                        <a:pt x="3654" y="16310"/>
                        <a:pt x="8156" y="16310"/>
                      </a:cubicBezTo>
                      <a:cubicBezTo>
                        <a:pt x="12657" y="16310"/>
                        <a:pt x="16310" y="12657"/>
                        <a:pt x="16310" y="8155"/>
                      </a:cubicBezTo>
                      <a:cubicBezTo>
                        <a:pt x="16310" y="3654"/>
                        <a:pt x="12657" y="0"/>
                        <a:pt x="81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14;p36">
                  <a:extLst>
                    <a:ext uri="{FF2B5EF4-FFF2-40B4-BE49-F238E27FC236}">
                      <a16:creationId xmlns:a16="http://schemas.microsoft.com/office/drawing/2014/main" id="{F88B28B5-19E1-425D-95BD-357F6145DCDD}"/>
                    </a:ext>
                  </a:extLst>
                </p:cNvPr>
                <p:cNvSpPr/>
                <p:nvPr/>
              </p:nvSpPr>
              <p:spPr>
                <a:xfrm>
                  <a:off x="6080661" y="2164482"/>
                  <a:ext cx="24989" cy="24989"/>
                </a:xfrm>
                <a:custGeom>
                  <a:avLst/>
                  <a:gdLst/>
                  <a:ahLst/>
                  <a:cxnLst/>
                  <a:rect l="l" t="t" r="r" b="b"/>
                  <a:pathLst>
                    <a:path w="13049" h="13049" extrusionOk="0">
                      <a:moveTo>
                        <a:pt x="6524" y="1"/>
                      </a:moveTo>
                      <a:cubicBezTo>
                        <a:pt x="2936" y="1"/>
                        <a:pt x="0" y="2936"/>
                        <a:pt x="0" y="6525"/>
                      </a:cubicBezTo>
                      <a:cubicBezTo>
                        <a:pt x="0" y="10113"/>
                        <a:pt x="2936" y="13049"/>
                        <a:pt x="6524" y="13049"/>
                      </a:cubicBezTo>
                      <a:cubicBezTo>
                        <a:pt x="10113" y="13049"/>
                        <a:pt x="13048" y="10113"/>
                        <a:pt x="13048" y="6525"/>
                      </a:cubicBezTo>
                      <a:cubicBezTo>
                        <a:pt x="13048" y="2936"/>
                        <a:pt x="10113" y="1"/>
                        <a:pt x="6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15;p36">
                  <a:extLst>
                    <a:ext uri="{FF2B5EF4-FFF2-40B4-BE49-F238E27FC236}">
                      <a16:creationId xmlns:a16="http://schemas.microsoft.com/office/drawing/2014/main" id="{34FD422A-D3F1-4D54-B8FD-BD0D159B4991}"/>
                    </a:ext>
                  </a:extLst>
                </p:cNvPr>
                <p:cNvSpPr/>
                <p:nvPr/>
              </p:nvSpPr>
              <p:spPr>
                <a:xfrm>
                  <a:off x="5986975" y="2233184"/>
                  <a:ext cx="24989" cy="24989"/>
                </a:xfrm>
                <a:custGeom>
                  <a:avLst/>
                  <a:gdLst/>
                  <a:ahLst/>
                  <a:cxnLst/>
                  <a:rect l="l" t="t" r="r" b="b"/>
                  <a:pathLst>
                    <a:path w="13049" h="13049" extrusionOk="0">
                      <a:moveTo>
                        <a:pt x="6525" y="1"/>
                      </a:moveTo>
                      <a:cubicBezTo>
                        <a:pt x="2936" y="1"/>
                        <a:pt x="1" y="2936"/>
                        <a:pt x="1" y="6524"/>
                      </a:cubicBezTo>
                      <a:cubicBezTo>
                        <a:pt x="1" y="10113"/>
                        <a:pt x="2936" y="13048"/>
                        <a:pt x="6525" y="13048"/>
                      </a:cubicBezTo>
                      <a:cubicBezTo>
                        <a:pt x="10113" y="13048"/>
                        <a:pt x="13049" y="10113"/>
                        <a:pt x="13049" y="6524"/>
                      </a:cubicBezTo>
                      <a:cubicBezTo>
                        <a:pt x="13049" y="2936"/>
                        <a:pt x="10113" y="1"/>
                        <a:pt x="6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16;p36">
                  <a:extLst>
                    <a:ext uri="{FF2B5EF4-FFF2-40B4-BE49-F238E27FC236}">
                      <a16:creationId xmlns:a16="http://schemas.microsoft.com/office/drawing/2014/main" id="{54AB00C8-8987-4FE1-82E3-E661E9CFC88D}"/>
                    </a:ext>
                  </a:extLst>
                </p:cNvPr>
                <p:cNvSpPr/>
                <p:nvPr/>
              </p:nvSpPr>
              <p:spPr>
                <a:xfrm>
                  <a:off x="6043187" y="2183219"/>
                  <a:ext cx="12495" cy="12495"/>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17;p36">
                  <a:extLst>
                    <a:ext uri="{FF2B5EF4-FFF2-40B4-BE49-F238E27FC236}">
                      <a16:creationId xmlns:a16="http://schemas.microsoft.com/office/drawing/2014/main" id="{1BC49621-4949-4192-83E4-FC786BCCC391}"/>
                    </a:ext>
                  </a:extLst>
                </p:cNvPr>
                <p:cNvSpPr/>
                <p:nvPr/>
              </p:nvSpPr>
              <p:spPr>
                <a:xfrm>
                  <a:off x="6049432" y="2133253"/>
                  <a:ext cx="12495" cy="12495"/>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18;p36">
                  <a:extLst>
                    <a:ext uri="{FF2B5EF4-FFF2-40B4-BE49-F238E27FC236}">
                      <a16:creationId xmlns:a16="http://schemas.microsoft.com/office/drawing/2014/main" id="{EE4661CE-8DE6-410F-9E89-E943BA029D2B}"/>
                    </a:ext>
                  </a:extLst>
                </p:cNvPr>
                <p:cNvSpPr/>
                <p:nvPr/>
              </p:nvSpPr>
              <p:spPr>
                <a:xfrm>
                  <a:off x="6086907" y="2214447"/>
                  <a:ext cx="12495" cy="12495"/>
                </a:xfrm>
                <a:custGeom>
                  <a:avLst/>
                  <a:gdLst/>
                  <a:ahLst/>
                  <a:cxnLst/>
                  <a:rect l="l" t="t" r="r" b="b"/>
                  <a:pathLst>
                    <a:path w="6525" h="6525" extrusionOk="0">
                      <a:moveTo>
                        <a:pt x="0" y="1"/>
                      </a:moveTo>
                      <a:lnTo>
                        <a:pt x="0" y="6525"/>
                      </a:lnTo>
                      <a:lnTo>
                        <a:pt x="6524" y="6525"/>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19;p36">
                  <a:extLst>
                    <a:ext uri="{FF2B5EF4-FFF2-40B4-BE49-F238E27FC236}">
                      <a16:creationId xmlns:a16="http://schemas.microsoft.com/office/drawing/2014/main" id="{22386A70-5694-4CD5-BD1F-82D59900CF71}"/>
                    </a:ext>
                  </a:extLst>
                </p:cNvPr>
                <p:cNvSpPr/>
                <p:nvPr/>
              </p:nvSpPr>
              <p:spPr>
                <a:xfrm>
                  <a:off x="5968238" y="2195710"/>
                  <a:ext cx="12495" cy="12495"/>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20;p36">
                  <a:extLst>
                    <a:ext uri="{FF2B5EF4-FFF2-40B4-BE49-F238E27FC236}">
                      <a16:creationId xmlns:a16="http://schemas.microsoft.com/office/drawing/2014/main" id="{DB5415BA-501E-40FC-8FD7-C0303F8A7847}"/>
                    </a:ext>
                  </a:extLst>
                </p:cNvPr>
                <p:cNvSpPr/>
                <p:nvPr/>
              </p:nvSpPr>
              <p:spPr>
                <a:xfrm>
                  <a:off x="6018204" y="2270658"/>
                  <a:ext cx="12495" cy="12495"/>
                </a:xfrm>
                <a:custGeom>
                  <a:avLst/>
                  <a:gdLst/>
                  <a:ahLst/>
                  <a:cxnLst/>
                  <a:rect l="l" t="t" r="r" b="b"/>
                  <a:pathLst>
                    <a:path w="6525" h="6525" extrusionOk="0">
                      <a:moveTo>
                        <a:pt x="1" y="0"/>
                      </a:moveTo>
                      <a:lnTo>
                        <a:pt x="1" y="6524"/>
                      </a:lnTo>
                      <a:lnTo>
                        <a:pt x="6525" y="6524"/>
                      </a:lnTo>
                      <a:lnTo>
                        <a:pt x="65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621;p36">
                <a:extLst>
                  <a:ext uri="{FF2B5EF4-FFF2-40B4-BE49-F238E27FC236}">
                    <a16:creationId xmlns:a16="http://schemas.microsoft.com/office/drawing/2014/main" id="{06AB4046-A58D-4A99-AD3F-5846B4D42E39}"/>
                  </a:ext>
                </a:extLst>
              </p:cNvPr>
              <p:cNvSpPr/>
              <p:nvPr/>
            </p:nvSpPr>
            <p:spPr>
              <a:xfrm rot="904737">
                <a:off x="8355223" y="2237608"/>
                <a:ext cx="240100" cy="240100"/>
              </a:xfrm>
              <a:custGeom>
                <a:avLst/>
                <a:gdLst/>
                <a:ahLst/>
                <a:cxnLst/>
                <a:rect l="l" t="t" r="r" b="b"/>
                <a:pathLst>
                  <a:path w="506" h="506" extrusionOk="0">
                    <a:moveTo>
                      <a:pt x="253" y="0"/>
                    </a:moveTo>
                    <a:cubicBezTo>
                      <a:pt x="117" y="0"/>
                      <a:pt x="0" y="110"/>
                      <a:pt x="0" y="253"/>
                    </a:cubicBezTo>
                    <a:cubicBezTo>
                      <a:pt x="0" y="395"/>
                      <a:pt x="117" y="505"/>
                      <a:pt x="253" y="505"/>
                    </a:cubicBezTo>
                    <a:cubicBezTo>
                      <a:pt x="395" y="505"/>
                      <a:pt x="505" y="395"/>
                      <a:pt x="505" y="253"/>
                    </a:cubicBezTo>
                    <a:cubicBezTo>
                      <a:pt x="505" y="110"/>
                      <a:pt x="395" y="0"/>
                      <a:pt x="2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1" name="投影片編號版面配置區 1">
            <a:extLst>
              <a:ext uri="{FF2B5EF4-FFF2-40B4-BE49-F238E27FC236}">
                <a16:creationId xmlns:a16="http://schemas.microsoft.com/office/drawing/2014/main" id="{ABB778DB-14D9-4D87-AD6D-F9DC9A7646DD}"/>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48</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25754185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群組 4">
            <a:extLst>
              <a:ext uri="{FF2B5EF4-FFF2-40B4-BE49-F238E27FC236}">
                <a16:creationId xmlns:a16="http://schemas.microsoft.com/office/drawing/2014/main" id="{39CFCCF9-63B8-401B-B2EC-C42011590CC1}"/>
              </a:ext>
            </a:extLst>
          </p:cNvPr>
          <p:cNvGrpSpPr/>
          <p:nvPr/>
        </p:nvGrpSpPr>
        <p:grpSpPr>
          <a:xfrm>
            <a:off x="543944" y="551486"/>
            <a:ext cx="8096816" cy="623271"/>
            <a:chOff x="543944" y="551486"/>
            <a:chExt cx="8096816" cy="623271"/>
          </a:xfrm>
        </p:grpSpPr>
        <p:sp>
          <p:nvSpPr>
            <p:cNvPr id="6" name="文字方塊 5">
              <a:extLst>
                <a:ext uri="{FF2B5EF4-FFF2-40B4-BE49-F238E27FC236}">
                  <a16:creationId xmlns:a16="http://schemas.microsoft.com/office/drawing/2014/main" id="{6E784A48-1DD3-492B-928E-577CBDDEB1D1}"/>
                </a:ext>
              </a:extLst>
            </p:cNvPr>
            <p:cNvSpPr txBox="1"/>
            <p:nvPr/>
          </p:nvSpPr>
          <p:spPr>
            <a:xfrm>
              <a:off x="951325" y="562760"/>
              <a:ext cx="7689435" cy="584775"/>
            </a:xfrm>
            <a:prstGeom prst="rect">
              <a:avLst/>
            </a:prstGeom>
            <a:noFill/>
          </p:spPr>
          <p:txBody>
            <a:bodyPr wrap="square" rtlCol="0">
              <a:spAutoFit/>
            </a:bodyPr>
            <a:lstStyle/>
            <a:p>
              <a:r>
                <a:rPr lang="zh-TW" altLang="en-US" sz="3200" b="1" dirty="0">
                  <a:latin typeface="源泉圓體 R" panose="020B0500000000000000" pitchFamily="34" charset="-120"/>
                  <a:ea typeface="源泉圓體 R" panose="020B0500000000000000" pitchFamily="34" charset="-120"/>
                </a:rPr>
                <a:t>測試遇到的困難</a:t>
              </a:r>
            </a:p>
          </p:txBody>
        </p:sp>
        <p:grpSp>
          <p:nvGrpSpPr>
            <p:cNvPr id="7" name="群組 6">
              <a:extLst>
                <a:ext uri="{FF2B5EF4-FFF2-40B4-BE49-F238E27FC236}">
                  <a16:creationId xmlns:a16="http://schemas.microsoft.com/office/drawing/2014/main" id="{70BBF669-EFCA-4654-8CFA-FC24005CE5D3}"/>
                </a:ext>
              </a:extLst>
            </p:cNvPr>
            <p:cNvGrpSpPr/>
            <p:nvPr/>
          </p:nvGrpSpPr>
          <p:grpSpPr>
            <a:xfrm>
              <a:off x="543944" y="551486"/>
              <a:ext cx="307027" cy="623271"/>
              <a:chOff x="543944" y="551486"/>
              <a:chExt cx="307027" cy="623271"/>
            </a:xfrm>
          </p:grpSpPr>
          <p:sp>
            <p:nvSpPr>
              <p:cNvPr id="8" name="矩形: 圓角 7">
                <a:extLst>
                  <a:ext uri="{FF2B5EF4-FFF2-40B4-BE49-F238E27FC236}">
                    <a16:creationId xmlns:a16="http://schemas.microsoft.com/office/drawing/2014/main" id="{90DD094B-C8A5-430F-B9C6-A226A06C7700}"/>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接點 8">
                <a:extLst>
                  <a:ext uri="{FF2B5EF4-FFF2-40B4-BE49-F238E27FC236}">
                    <a16:creationId xmlns:a16="http://schemas.microsoft.com/office/drawing/2014/main" id="{DB795873-787B-4CD2-AAAC-468D5FB5FE4A}"/>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27" name="Google Shape;1970;p49">
            <a:extLst>
              <a:ext uri="{FF2B5EF4-FFF2-40B4-BE49-F238E27FC236}">
                <a16:creationId xmlns:a16="http://schemas.microsoft.com/office/drawing/2014/main" id="{855C238E-BD9E-41C5-9795-118F07233E81}"/>
              </a:ext>
            </a:extLst>
          </p:cNvPr>
          <p:cNvSpPr/>
          <p:nvPr/>
        </p:nvSpPr>
        <p:spPr>
          <a:xfrm flipH="1">
            <a:off x="677106" y="1627170"/>
            <a:ext cx="7789789" cy="1307434"/>
          </a:xfrm>
          <a:prstGeom prst="roundRect">
            <a:avLst>
              <a:gd name="adj" fmla="val 6845"/>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049;p49">
            <a:extLst>
              <a:ext uri="{FF2B5EF4-FFF2-40B4-BE49-F238E27FC236}">
                <a16:creationId xmlns:a16="http://schemas.microsoft.com/office/drawing/2014/main" id="{D0E4DA3A-A6B2-4C14-86E4-1A80FDF8E125}"/>
              </a:ext>
            </a:extLst>
          </p:cNvPr>
          <p:cNvGrpSpPr/>
          <p:nvPr/>
        </p:nvGrpSpPr>
        <p:grpSpPr>
          <a:xfrm>
            <a:off x="6983215" y="1340528"/>
            <a:ext cx="1128673" cy="1669169"/>
            <a:chOff x="7039102" y="1030525"/>
            <a:chExt cx="999629" cy="1478329"/>
          </a:xfrm>
        </p:grpSpPr>
        <p:grpSp>
          <p:nvGrpSpPr>
            <p:cNvPr id="29" name="Google Shape;2050;p49">
              <a:extLst>
                <a:ext uri="{FF2B5EF4-FFF2-40B4-BE49-F238E27FC236}">
                  <a16:creationId xmlns:a16="http://schemas.microsoft.com/office/drawing/2014/main" id="{60959601-DA12-4AF4-8226-1C1C0FABFDC0}"/>
                </a:ext>
              </a:extLst>
            </p:cNvPr>
            <p:cNvGrpSpPr/>
            <p:nvPr/>
          </p:nvGrpSpPr>
          <p:grpSpPr>
            <a:xfrm flipH="1">
              <a:off x="7039102" y="1030525"/>
              <a:ext cx="999629" cy="1478329"/>
              <a:chOff x="9900352" y="1187750"/>
              <a:chExt cx="999629" cy="1478329"/>
            </a:xfrm>
          </p:grpSpPr>
          <p:sp>
            <p:nvSpPr>
              <p:cNvPr id="39" name="Google Shape;2051;p49">
                <a:extLst>
                  <a:ext uri="{FF2B5EF4-FFF2-40B4-BE49-F238E27FC236}">
                    <a16:creationId xmlns:a16="http://schemas.microsoft.com/office/drawing/2014/main" id="{86946739-4FBD-49E3-A82F-A9841BCE6538}"/>
                  </a:ext>
                </a:extLst>
              </p:cNvPr>
              <p:cNvSpPr/>
              <p:nvPr/>
            </p:nvSpPr>
            <p:spPr>
              <a:xfrm>
                <a:off x="9968633" y="1354280"/>
                <a:ext cx="790371" cy="762169"/>
              </a:xfrm>
              <a:custGeom>
                <a:avLst/>
                <a:gdLst/>
                <a:ahLst/>
                <a:cxnLst/>
                <a:rect l="l" t="t" r="r" b="b"/>
                <a:pathLst>
                  <a:path w="21495" h="20728" extrusionOk="0">
                    <a:moveTo>
                      <a:pt x="13697" y="0"/>
                    </a:moveTo>
                    <a:cubicBezTo>
                      <a:pt x="12084" y="0"/>
                      <a:pt x="10324" y="359"/>
                      <a:pt x="8529" y="1209"/>
                    </a:cubicBezTo>
                    <a:cubicBezTo>
                      <a:pt x="8529" y="1209"/>
                      <a:pt x="8060" y="1077"/>
                      <a:pt x="7353" y="1077"/>
                    </a:cubicBezTo>
                    <a:cubicBezTo>
                      <a:pt x="5779" y="1077"/>
                      <a:pt x="3029" y="1729"/>
                      <a:pt x="1659" y="5934"/>
                    </a:cubicBezTo>
                    <a:cubicBezTo>
                      <a:pt x="0" y="10994"/>
                      <a:pt x="3846" y="20728"/>
                      <a:pt x="11419" y="20728"/>
                    </a:cubicBezTo>
                    <a:cubicBezTo>
                      <a:pt x="12079" y="20728"/>
                      <a:pt x="12767" y="20654"/>
                      <a:pt x="13483" y="20496"/>
                    </a:cubicBezTo>
                    <a:cubicBezTo>
                      <a:pt x="15428" y="12298"/>
                      <a:pt x="17123" y="10971"/>
                      <a:pt x="18016" y="10971"/>
                    </a:cubicBezTo>
                    <a:cubicBezTo>
                      <a:pt x="18443" y="10971"/>
                      <a:pt x="18687" y="11275"/>
                      <a:pt x="18687" y="11275"/>
                    </a:cubicBezTo>
                    <a:cubicBezTo>
                      <a:pt x="18687" y="11275"/>
                      <a:pt x="21494" y="8490"/>
                      <a:pt x="21289" y="4998"/>
                    </a:cubicBezTo>
                    <a:cubicBezTo>
                      <a:pt x="21140" y="2469"/>
                      <a:pt x="17928" y="0"/>
                      <a:pt x="136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052;p49">
                <a:extLst>
                  <a:ext uri="{FF2B5EF4-FFF2-40B4-BE49-F238E27FC236}">
                    <a16:creationId xmlns:a16="http://schemas.microsoft.com/office/drawing/2014/main" id="{7A2F6D92-5400-4D5D-BE1D-D47BCA72A9AD}"/>
                  </a:ext>
                </a:extLst>
              </p:cNvPr>
              <p:cNvSpPr/>
              <p:nvPr/>
            </p:nvSpPr>
            <p:spPr>
              <a:xfrm>
                <a:off x="10271320" y="2007199"/>
                <a:ext cx="263567" cy="318134"/>
              </a:xfrm>
              <a:custGeom>
                <a:avLst/>
                <a:gdLst/>
                <a:ahLst/>
                <a:cxnLst/>
                <a:rect l="l" t="t" r="r" b="b"/>
                <a:pathLst>
                  <a:path w="7168" h="8652" extrusionOk="0">
                    <a:moveTo>
                      <a:pt x="1" y="0"/>
                    </a:moveTo>
                    <a:lnTo>
                      <a:pt x="1" y="8651"/>
                    </a:lnTo>
                    <a:lnTo>
                      <a:pt x="7168" y="8651"/>
                    </a:lnTo>
                    <a:lnTo>
                      <a:pt x="7168" y="107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053;p49">
                <a:extLst>
                  <a:ext uri="{FF2B5EF4-FFF2-40B4-BE49-F238E27FC236}">
                    <a16:creationId xmlns:a16="http://schemas.microsoft.com/office/drawing/2014/main" id="{DB802D13-1DE7-4ADC-A6B3-953F86235C0D}"/>
                  </a:ext>
                </a:extLst>
              </p:cNvPr>
              <p:cNvSpPr/>
              <p:nvPr/>
            </p:nvSpPr>
            <p:spPr>
              <a:xfrm>
                <a:off x="9956610" y="1187750"/>
                <a:ext cx="479260" cy="333136"/>
              </a:xfrm>
              <a:custGeom>
                <a:avLst/>
                <a:gdLst/>
                <a:ahLst/>
                <a:cxnLst/>
                <a:rect l="l" t="t" r="r" b="b"/>
                <a:pathLst>
                  <a:path w="13034" h="9060" extrusionOk="0">
                    <a:moveTo>
                      <a:pt x="9966" y="1"/>
                    </a:moveTo>
                    <a:cubicBezTo>
                      <a:pt x="8952" y="1"/>
                      <a:pt x="7918" y="544"/>
                      <a:pt x="7008" y="1013"/>
                    </a:cubicBezTo>
                    <a:cubicBezTo>
                      <a:pt x="5159" y="1926"/>
                      <a:pt x="2625" y="1903"/>
                      <a:pt x="1187" y="3592"/>
                    </a:cubicBezTo>
                    <a:cubicBezTo>
                      <a:pt x="0" y="5008"/>
                      <a:pt x="548" y="6948"/>
                      <a:pt x="1963" y="8089"/>
                    </a:cubicBezTo>
                    <a:cubicBezTo>
                      <a:pt x="2878" y="8800"/>
                      <a:pt x="3973" y="9059"/>
                      <a:pt x="5023" y="9059"/>
                    </a:cubicBezTo>
                    <a:cubicBezTo>
                      <a:pt x="5153" y="9059"/>
                      <a:pt x="5282" y="9055"/>
                      <a:pt x="5410" y="9048"/>
                    </a:cubicBezTo>
                    <a:cubicBezTo>
                      <a:pt x="6711" y="8979"/>
                      <a:pt x="8035" y="8568"/>
                      <a:pt x="9085" y="8066"/>
                    </a:cubicBezTo>
                    <a:cubicBezTo>
                      <a:pt x="10409" y="7450"/>
                      <a:pt x="11732" y="6423"/>
                      <a:pt x="12417" y="4985"/>
                    </a:cubicBezTo>
                    <a:cubicBezTo>
                      <a:pt x="13033" y="3684"/>
                      <a:pt x="12942" y="1995"/>
                      <a:pt x="11892" y="876"/>
                    </a:cubicBezTo>
                    <a:cubicBezTo>
                      <a:pt x="11287" y="234"/>
                      <a:pt x="10631" y="1"/>
                      <a:pt x="99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054;p49">
                <a:extLst>
                  <a:ext uri="{FF2B5EF4-FFF2-40B4-BE49-F238E27FC236}">
                    <a16:creationId xmlns:a16="http://schemas.microsoft.com/office/drawing/2014/main" id="{7634CA00-0AF3-4BDF-B270-8244FB45078A}"/>
                  </a:ext>
                </a:extLst>
              </p:cNvPr>
              <p:cNvSpPr/>
              <p:nvPr/>
            </p:nvSpPr>
            <p:spPr>
              <a:xfrm>
                <a:off x="10093392" y="1519560"/>
                <a:ext cx="601815" cy="640423"/>
              </a:xfrm>
              <a:custGeom>
                <a:avLst/>
                <a:gdLst/>
                <a:ahLst/>
                <a:cxnLst/>
                <a:rect l="l" t="t" r="r" b="b"/>
                <a:pathLst>
                  <a:path w="16367" h="17417" extrusionOk="0">
                    <a:moveTo>
                      <a:pt x="9861" y="17416"/>
                    </a:moveTo>
                    <a:lnTo>
                      <a:pt x="9861" y="17394"/>
                    </a:lnTo>
                    <a:lnTo>
                      <a:pt x="9428" y="17394"/>
                    </a:lnTo>
                    <a:lnTo>
                      <a:pt x="9428" y="17348"/>
                    </a:lnTo>
                    <a:lnTo>
                      <a:pt x="9199" y="17348"/>
                    </a:lnTo>
                    <a:lnTo>
                      <a:pt x="9199" y="17302"/>
                    </a:lnTo>
                    <a:lnTo>
                      <a:pt x="8948" y="17302"/>
                    </a:lnTo>
                    <a:lnTo>
                      <a:pt x="8948" y="17280"/>
                    </a:lnTo>
                    <a:lnTo>
                      <a:pt x="8789" y="17280"/>
                    </a:lnTo>
                    <a:lnTo>
                      <a:pt x="8789" y="17234"/>
                    </a:lnTo>
                    <a:lnTo>
                      <a:pt x="8606" y="17234"/>
                    </a:lnTo>
                    <a:lnTo>
                      <a:pt x="8606" y="17188"/>
                    </a:lnTo>
                    <a:lnTo>
                      <a:pt x="8446" y="17188"/>
                    </a:lnTo>
                    <a:lnTo>
                      <a:pt x="8446" y="17165"/>
                    </a:lnTo>
                    <a:lnTo>
                      <a:pt x="8286" y="17165"/>
                    </a:lnTo>
                    <a:lnTo>
                      <a:pt x="8286" y="17120"/>
                    </a:lnTo>
                    <a:lnTo>
                      <a:pt x="8172" y="17120"/>
                    </a:lnTo>
                    <a:lnTo>
                      <a:pt x="8172" y="17074"/>
                    </a:lnTo>
                    <a:lnTo>
                      <a:pt x="8058" y="17074"/>
                    </a:lnTo>
                    <a:lnTo>
                      <a:pt x="8058" y="17051"/>
                    </a:lnTo>
                    <a:lnTo>
                      <a:pt x="7944" y="17051"/>
                    </a:lnTo>
                    <a:lnTo>
                      <a:pt x="7944" y="17006"/>
                    </a:lnTo>
                    <a:lnTo>
                      <a:pt x="7830" y="17006"/>
                    </a:lnTo>
                    <a:lnTo>
                      <a:pt x="7830" y="16960"/>
                    </a:lnTo>
                    <a:lnTo>
                      <a:pt x="7716" y="16960"/>
                    </a:lnTo>
                    <a:lnTo>
                      <a:pt x="7716" y="16937"/>
                    </a:lnTo>
                    <a:lnTo>
                      <a:pt x="7602" y="16937"/>
                    </a:lnTo>
                    <a:lnTo>
                      <a:pt x="7602" y="16891"/>
                    </a:lnTo>
                    <a:lnTo>
                      <a:pt x="7533" y="16891"/>
                    </a:lnTo>
                    <a:lnTo>
                      <a:pt x="7533" y="16846"/>
                    </a:lnTo>
                    <a:lnTo>
                      <a:pt x="7465" y="16846"/>
                    </a:lnTo>
                    <a:lnTo>
                      <a:pt x="7465" y="16823"/>
                    </a:lnTo>
                    <a:lnTo>
                      <a:pt x="7351" y="16823"/>
                    </a:lnTo>
                    <a:lnTo>
                      <a:pt x="7351" y="16777"/>
                    </a:lnTo>
                    <a:lnTo>
                      <a:pt x="7259" y="16777"/>
                    </a:lnTo>
                    <a:lnTo>
                      <a:pt x="7259" y="16732"/>
                    </a:lnTo>
                    <a:lnTo>
                      <a:pt x="7191" y="16732"/>
                    </a:lnTo>
                    <a:lnTo>
                      <a:pt x="7191" y="16709"/>
                    </a:lnTo>
                    <a:lnTo>
                      <a:pt x="7122" y="16709"/>
                    </a:lnTo>
                    <a:lnTo>
                      <a:pt x="7122" y="16663"/>
                    </a:lnTo>
                    <a:lnTo>
                      <a:pt x="7031" y="16663"/>
                    </a:lnTo>
                    <a:lnTo>
                      <a:pt x="7031" y="16618"/>
                    </a:lnTo>
                    <a:lnTo>
                      <a:pt x="6962" y="16618"/>
                    </a:lnTo>
                    <a:lnTo>
                      <a:pt x="6962" y="16595"/>
                    </a:lnTo>
                    <a:lnTo>
                      <a:pt x="6894" y="16595"/>
                    </a:lnTo>
                    <a:lnTo>
                      <a:pt x="6894" y="16549"/>
                    </a:lnTo>
                    <a:lnTo>
                      <a:pt x="6803" y="16549"/>
                    </a:lnTo>
                    <a:lnTo>
                      <a:pt x="6803" y="16503"/>
                    </a:lnTo>
                    <a:lnTo>
                      <a:pt x="6734" y="16503"/>
                    </a:lnTo>
                    <a:lnTo>
                      <a:pt x="6734" y="16481"/>
                    </a:lnTo>
                    <a:lnTo>
                      <a:pt x="6689" y="16481"/>
                    </a:lnTo>
                    <a:lnTo>
                      <a:pt x="6689" y="16435"/>
                    </a:lnTo>
                    <a:lnTo>
                      <a:pt x="6620" y="16435"/>
                    </a:lnTo>
                    <a:lnTo>
                      <a:pt x="6620" y="16389"/>
                    </a:lnTo>
                    <a:lnTo>
                      <a:pt x="6552" y="16389"/>
                    </a:lnTo>
                    <a:lnTo>
                      <a:pt x="6552" y="16367"/>
                    </a:lnTo>
                    <a:lnTo>
                      <a:pt x="6460" y="16367"/>
                    </a:lnTo>
                    <a:lnTo>
                      <a:pt x="6460" y="16321"/>
                    </a:lnTo>
                    <a:lnTo>
                      <a:pt x="6438" y="16321"/>
                    </a:lnTo>
                    <a:lnTo>
                      <a:pt x="6438" y="16275"/>
                    </a:lnTo>
                    <a:lnTo>
                      <a:pt x="6346" y="16275"/>
                    </a:lnTo>
                    <a:lnTo>
                      <a:pt x="6346" y="16252"/>
                    </a:lnTo>
                    <a:lnTo>
                      <a:pt x="6323" y="16252"/>
                    </a:lnTo>
                    <a:lnTo>
                      <a:pt x="6323" y="16207"/>
                    </a:lnTo>
                    <a:lnTo>
                      <a:pt x="6232" y="16207"/>
                    </a:lnTo>
                    <a:lnTo>
                      <a:pt x="6232" y="16161"/>
                    </a:lnTo>
                    <a:lnTo>
                      <a:pt x="6209" y="16161"/>
                    </a:lnTo>
                    <a:lnTo>
                      <a:pt x="6209" y="16138"/>
                    </a:lnTo>
                    <a:lnTo>
                      <a:pt x="6118" y="16138"/>
                    </a:lnTo>
                    <a:lnTo>
                      <a:pt x="6118" y="16093"/>
                    </a:lnTo>
                    <a:lnTo>
                      <a:pt x="6095" y="16093"/>
                    </a:lnTo>
                    <a:lnTo>
                      <a:pt x="6095" y="16047"/>
                    </a:lnTo>
                    <a:lnTo>
                      <a:pt x="6004" y="16047"/>
                    </a:lnTo>
                    <a:lnTo>
                      <a:pt x="6004" y="16024"/>
                    </a:lnTo>
                    <a:lnTo>
                      <a:pt x="5981" y="16024"/>
                    </a:lnTo>
                    <a:lnTo>
                      <a:pt x="5981" y="15978"/>
                    </a:lnTo>
                    <a:lnTo>
                      <a:pt x="5935" y="15978"/>
                    </a:lnTo>
                    <a:lnTo>
                      <a:pt x="5935" y="15933"/>
                    </a:lnTo>
                    <a:lnTo>
                      <a:pt x="5867" y="15933"/>
                    </a:lnTo>
                    <a:lnTo>
                      <a:pt x="5867" y="15910"/>
                    </a:lnTo>
                    <a:lnTo>
                      <a:pt x="5821" y="15910"/>
                    </a:lnTo>
                    <a:lnTo>
                      <a:pt x="5821" y="15864"/>
                    </a:lnTo>
                    <a:lnTo>
                      <a:pt x="5776" y="15864"/>
                    </a:lnTo>
                    <a:lnTo>
                      <a:pt x="5776" y="15819"/>
                    </a:lnTo>
                    <a:lnTo>
                      <a:pt x="5753" y="15819"/>
                    </a:lnTo>
                    <a:lnTo>
                      <a:pt x="5753" y="15796"/>
                    </a:lnTo>
                    <a:lnTo>
                      <a:pt x="5707" y="15796"/>
                    </a:lnTo>
                    <a:lnTo>
                      <a:pt x="5707" y="15750"/>
                    </a:lnTo>
                    <a:lnTo>
                      <a:pt x="5639" y="15750"/>
                    </a:lnTo>
                    <a:lnTo>
                      <a:pt x="5639" y="15705"/>
                    </a:lnTo>
                    <a:lnTo>
                      <a:pt x="5593" y="15705"/>
                    </a:lnTo>
                    <a:lnTo>
                      <a:pt x="5593" y="15682"/>
                    </a:lnTo>
                    <a:lnTo>
                      <a:pt x="5547" y="15682"/>
                    </a:lnTo>
                    <a:lnTo>
                      <a:pt x="5547" y="15636"/>
                    </a:lnTo>
                    <a:lnTo>
                      <a:pt x="5524" y="15636"/>
                    </a:lnTo>
                    <a:lnTo>
                      <a:pt x="5524" y="15590"/>
                    </a:lnTo>
                    <a:lnTo>
                      <a:pt x="5479" y="15590"/>
                    </a:lnTo>
                    <a:lnTo>
                      <a:pt x="5479" y="15568"/>
                    </a:lnTo>
                    <a:lnTo>
                      <a:pt x="5410" y="15568"/>
                    </a:lnTo>
                    <a:lnTo>
                      <a:pt x="5410" y="15522"/>
                    </a:lnTo>
                    <a:lnTo>
                      <a:pt x="5365" y="15522"/>
                    </a:lnTo>
                    <a:lnTo>
                      <a:pt x="5365" y="15476"/>
                    </a:lnTo>
                    <a:lnTo>
                      <a:pt x="5319" y="15476"/>
                    </a:lnTo>
                    <a:lnTo>
                      <a:pt x="5319" y="15454"/>
                    </a:lnTo>
                    <a:lnTo>
                      <a:pt x="5296" y="15454"/>
                    </a:lnTo>
                    <a:lnTo>
                      <a:pt x="5296" y="15408"/>
                    </a:lnTo>
                    <a:lnTo>
                      <a:pt x="5251" y="15408"/>
                    </a:lnTo>
                    <a:lnTo>
                      <a:pt x="5251" y="15362"/>
                    </a:lnTo>
                    <a:lnTo>
                      <a:pt x="5205" y="15362"/>
                    </a:lnTo>
                    <a:lnTo>
                      <a:pt x="5205" y="15339"/>
                    </a:lnTo>
                    <a:lnTo>
                      <a:pt x="5182" y="15339"/>
                    </a:lnTo>
                    <a:lnTo>
                      <a:pt x="5182" y="15294"/>
                    </a:lnTo>
                    <a:lnTo>
                      <a:pt x="5136" y="15294"/>
                    </a:lnTo>
                    <a:lnTo>
                      <a:pt x="5136" y="15248"/>
                    </a:lnTo>
                    <a:lnTo>
                      <a:pt x="5091" y="15248"/>
                    </a:lnTo>
                    <a:lnTo>
                      <a:pt x="5091" y="15225"/>
                    </a:lnTo>
                    <a:lnTo>
                      <a:pt x="5068" y="15225"/>
                    </a:lnTo>
                    <a:lnTo>
                      <a:pt x="5068" y="15180"/>
                    </a:lnTo>
                    <a:lnTo>
                      <a:pt x="5022" y="15180"/>
                    </a:lnTo>
                    <a:lnTo>
                      <a:pt x="5022" y="15134"/>
                    </a:lnTo>
                    <a:lnTo>
                      <a:pt x="4977" y="15134"/>
                    </a:lnTo>
                    <a:lnTo>
                      <a:pt x="4977" y="15111"/>
                    </a:lnTo>
                    <a:lnTo>
                      <a:pt x="4954" y="15111"/>
                    </a:lnTo>
                    <a:lnTo>
                      <a:pt x="4954" y="15020"/>
                    </a:lnTo>
                    <a:lnTo>
                      <a:pt x="4908" y="15020"/>
                    </a:lnTo>
                    <a:lnTo>
                      <a:pt x="4908" y="14997"/>
                    </a:lnTo>
                    <a:lnTo>
                      <a:pt x="4863" y="14997"/>
                    </a:lnTo>
                    <a:lnTo>
                      <a:pt x="4863" y="14951"/>
                    </a:lnTo>
                    <a:lnTo>
                      <a:pt x="4840" y="14951"/>
                    </a:lnTo>
                    <a:lnTo>
                      <a:pt x="4840" y="14906"/>
                    </a:lnTo>
                    <a:lnTo>
                      <a:pt x="4794" y="14906"/>
                    </a:lnTo>
                    <a:lnTo>
                      <a:pt x="4794" y="14883"/>
                    </a:lnTo>
                    <a:lnTo>
                      <a:pt x="4748" y="14883"/>
                    </a:lnTo>
                    <a:lnTo>
                      <a:pt x="4748" y="14837"/>
                    </a:lnTo>
                    <a:lnTo>
                      <a:pt x="4726" y="14837"/>
                    </a:lnTo>
                    <a:lnTo>
                      <a:pt x="4726" y="14769"/>
                    </a:lnTo>
                    <a:lnTo>
                      <a:pt x="4680" y="14769"/>
                    </a:lnTo>
                    <a:lnTo>
                      <a:pt x="4680" y="14723"/>
                    </a:lnTo>
                    <a:lnTo>
                      <a:pt x="4634" y="14723"/>
                    </a:lnTo>
                    <a:lnTo>
                      <a:pt x="4634" y="14677"/>
                    </a:lnTo>
                    <a:lnTo>
                      <a:pt x="4611" y="14677"/>
                    </a:lnTo>
                    <a:lnTo>
                      <a:pt x="4611" y="14655"/>
                    </a:lnTo>
                    <a:lnTo>
                      <a:pt x="4566" y="14655"/>
                    </a:lnTo>
                    <a:lnTo>
                      <a:pt x="4566" y="14563"/>
                    </a:lnTo>
                    <a:lnTo>
                      <a:pt x="4520" y="14563"/>
                    </a:lnTo>
                    <a:lnTo>
                      <a:pt x="4520" y="14540"/>
                    </a:lnTo>
                    <a:lnTo>
                      <a:pt x="4497" y="14540"/>
                    </a:lnTo>
                    <a:lnTo>
                      <a:pt x="4497" y="14495"/>
                    </a:lnTo>
                    <a:lnTo>
                      <a:pt x="4452" y="14495"/>
                    </a:lnTo>
                    <a:lnTo>
                      <a:pt x="4452" y="14449"/>
                    </a:lnTo>
                    <a:lnTo>
                      <a:pt x="4406" y="14449"/>
                    </a:lnTo>
                    <a:lnTo>
                      <a:pt x="4406" y="14381"/>
                    </a:lnTo>
                    <a:lnTo>
                      <a:pt x="4383" y="14381"/>
                    </a:lnTo>
                    <a:lnTo>
                      <a:pt x="4383" y="14335"/>
                    </a:lnTo>
                    <a:lnTo>
                      <a:pt x="4338" y="14335"/>
                    </a:lnTo>
                    <a:lnTo>
                      <a:pt x="4338" y="14267"/>
                    </a:lnTo>
                    <a:lnTo>
                      <a:pt x="4292" y="14267"/>
                    </a:lnTo>
                    <a:lnTo>
                      <a:pt x="4292" y="14221"/>
                    </a:lnTo>
                    <a:lnTo>
                      <a:pt x="4269" y="14221"/>
                    </a:lnTo>
                    <a:lnTo>
                      <a:pt x="4269" y="14152"/>
                    </a:lnTo>
                    <a:lnTo>
                      <a:pt x="4223" y="14152"/>
                    </a:lnTo>
                    <a:lnTo>
                      <a:pt x="4223" y="14107"/>
                    </a:lnTo>
                    <a:lnTo>
                      <a:pt x="4178" y="14107"/>
                    </a:lnTo>
                    <a:lnTo>
                      <a:pt x="4178" y="14038"/>
                    </a:lnTo>
                    <a:lnTo>
                      <a:pt x="4155" y="14038"/>
                    </a:lnTo>
                    <a:lnTo>
                      <a:pt x="4155" y="13993"/>
                    </a:lnTo>
                    <a:lnTo>
                      <a:pt x="4109" y="13993"/>
                    </a:lnTo>
                    <a:lnTo>
                      <a:pt x="4109" y="13924"/>
                    </a:lnTo>
                    <a:lnTo>
                      <a:pt x="4064" y="13924"/>
                    </a:lnTo>
                    <a:lnTo>
                      <a:pt x="4064" y="13879"/>
                    </a:lnTo>
                    <a:lnTo>
                      <a:pt x="4041" y="13879"/>
                    </a:lnTo>
                    <a:lnTo>
                      <a:pt x="4041" y="13810"/>
                    </a:lnTo>
                    <a:lnTo>
                      <a:pt x="3995" y="13810"/>
                    </a:lnTo>
                    <a:lnTo>
                      <a:pt x="3995" y="13764"/>
                    </a:lnTo>
                    <a:lnTo>
                      <a:pt x="3950" y="13764"/>
                    </a:lnTo>
                    <a:lnTo>
                      <a:pt x="3950" y="13696"/>
                    </a:lnTo>
                    <a:lnTo>
                      <a:pt x="3927" y="13696"/>
                    </a:lnTo>
                    <a:lnTo>
                      <a:pt x="3927" y="13627"/>
                    </a:lnTo>
                    <a:lnTo>
                      <a:pt x="3881" y="13627"/>
                    </a:lnTo>
                    <a:lnTo>
                      <a:pt x="3881" y="13536"/>
                    </a:lnTo>
                    <a:lnTo>
                      <a:pt x="3835" y="13536"/>
                    </a:lnTo>
                    <a:lnTo>
                      <a:pt x="3835" y="13468"/>
                    </a:lnTo>
                    <a:lnTo>
                      <a:pt x="3813" y="13468"/>
                    </a:lnTo>
                    <a:lnTo>
                      <a:pt x="3813" y="13399"/>
                    </a:lnTo>
                    <a:lnTo>
                      <a:pt x="3767" y="13399"/>
                    </a:lnTo>
                    <a:lnTo>
                      <a:pt x="3767" y="13308"/>
                    </a:lnTo>
                    <a:lnTo>
                      <a:pt x="3721" y="13308"/>
                    </a:lnTo>
                    <a:lnTo>
                      <a:pt x="3721" y="13239"/>
                    </a:lnTo>
                    <a:lnTo>
                      <a:pt x="3698" y="13239"/>
                    </a:lnTo>
                    <a:lnTo>
                      <a:pt x="3698" y="13194"/>
                    </a:lnTo>
                    <a:lnTo>
                      <a:pt x="3653" y="13194"/>
                    </a:lnTo>
                    <a:lnTo>
                      <a:pt x="3653" y="13125"/>
                    </a:lnTo>
                    <a:lnTo>
                      <a:pt x="3607" y="13125"/>
                    </a:lnTo>
                    <a:lnTo>
                      <a:pt x="3607" y="13057"/>
                    </a:lnTo>
                    <a:lnTo>
                      <a:pt x="3584" y="13057"/>
                    </a:lnTo>
                    <a:lnTo>
                      <a:pt x="3584" y="12966"/>
                    </a:lnTo>
                    <a:lnTo>
                      <a:pt x="3539" y="12966"/>
                    </a:lnTo>
                    <a:lnTo>
                      <a:pt x="3539" y="12851"/>
                    </a:lnTo>
                    <a:lnTo>
                      <a:pt x="3493" y="12851"/>
                    </a:lnTo>
                    <a:lnTo>
                      <a:pt x="3493" y="12783"/>
                    </a:lnTo>
                    <a:lnTo>
                      <a:pt x="3470" y="12783"/>
                    </a:lnTo>
                    <a:lnTo>
                      <a:pt x="3470" y="12714"/>
                    </a:lnTo>
                    <a:lnTo>
                      <a:pt x="3425" y="12714"/>
                    </a:lnTo>
                    <a:lnTo>
                      <a:pt x="3425" y="12623"/>
                    </a:lnTo>
                    <a:lnTo>
                      <a:pt x="3379" y="12623"/>
                    </a:lnTo>
                    <a:lnTo>
                      <a:pt x="3379" y="12509"/>
                    </a:lnTo>
                    <a:lnTo>
                      <a:pt x="3356" y="12509"/>
                    </a:lnTo>
                    <a:lnTo>
                      <a:pt x="3356" y="12441"/>
                    </a:lnTo>
                    <a:lnTo>
                      <a:pt x="3310" y="12441"/>
                    </a:lnTo>
                    <a:lnTo>
                      <a:pt x="3310" y="12326"/>
                    </a:lnTo>
                    <a:lnTo>
                      <a:pt x="3265" y="12326"/>
                    </a:lnTo>
                    <a:lnTo>
                      <a:pt x="3265" y="12258"/>
                    </a:lnTo>
                    <a:lnTo>
                      <a:pt x="3242" y="12258"/>
                    </a:lnTo>
                    <a:lnTo>
                      <a:pt x="3242" y="12212"/>
                    </a:lnTo>
                    <a:lnTo>
                      <a:pt x="3196" y="12212"/>
                    </a:lnTo>
                    <a:lnTo>
                      <a:pt x="3196" y="12258"/>
                    </a:lnTo>
                    <a:lnTo>
                      <a:pt x="2329" y="12258"/>
                    </a:lnTo>
                    <a:lnTo>
                      <a:pt x="2329" y="12212"/>
                    </a:lnTo>
                    <a:lnTo>
                      <a:pt x="2169" y="12212"/>
                    </a:lnTo>
                    <a:lnTo>
                      <a:pt x="2169" y="12167"/>
                    </a:lnTo>
                    <a:lnTo>
                      <a:pt x="2055" y="12167"/>
                    </a:lnTo>
                    <a:lnTo>
                      <a:pt x="2055" y="12144"/>
                    </a:lnTo>
                    <a:lnTo>
                      <a:pt x="1941" y="12144"/>
                    </a:lnTo>
                    <a:lnTo>
                      <a:pt x="1941" y="12098"/>
                    </a:lnTo>
                    <a:lnTo>
                      <a:pt x="1827" y="12098"/>
                    </a:lnTo>
                    <a:lnTo>
                      <a:pt x="1827" y="12053"/>
                    </a:lnTo>
                    <a:lnTo>
                      <a:pt x="1758" y="12053"/>
                    </a:lnTo>
                    <a:lnTo>
                      <a:pt x="1758" y="12030"/>
                    </a:lnTo>
                    <a:lnTo>
                      <a:pt x="1667" y="12030"/>
                    </a:lnTo>
                    <a:lnTo>
                      <a:pt x="1667" y="11984"/>
                    </a:lnTo>
                    <a:lnTo>
                      <a:pt x="1599" y="11984"/>
                    </a:lnTo>
                    <a:lnTo>
                      <a:pt x="1599" y="11938"/>
                    </a:lnTo>
                    <a:lnTo>
                      <a:pt x="1530" y="11938"/>
                    </a:lnTo>
                    <a:lnTo>
                      <a:pt x="1530" y="11916"/>
                    </a:lnTo>
                    <a:lnTo>
                      <a:pt x="1484" y="11916"/>
                    </a:lnTo>
                    <a:lnTo>
                      <a:pt x="1484" y="11870"/>
                    </a:lnTo>
                    <a:lnTo>
                      <a:pt x="1416" y="11870"/>
                    </a:lnTo>
                    <a:lnTo>
                      <a:pt x="1416" y="11824"/>
                    </a:lnTo>
                    <a:lnTo>
                      <a:pt x="1370" y="11824"/>
                    </a:lnTo>
                    <a:lnTo>
                      <a:pt x="1370" y="11801"/>
                    </a:lnTo>
                    <a:lnTo>
                      <a:pt x="1325" y="11801"/>
                    </a:lnTo>
                    <a:lnTo>
                      <a:pt x="1325" y="11756"/>
                    </a:lnTo>
                    <a:lnTo>
                      <a:pt x="1302" y="11756"/>
                    </a:lnTo>
                    <a:lnTo>
                      <a:pt x="1302" y="11710"/>
                    </a:lnTo>
                    <a:lnTo>
                      <a:pt x="1211" y="11710"/>
                    </a:lnTo>
                    <a:lnTo>
                      <a:pt x="1211" y="11687"/>
                    </a:lnTo>
                    <a:lnTo>
                      <a:pt x="1188" y="11687"/>
                    </a:lnTo>
                    <a:lnTo>
                      <a:pt x="1188" y="11642"/>
                    </a:lnTo>
                    <a:lnTo>
                      <a:pt x="1142" y="11642"/>
                    </a:lnTo>
                    <a:lnTo>
                      <a:pt x="1142" y="11596"/>
                    </a:lnTo>
                    <a:lnTo>
                      <a:pt x="1096" y="11596"/>
                    </a:lnTo>
                    <a:lnTo>
                      <a:pt x="1096" y="11573"/>
                    </a:lnTo>
                    <a:lnTo>
                      <a:pt x="1074" y="11573"/>
                    </a:lnTo>
                    <a:lnTo>
                      <a:pt x="1074" y="11528"/>
                    </a:lnTo>
                    <a:lnTo>
                      <a:pt x="1028" y="11528"/>
                    </a:lnTo>
                    <a:lnTo>
                      <a:pt x="1028" y="11482"/>
                    </a:lnTo>
                    <a:lnTo>
                      <a:pt x="982" y="11482"/>
                    </a:lnTo>
                    <a:lnTo>
                      <a:pt x="982" y="11459"/>
                    </a:lnTo>
                    <a:lnTo>
                      <a:pt x="959" y="11459"/>
                    </a:lnTo>
                    <a:lnTo>
                      <a:pt x="959" y="11413"/>
                    </a:lnTo>
                    <a:lnTo>
                      <a:pt x="914" y="11413"/>
                    </a:lnTo>
                    <a:lnTo>
                      <a:pt x="914" y="11345"/>
                    </a:lnTo>
                    <a:lnTo>
                      <a:pt x="868" y="11345"/>
                    </a:lnTo>
                    <a:lnTo>
                      <a:pt x="868" y="11299"/>
                    </a:lnTo>
                    <a:lnTo>
                      <a:pt x="845" y="11299"/>
                    </a:lnTo>
                    <a:lnTo>
                      <a:pt x="845" y="11254"/>
                    </a:lnTo>
                    <a:lnTo>
                      <a:pt x="800" y="11254"/>
                    </a:lnTo>
                    <a:lnTo>
                      <a:pt x="800" y="11231"/>
                    </a:lnTo>
                    <a:lnTo>
                      <a:pt x="754" y="11231"/>
                    </a:lnTo>
                    <a:lnTo>
                      <a:pt x="754" y="11185"/>
                    </a:lnTo>
                    <a:lnTo>
                      <a:pt x="731" y="11185"/>
                    </a:lnTo>
                    <a:lnTo>
                      <a:pt x="731" y="11117"/>
                    </a:lnTo>
                    <a:lnTo>
                      <a:pt x="686" y="11117"/>
                    </a:lnTo>
                    <a:lnTo>
                      <a:pt x="686" y="11025"/>
                    </a:lnTo>
                    <a:lnTo>
                      <a:pt x="640" y="11025"/>
                    </a:lnTo>
                    <a:lnTo>
                      <a:pt x="640" y="11003"/>
                    </a:lnTo>
                    <a:lnTo>
                      <a:pt x="617" y="11003"/>
                    </a:lnTo>
                    <a:lnTo>
                      <a:pt x="617" y="10911"/>
                    </a:lnTo>
                    <a:lnTo>
                      <a:pt x="571" y="10911"/>
                    </a:lnTo>
                    <a:lnTo>
                      <a:pt x="571" y="10843"/>
                    </a:lnTo>
                    <a:lnTo>
                      <a:pt x="526" y="10843"/>
                    </a:lnTo>
                    <a:lnTo>
                      <a:pt x="526" y="10797"/>
                    </a:lnTo>
                    <a:lnTo>
                      <a:pt x="503" y="10797"/>
                    </a:lnTo>
                    <a:lnTo>
                      <a:pt x="503" y="10729"/>
                    </a:lnTo>
                    <a:lnTo>
                      <a:pt x="457" y="10729"/>
                    </a:lnTo>
                    <a:lnTo>
                      <a:pt x="457" y="10660"/>
                    </a:lnTo>
                    <a:lnTo>
                      <a:pt x="412" y="10660"/>
                    </a:lnTo>
                    <a:lnTo>
                      <a:pt x="412" y="10546"/>
                    </a:lnTo>
                    <a:lnTo>
                      <a:pt x="389" y="10546"/>
                    </a:lnTo>
                    <a:lnTo>
                      <a:pt x="389" y="10455"/>
                    </a:lnTo>
                    <a:lnTo>
                      <a:pt x="343" y="10455"/>
                    </a:lnTo>
                    <a:lnTo>
                      <a:pt x="343" y="10386"/>
                    </a:lnTo>
                    <a:lnTo>
                      <a:pt x="298" y="10386"/>
                    </a:lnTo>
                    <a:lnTo>
                      <a:pt x="298" y="10318"/>
                    </a:lnTo>
                    <a:lnTo>
                      <a:pt x="275" y="10318"/>
                    </a:lnTo>
                    <a:lnTo>
                      <a:pt x="275" y="10158"/>
                    </a:lnTo>
                    <a:lnTo>
                      <a:pt x="229" y="10158"/>
                    </a:lnTo>
                    <a:lnTo>
                      <a:pt x="229" y="10044"/>
                    </a:lnTo>
                    <a:lnTo>
                      <a:pt x="183" y="10044"/>
                    </a:lnTo>
                    <a:lnTo>
                      <a:pt x="183" y="9930"/>
                    </a:lnTo>
                    <a:lnTo>
                      <a:pt x="161" y="9930"/>
                    </a:lnTo>
                    <a:lnTo>
                      <a:pt x="161" y="9816"/>
                    </a:lnTo>
                    <a:lnTo>
                      <a:pt x="115" y="9816"/>
                    </a:lnTo>
                    <a:lnTo>
                      <a:pt x="115" y="9587"/>
                    </a:lnTo>
                    <a:lnTo>
                      <a:pt x="69" y="9587"/>
                    </a:lnTo>
                    <a:lnTo>
                      <a:pt x="69" y="9405"/>
                    </a:lnTo>
                    <a:lnTo>
                      <a:pt x="46" y="9405"/>
                    </a:lnTo>
                    <a:lnTo>
                      <a:pt x="46" y="9062"/>
                    </a:lnTo>
                    <a:lnTo>
                      <a:pt x="1" y="9062"/>
                    </a:lnTo>
                    <a:lnTo>
                      <a:pt x="1" y="8332"/>
                    </a:lnTo>
                    <a:lnTo>
                      <a:pt x="46" y="8332"/>
                    </a:lnTo>
                    <a:lnTo>
                      <a:pt x="46" y="8104"/>
                    </a:lnTo>
                    <a:lnTo>
                      <a:pt x="69" y="8104"/>
                    </a:lnTo>
                    <a:lnTo>
                      <a:pt x="69" y="7876"/>
                    </a:lnTo>
                    <a:lnTo>
                      <a:pt x="115" y="7876"/>
                    </a:lnTo>
                    <a:lnTo>
                      <a:pt x="115" y="7761"/>
                    </a:lnTo>
                    <a:lnTo>
                      <a:pt x="161" y="7761"/>
                    </a:lnTo>
                    <a:lnTo>
                      <a:pt x="161" y="7647"/>
                    </a:lnTo>
                    <a:lnTo>
                      <a:pt x="183" y="7647"/>
                    </a:lnTo>
                    <a:lnTo>
                      <a:pt x="183" y="7533"/>
                    </a:lnTo>
                    <a:lnTo>
                      <a:pt x="229" y="7533"/>
                    </a:lnTo>
                    <a:lnTo>
                      <a:pt x="229" y="7465"/>
                    </a:lnTo>
                    <a:lnTo>
                      <a:pt x="275" y="7465"/>
                    </a:lnTo>
                    <a:lnTo>
                      <a:pt x="275" y="7373"/>
                    </a:lnTo>
                    <a:lnTo>
                      <a:pt x="298" y="7373"/>
                    </a:lnTo>
                    <a:lnTo>
                      <a:pt x="298" y="7351"/>
                    </a:lnTo>
                    <a:lnTo>
                      <a:pt x="343" y="7351"/>
                    </a:lnTo>
                    <a:lnTo>
                      <a:pt x="343" y="7259"/>
                    </a:lnTo>
                    <a:lnTo>
                      <a:pt x="389" y="7259"/>
                    </a:lnTo>
                    <a:lnTo>
                      <a:pt x="389" y="7191"/>
                    </a:lnTo>
                    <a:lnTo>
                      <a:pt x="412" y="7191"/>
                    </a:lnTo>
                    <a:lnTo>
                      <a:pt x="412" y="7145"/>
                    </a:lnTo>
                    <a:lnTo>
                      <a:pt x="457" y="7145"/>
                    </a:lnTo>
                    <a:lnTo>
                      <a:pt x="457" y="7122"/>
                    </a:lnTo>
                    <a:lnTo>
                      <a:pt x="503" y="7122"/>
                    </a:lnTo>
                    <a:lnTo>
                      <a:pt x="503" y="7077"/>
                    </a:lnTo>
                    <a:lnTo>
                      <a:pt x="526" y="7077"/>
                    </a:lnTo>
                    <a:lnTo>
                      <a:pt x="526" y="7031"/>
                    </a:lnTo>
                    <a:lnTo>
                      <a:pt x="571" y="7031"/>
                    </a:lnTo>
                    <a:lnTo>
                      <a:pt x="571" y="7008"/>
                    </a:lnTo>
                    <a:lnTo>
                      <a:pt x="617" y="7008"/>
                    </a:lnTo>
                    <a:lnTo>
                      <a:pt x="617" y="6963"/>
                    </a:lnTo>
                    <a:lnTo>
                      <a:pt x="640" y="6963"/>
                    </a:lnTo>
                    <a:lnTo>
                      <a:pt x="640" y="6917"/>
                    </a:lnTo>
                    <a:lnTo>
                      <a:pt x="686" y="6917"/>
                    </a:lnTo>
                    <a:lnTo>
                      <a:pt x="686" y="6894"/>
                    </a:lnTo>
                    <a:lnTo>
                      <a:pt x="754" y="6894"/>
                    </a:lnTo>
                    <a:lnTo>
                      <a:pt x="754" y="6848"/>
                    </a:lnTo>
                    <a:lnTo>
                      <a:pt x="845" y="6848"/>
                    </a:lnTo>
                    <a:lnTo>
                      <a:pt x="845" y="6803"/>
                    </a:lnTo>
                    <a:lnTo>
                      <a:pt x="914" y="6803"/>
                    </a:lnTo>
                    <a:lnTo>
                      <a:pt x="914" y="6780"/>
                    </a:lnTo>
                    <a:lnTo>
                      <a:pt x="1028" y="6780"/>
                    </a:lnTo>
                    <a:lnTo>
                      <a:pt x="1028" y="6734"/>
                    </a:lnTo>
                    <a:lnTo>
                      <a:pt x="1211" y="6734"/>
                    </a:lnTo>
                    <a:lnTo>
                      <a:pt x="1211" y="6689"/>
                    </a:lnTo>
                    <a:lnTo>
                      <a:pt x="1987" y="6689"/>
                    </a:lnTo>
                    <a:lnTo>
                      <a:pt x="1987" y="6734"/>
                    </a:lnTo>
                    <a:lnTo>
                      <a:pt x="2124" y="6734"/>
                    </a:lnTo>
                    <a:lnTo>
                      <a:pt x="2124" y="6780"/>
                    </a:lnTo>
                    <a:lnTo>
                      <a:pt x="2238" y="6780"/>
                    </a:lnTo>
                    <a:lnTo>
                      <a:pt x="2238" y="6803"/>
                    </a:lnTo>
                    <a:lnTo>
                      <a:pt x="2352" y="6803"/>
                    </a:lnTo>
                    <a:lnTo>
                      <a:pt x="2352" y="6848"/>
                    </a:lnTo>
                    <a:lnTo>
                      <a:pt x="2443" y="6848"/>
                    </a:lnTo>
                    <a:lnTo>
                      <a:pt x="2443" y="6894"/>
                    </a:lnTo>
                    <a:lnTo>
                      <a:pt x="2466" y="6894"/>
                    </a:lnTo>
                    <a:lnTo>
                      <a:pt x="2466" y="6552"/>
                    </a:lnTo>
                    <a:lnTo>
                      <a:pt x="2512" y="6552"/>
                    </a:lnTo>
                    <a:lnTo>
                      <a:pt x="2512" y="6232"/>
                    </a:lnTo>
                    <a:lnTo>
                      <a:pt x="2557" y="6232"/>
                    </a:lnTo>
                    <a:lnTo>
                      <a:pt x="2557" y="6004"/>
                    </a:lnTo>
                    <a:lnTo>
                      <a:pt x="2580" y="6004"/>
                    </a:lnTo>
                    <a:lnTo>
                      <a:pt x="2580" y="5867"/>
                    </a:lnTo>
                    <a:lnTo>
                      <a:pt x="2626" y="5867"/>
                    </a:lnTo>
                    <a:lnTo>
                      <a:pt x="2626" y="5661"/>
                    </a:lnTo>
                    <a:lnTo>
                      <a:pt x="2671" y="5661"/>
                    </a:lnTo>
                    <a:lnTo>
                      <a:pt x="2671" y="5479"/>
                    </a:lnTo>
                    <a:lnTo>
                      <a:pt x="2694" y="5479"/>
                    </a:lnTo>
                    <a:lnTo>
                      <a:pt x="2694" y="5319"/>
                    </a:lnTo>
                    <a:lnTo>
                      <a:pt x="2740" y="5319"/>
                    </a:lnTo>
                    <a:lnTo>
                      <a:pt x="2740" y="5205"/>
                    </a:lnTo>
                    <a:lnTo>
                      <a:pt x="2785" y="5205"/>
                    </a:lnTo>
                    <a:lnTo>
                      <a:pt x="2785" y="5091"/>
                    </a:lnTo>
                    <a:lnTo>
                      <a:pt x="2808" y="5091"/>
                    </a:lnTo>
                    <a:lnTo>
                      <a:pt x="2808" y="4977"/>
                    </a:lnTo>
                    <a:lnTo>
                      <a:pt x="2854" y="4977"/>
                    </a:lnTo>
                    <a:lnTo>
                      <a:pt x="2854" y="4863"/>
                    </a:lnTo>
                    <a:lnTo>
                      <a:pt x="2900" y="4863"/>
                    </a:lnTo>
                    <a:lnTo>
                      <a:pt x="2900" y="4748"/>
                    </a:lnTo>
                    <a:lnTo>
                      <a:pt x="2922" y="4748"/>
                    </a:lnTo>
                    <a:lnTo>
                      <a:pt x="2922" y="4634"/>
                    </a:lnTo>
                    <a:lnTo>
                      <a:pt x="2968" y="4634"/>
                    </a:lnTo>
                    <a:lnTo>
                      <a:pt x="2968" y="4566"/>
                    </a:lnTo>
                    <a:lnTo>
                      <a:pt x="3014" y="4566"/>
                    </a:lnTo>
                    <a:lnTo>
                      <a:pt x="3014" y="4452"/>
                    </a:lnTo>
                    <a:lnTo>
                      <a:pt x="3037" y="4452"/>
                    </a:lnTo>
                    <a:lnTo>
                      <a:pt x="3037" y="4383"/>
                    </a:lnTo>
                    <a:lnTo>
                      <a:pt x="3082" y="4383"/>
                    </a:lnTo>
                    <a:lnTo>
                      <a:pt x="3082" y="4292"/>
                    </a:lnTo>
                    <a:lnTo>
                      <a:pt x="3128" y="4292"/>
                    </a:lnTo>
                    <a:lnTo>
                      <a:pt x="3128" y="4178"/>
                    </a:lnTo>
                    <a:lnTo>
                      <a:pt x="3151" y="4178"/>
                    </a:lnTo>
                    <a:lnTo>
                      <a:pt x="3151" y="4109"/>
                    </a:lnTo>
                    <a:lnTo>
                      <a:pt x="3196" y="4109"/>
                    </a:lnTo>
                    <a:lnTo>
                      <a:pt x="3196" y="4041"/>
                    </a:lnTo>
                    <a:lnTo>
                      <a:pt x="3242" y="4041"/>
                    </a:lnTo>
                    <a:lnTo>
                      <a:pt x="3242" y="3950"/>
                    </a:lnTo>
                    <a:lnTo>
                      <a:pt x="3265" y="3950"/>
                    </a:lnTo>
                    <a:lnTo>
                      <a:pt x="3265" y="3881"/>
                    </a:lnTo>
                    <a:lnTo>
                      <a:pt x="3310" y="3881"/>
                    </a:lnTo>
                    <a:lnTo>
                      <a:pt x="3310" y="3813"/>
                    </a:lnTo>
                    <a:lnTo>
                      <a:pt x="3356" y="3813"/>
                    </a:lnTo>
                    <a:lnTo>
                      <a:pt x="3356" y="3721"/>
                    </a:lnTo>
                    <a:lnTo>
                      <a:pt x="3379" y="3721"/>
                    </a:lnTo>
                    <a:lnTo>
                      <a:pt x="3379" y="3698"/>
                    </a:lnTo>
                    <a:lnTo>
                      <a:pt x="3425" y="3698"/>
                    </a:lnTo>
                    <a:lnTo>
                      <a:pt x="3425" y="3607"/>
                    </a:lnTo>
                    <a:lnTo>
                      <a:pt x="3470" y="3607"/>
                    </a:lnTo>
                    <a:lnTo>
                      <a:pt x="3470" y="3539"/>
                    </a:lnTo>
                    <a:lnTo>
                      <a:pt x="3493" y="3539"/>
                    </a:lnTo>
                    <a:lnTo>
                      <a:pt x="3493" y="3470"/>
                    </a:lnTo>
                    <a:lnTo>
                      <a:pt x="3539" y="3470"/>
                    </a:lnTo>
                    <a:lnTo>
                      <a:pt x="3539" y="3379"/>
                    </a:lnTo>
                    <a:lnTo>
                      <a:pt x="3584" y="3379"/>
                    </a:lnTo>
                    <a:lnTo>
                      <a:pt x="3584" y="3356"/>
                    </a:lnTo>
                    <a:lnTo>
                      <a:pt x="3607" y="3356"/>
                    </a:lnTo>
                    <a:lnTo>
                      <a:pt x="3607" y="3265"/>
                    </a:lnTo>
                    <a:lnTo>
                      <a:pt x="3653" y="3265"/>
                    </a:lnTo>
                    <a:lnTo>
                      <a:pt x="3653" y="3242"/>
                    </a:lnTo>
                    <a:lnTo>
                      <a:pt x="3698" y="3242"/>
                    </a:lnTo>
                    <a:lnTo>
                      <a:pt x="3698" y="3151"/>
                    </a:lnTo>
                    <a:lnTo>
                      <a:pt x="3721" y="3151"/>
                    </a:lnTo>
                    <a:lnTo>
                      <a:pt x="3721" y="3128"/>
                    </a:lnTo>
                    <a:lnTo>
                      <a:pt x="3767" y="3128"/>
                    </a:lnTo>
                    <a:lnTo>
                      <a:pt x="3767" y="3082"/>
                    </a:lnTo>
                    <a:lnTo>
                      <a:pt x="3813" y="3082"/>
                    </a:lnTo>
                    <a:lnTo>
                      <a:pt x="3813" y="3014"/>
                    </a:lnTo>
                    <a:lnTo>
                      <a:pt x="3835" y="3014"/>
                    </a:lnTo>
                    <a:lnTo>
                      <a:pt x="3835" y="2968"/>
                    </a:lnTo>
                    <a:lnTo>
                      <a:pt x="3881" y="2968"/>
                    </a:lnTo>
                    <a:lnTo>
                      <a:pt x="3881" y="2900"/>
                    </a:lnTo>
                    <a:lnTo>
                      <a:pt x="3927" y="2900"/>
                    </a:lnTo>
                    <a:lnTo>
                      <a:pt x="3927" y="2854"/>
                    </a:lnTo>
                    <a:lnTo>
                      <a:pt x="3950" y="2854"/>
                    </a:lnTo>
                    <a:lnTo>
                      <a:pt x="3950" y="2785"/>
                    </a:lnTo>
                    <a:lnTo>
                      <a:pt x="3995" y="2785"/>
                    </a:lnTo>
                    <a:lnTo>
                      <a:pt x="3995" y="2740"/>
                    </a:lnTo>
                    <a:lnTo>
                      <a:pt x="4041" y="2740"/>
                    </a:lnTo>
                    <a:lnTo>
                      <a:pt x="4041" y="2694"/>
                    </a:lnTo>
                    <a:lnTo>
                      <a:pt x="4064" y="2694"/>
                    </a:lnTo>
                    <a:lnTo>
                      <a:pt x="4064" y="2671"/>
                    </a:lnTo>
                    <a:lnTo>
                      <a:pt x="4109" y="2671"/>
                    </a:lnTo>
                    <a:lnTo>
                      <a:pt x="4109" y="2626"/>
                    </a:lnTo>
                    <a:lnTo>
                      <a:pt x="4155" y="2626"/>
                    </a:lnTo>
                    <a:lnTo>
                      <a:pt x="4155" y="2557"/>
                    </a:lnTo>
                    <a:lnTo>
                      <a:pt x="4178" y="2557"/>
                    </a:lnTo>
                    <a:lnTo>
                      <a:pt x="4178" y="2512"/>
                    </a:lnTo>
                    <a:lnTo>
                      <a:pt x="4223" y="2512"/>
                    </a:lnTo>
                    <a:lnTo>
                      <a:pt x="4223" y="2466"/>
                    </a:lnTo>
                    <a:lnTo>
                      <a:pt x="4269" y="2466"/>
                    </a:lnTo>
                    <a:lnTo>
                      <a:pt x="4269" y="2443"/>
                    </a:lnTo>
                    <a:lnTo>
                      <a:pt x="4292" y="2443"/>
                    </a:lnTo>
                    <a:lnTo>
                      <a:pt x="4292" y="2397"/>
                    </a:lnTo>
                    <a:lnTo>
                      <a:pt x="4338" y="2397"/>
                    </a:lnTo>
                    <a:lnTo>
                      <a:pt x="4338" y="2329"/>
                    </a:lnTo>
                    <a:lnTo>
                      <a:pt x="4383" y="2329"/>
                    </a:lnTo>
                    <a:lnTo>
                      <a:pt x="4383" y="2283"/>
                    </a:lnTo>
                    <a:lnTo>
                      <a:pt x="4406" y="2283"/>
                    </a:lnTo>
                    <a:lnTo>
                      <a:pt x="4406" y="2238"/>
                    </a:lnTo>
                    <a:lnTo>
                      <a:pt x="4452" y="2238"/>
                    </a:lnTo>
                    <a:lnTo>
                      <a:pt x="4452" y="2215"/>
                    </a:lnTo>
                    <a:lnTo>
                      <a:pt x="4497" y="2215"/>
                    </a:lnTo>
                    <a:lnTo>
                      <a:pt x="4497" y="2169"/>
                    </a:lnTo>
                    <a:lnTo>
                      <a:pt x="4520" y="2169"/>
                    </a:lnTo>
                    <a:lnTo>
                      <a:pt x="4520" y="2124"/>
                    </a:lnTo>
                    <a:lnTo>
                      <a:pt x="4566" y="2124"/>
                    </a:lnTo>
                    <a:lnTo>
                      <a:pt x="4566" y="2101"/>
                    </a:lnTo>
                    <a:lnTo>
                      <a:pt x="4611" y="2101"/>
                    </a:lnTo>
                    <a:lnTo>
                      <a:pt x="4611" y="2055"/>
                    </a:lnTo>
                    <a:lnTo>
                      <a:pt x="4634" y="2055"/>
                    </a:lnTo>
                    <a:lnTo>
                      <a:pt x="4634" y="2009"/>
                    </a:lnTo>
                    <a:lnTo>
                      <a:pt x="4680" y="2009"/>
                    </a:lnTo>
                    <a:lnTo>
                      <a:pt x="4680" y="1987"/>
                    </a:lnTo>
                    <a:lnTo>
                      <a:pt x="4726" y="1987"/>
                    </a:lnTo>
                    <a:lnTo>
                      <a:pt x="4726" y="1941"/>
                    </a:lnTo>
                    <a:lnTo>
                      <a:pt x="4748" y="1941"/>
                    </a:lnTo>
                    <a:lnTo>
                      <a:pt x="4748" y="1895"/>
                    </a:lnTo>
                    <a:lnTo>
                      <a:pt x="4794" y="1895"/>
                    </a:lnTo>
                    <a:lnTo>
                      <a:pt x="4794" y="1872"/>
                    </a:lnTo>
                    <a:lnTo>
                      <a:pt x="4840" y="1872"/>
                    </a:lnTo>
                    <a:lnTo>
                      <a:pt x="4840" y="1827"/>
                    </a:lnTo>
                    <a:lnTo>
                      <a:pt x="4863" y="1827"/>
                    </a:lnTo>
                    <a:lnTo>
                      <a:pt x="4863" y="1781"/>
                    </a:lnTo>
                    <a:lnTo>
                      <a:pt x="4908" y="1781"/>
                    </a:lnTo>
                    <a:lnTo>
                      <a:pt x="4908" y="1758"/>
                    </a:lnTo>
                    <a:lnTo>
                      <a:pt x="4954" y="1758"/>
                    </a:lnTo>
                    <a:lnTo>
                      <a:pt x="4954" y="1713"/>
                    </a:lnTo>
                    <a:lnTo>
                      <a:pt x="5022" y="1713"/>
                    </a:lnTo>
                    <a:lnTo>
                      <a:pt x="5022" y="1667"/>
                    </a:lnTo>
                    <a:lnTo>
                      <a:pt x="5068" y="1667"/>
                    </a:lnTo>
                    <a:lnTo>
                      <a:pt x="5068" y="1644"/>
                    </a:lnTo>
                    <a:lnTo>
                      <a:pt x="5091" y="1644"/>
                    </a:lnTo>
                    <a:lnTo>
                      <a:pt x="5091" y="1599"/>
                    </a:lnTo>
                    <a:lnTo>
                      <a:pt x="5136" y="1599"/>
                    </a:lnTo>
                    <a:lnTo>
                      <a:pt x="5136" y="1553"/>
                    </a:lnTo>
                    <a:lnTo>
                      <a:pt x="5205" y="1553"/>
                    </a:lnTo>
                    <a:lnTo>
                      <a:pt x="5205" y="1530"/>
                    </a:lnTo>
                    <a:lnTo>
                      <a:pt x="5251" y="1530"/>
                    </a:lnTo>
                    <a:lnTo>
                      <a:pt x="5251" y="1484"/>
                    </a:lnTo>
                    <a:lnTo>
                      <a:pt x="5296" y="1484"/>
                    </a:lnTo>
                    <a:lnTo>
                      <a:pt x="5296" y="1439"/>
                    </a:lnTo>
                    <a:lnTo>
                      <a:pt x="5319" y="1439"/>
                    </a:lnTo>
                    <a:lnTo>
                      <a:pt x="5319" y="1416"/>
                    </a:lnTo>
                    <a:lnTo>
                      <a:pt x="5410" y="1416"/>
                    </a:lnTo>
                    <a:lnTo>
                      <a:pt x="5410" y="1370"/>
                    </a:lnTo>
                    <a:lnTo>
                      <a:pt x="5433" y="1370"/>
                    </a:lnTo>
                    <a:lnTo>
                      <a:pt x="5433" y="1325"/>
                    </a:lnTo>
                    <a:lnTo>
                      <a:pt x="5479" y="1325"/>
                    </a:lnTo>
                    <a:lnTo>
                      <a:pt x="5479" y="1302"/>
                    </a:lnTo>
                    <a:lnTo>
                      <a:pt x="5547" y="1302"/>
                    </a:lnTo>
                    <a:lnTo>
                      <a:pt x="5547" y="1256"/>
                    </a:lnTo>
                    <a:lnTo>
                      <a:pt x="5593" y="1256"/>
                    </a:lnTo>
                    <a:lnTo>
                      <a:pt x="5593" y="1211"/>
                    </a:lnTo>
                    <a:lnTo>
                      <a:pt x="5661" y="1211"/>
                    </a:lnTo>
                    <a:lnTo>
                      <a:pt x="5661" y="1188"/>
                    </a:lnTo>
                    <a:lnTo>
                      <a:pt x="5707" y="1188"/>
                    </a:lnTo>
                    <a:lnTo>
                      <a:pt x="5707" y="1142"/>
                    </a:lnTo>
                    <a:lnTo>
                      <a:pt x="5776" y="1142"/>
                    </a:lnTo>
                    <a:lnTo>
                      <a:pt x="5776" y="1096"/>
                    </a:lnTo>
                    <a:lnTo>
                      <a:pt x="5821" y="1096"/>
                    </a:lnTo>
                    <a:lnTo>
                      <a:pt x="5821" y="1074"/>
                    </a:lnTo>
                    <a:lnTo>
                      <a:pt x="5890" y="1074"/>
                    </a:lnTo>
                    <a:lnTo>
                      <a:pt x="5890" y="1028"/>
                    </a:lnTo>
                    <a:lnTo>
                      <a:pt x="5935" y="1028"/>
                    </a:lnTo>
                    <a:lnTo>
                      <a:pt x="5935" y="982"/>
                    </a:lnTo>
                    <a:lnTo>
                      <a:pt x="6004" y="982"/>
                    </a:lnTo>
                    <a:lnTo>
                      <a:pt x="6004" y="959"/>
                    </a:lnTo>
                    <a:lnTo>
                      <a:pt x="6049" y="959"/>
                    </a:lnTo>
                    <a:lnTo>
                      <a:pt x="6049" y="914"/>
                    </a:lnTo>
                    <a:lnTo>
                      <a:pt x="6118" y="914"/>
                    </a:lnTo>
                    <a:lnTo>
                      <a:pt x="6118" y="868"/>
                    </a:lnTo>
                    <a:lnTo>
                      <a:pt x="6209" y="868"/>
                    </a:lnTo>
                    <a:lnTo>
                      <a:pt x="6209" y="845"/>
                    </a:lnTo>
                    <a:lnTo>
                      <a:pt x="6278" y="845"/>
                    </a:lnTo>
                    <a:lnTo>
                      <a:pt x="6278" y="800"/>
                    </a:lnTo>
                    <a:lnTo>
                      <a:pt x="6346" y="800"/>
                    </a:lnTo>
                    <a:lnTo>
                      <a:pt x="6346" y="754"/>
                    </a:lnTo>
                    <a:lnTo>
                      <a:pt x="6438" y="754"/>
                    </a:lnTo>
                    <a:lnTo>
                      <a:pt x="6438" y="731"/>
                    </a:lnTo>
                    <a:lnTo>
                      <a:pt x="6506" y="731"/>
                    </a:lnTo>
                    <a:lnTo>
                      <a:pt x="6506" y="686"/>
                    </a:lnTo>
                    <a:lnTo>
                      <a:pt x="6574" y="686"/>
                    </a:lnTo>
                    <a:lnTo>
                      <a:pt x="6574" y="640"/>
                    </a:lnTo>
                    <a:lnTo>
                      <a:pt x="6666" y="640"/>
                    </a:lnTo>
                    <a:lnTo>
                      <a:pt x="6666" y="617"/>
                    </a:lnTo>
                    <a:lnTo>
                      <a:pt x="6734" y="617"/>
                    </a:lnTo>
                    <a:lnTo>
                      <a:pt x="6734" y="571"/>
                    </a:lnTo>
                    <a:lnTo>
                      <a:pt x="6803" y="571"/>
                    </a:lnTo>
                    <a:lnTo>
                      <a:pt x="6803" y="526"/>
                    </a:lnTo>
                    <a:lnTo>
                      <a:pt x="6917" y="526"/>
                    </a:lnTo>
                    <a:lnTo>
                      <a:pt x="6917" y="503"/>
                    </a:lnTo>
                    <a:lnTo>
                      <a:pt x="7008" y="503"/>
                    </a:lnTo>
                    <a:lnTo>
                      <a:pt x="7008" y="457"/>
                    </a:lnTo>
                    <a:lnTo>
                      <a:pt x="7122" y="457"/>
                    </a:lnTo>
                    <a:lnTo>
                      <a:pt x="7122" y="412"/>
                    </a:lnTo>
                    <a:lnTo>
                      <a:pt x="7191" y="412"/>
                    </a:lnTo>
                    <a:lnTo>
                      <a:pt x="7191" y="389"/>
                    </a:lnTo>
                    <a:lnTo>
                      <a:pt x="7305" y="389"/>
                    </a:lnTo>
                    <a:lnTo>
                      <a:pt x="7305" y="343"/>
                    </a:lnTo>
                    <a:lnTo>
                      <a:pt x="7419" y="343"/>
                    </a:lnTo>
                    <a:lnTo>
                      <a:pt x="7419" y="298"/>
                    </a:lnTo>
                    <a:lnTo>
                      <a:pt x="7533" y="298"/>
                    </a:lnTo>
                    <a:lnTo>
                      <a:pt x="7533" y="275"/>
                    </a:lnTo>
                    <a:lnTo>
                      <a:pt x="7693" y="275"/>
                    </a:lnTo>
                    <a:lnTo>
                      <a:pt x="7693" y="229"/>
                    </a:lnTo>
                    <a:lnTo>
                      <a:pt x="7807" y="229"/>
                    </a:lnTo>
                    <a:lnTo>
                      <a:pt x="7807" y="183"/>
                    </a:lnTo>
                    <a:lnTo>
                      <a:pt x="7944" y="183"/>
                    </a:lnTo>
                    <a:lnTo>
                      <a:pt x="7944" y="161"/>
                    </a:lnTo>
                    <a:lnTo>
                      <a:pt x="8104" y="161"/>
                    </a:lnTo>
                    <a:lnTo>
                      <a:pt x="8104" y="115"/>
                    </a:lnTo>
                    <a:lnTo>
                      <a:pt x="8332" y="115"/>
                    </a:lnTo>
                    <a:lnTo>
                      <a:pt x="8332" y="69"/>
                    </a:lnTo>
                    <a:lnTo>
                      <a:pt x="8560" y="69"/>
                    </a:lnTo>
                    <a:lnTo>
                      <a:pt x="8560" y="46"/>
                    </a:lnTo>
                    <a:lnTo>
                      <a:pt x="8857" y="46"/>
                    </a:lnTo>
                    <a:lnTo>
                      <a:pt x="8857" y="1"/>
                    </a:lnTo>
                    <a:lnTo>
                      <a:pt x="10272" y="1"/>
                    </a:lnTo>
                    <a:lnTo>
                      <a:pt x="10272" y="46"/>
                    </a:lnTo>
                    <a:lnTo>
                      <a:pt x="10683" y="46"/>
                    </a:lnTo>
                    <a:lnTo>
                      <a:pt x="10683" y="69"/>
                    </a:lnTo>
                    <a:lnTo>
                      <a:pt x="11459" y="69"/>
                    </a:lnTo>
                    <a:lnTo>
                      <a:pt x="11459" y="115"/>
                    </a:lnTo>
                    <a:lnTo>
                      <a:pt x="12326" y="115"/>
                    </a:lnTo>
                    <a:lnTo>
                      <a:pt x="12326" y="69"/>
                    </a:lnTo>
                    <a:lnTo>
                      <a:pt x="13011" y="69"/>
                    </a:lnTo>
                    <a:lnTo>
                      <a:pt x="13011" y="46"/>
                    </a:lnTo>
                    <a:lnTo>
                      <a:pt x="13399" y="46"/>
                    </a:lnTo>
                    <a:lnTo>
                      <a:pt x="13399" y="1"/>
                    </a:lnTo>
                    <a:lnTo>
                      <a:pt x="13650" y="1"/>
                    </a:lnTo>
                    <a:lnTo>
                      <a:pt x="13650" y="46"/>
                    </a:lnTo>
                    <a:lnTo>
                      <a:pt x="13742" y="46"/>
                    </a:lnTo>
                    <a:lnTo>
                      <a:pt x="13742" y="69"/>
                    </a:lnTo>
                    <a:lnTo>
                      <a:pt x="13810" y="69"/>
                    </a:lnTo>
                    <a:lnTo>
                      <a:pt x="13810" y="115"/>
                    </a:lnTo>
                    <a:lnTo>
                      <a:pt x="13879" y="115"/>
                    </a:lnTo>
                    <a:lnTo>
                      <a:pt x="13879" y="161"/>
                    </a:lnTo>
                    <a:lnTo>
                      <a:pt x="13970" y="161"/>
                    </a:lnTo>
                    <a:lnTo>
                      <a:pt x="13970" y="183"/>
                    </a:lnTo>
                    <a:lnTo>
                      <a:pt x="13993" y="183"/>
                    </a:lnTo>
                    <a:lnTo>
                      <a:pt x="13993" y="229"/>
                    </a:lnTo>
                    <a:lnTo>
                      <a:pt x="14084" y="229"/>
                    </a:lnTo>
                    <a:lnTo>
                      <a:pt x="14084" y="275"/>
                    </a:lnTo>
                    <a:lnTo>
                      <a:pt x="14152" y="275"/>
                    </a:lnTo>
                    <a:lnTo>
                      <a:pt x="14152" y="298"/>
                    </a:lnTo>
                    <a:lnTo>
                      <a:pt x="14198" y="298"/>
                    </a:lnTo>
                    <a:lnTo>
                      <a:pt x="14198" y="343"/>
                    </a:lnTo>
                    <a:lnTo>
                      <a:pt x="14267" y="343"/>
                    </a:lnTo>
                    <a:lnTo>
                      <a:pt x="14267" y="389"/>
                    </a:lnTo>
                    <a:lnTo>
                      <a:pt x="14335" y="389"/>
                    </a:lnTo>
                    <a:lnTo>
                      <a:pt x="14335" y="412"/>
                    </a:lnTo>
                    <a:lnTo>
                      <a:pt x="14381" y="412"/>
                    </a:lnTo>
                    <a:lnTo>
                      <a:pt x="14381" y="457"/>
                    </a:lnTo>
                    <a:lnTo>
                      <a:pt x="14449" y="457"/>
                    </a:lnTo>
                    <a:lnTo>
                      <a:pt x="14449" y="503"/>
                    </a:lnTo>
                    <a:lnTo>
                      <a:pt x="14540" y="503"/>
                    </a:lnTo>
                    <a:lnTo>
                      <a:pt x="14540" y="526"/>
                    </a:lnTo>
                    <a:lnTo>
                      <a:pt x="14563" y="526"/>
                    </a:lnTo>
                    <a:lnTo>
                      <a:pt x="14563" y="571"/>
                    </a:lnTo>
                    <a:lnTo>
                      <a:pt x="14655" y="571"/>
                    </a:lnTo>
                    <a:lnTo>
                      <a:pt x="14655" y="617"/>
                    </a:lnTo>
                    <a:lnTo>
                      <a:pt x="14723" y="617"/>
                    </a:lnTo>
                    <a:lnTo>
                      <a:pt x="14723" y="640"/>
                    </a:lnTo>
                    <a:lnTo>
                      <a:pt x="14769" y="640"/>
                    </a:lnTo>
                    <a:lnTo>
                      <a:pt x="14769" y="686"/>
                    </a:lnTo>
                    <a:lnTo>
                      <a:pt x="14837" y="686"/>
                    </a:lnTo>
                    <a:lnTo>
                      <a:pt x="14837" y="731"/>
                    </a:lnTo>
                    <a:lnTo>
                      <a:pt x="14906" y="731"/>
                    </a:lnTo>
                    <a:lnTo>
                      <a:pt x="14906" y="754"/>
                    </a:lnTo>
                    <a:lnTo>
                      <a:pt x="14951" y="754"/>
                    </a:lnTo>
                    <a:lnTo>
                      <a:pt x="14951" y="800"/>
                    </a:lnTo>
                    <a:lnTo>
                      <a:pt x="14997" y="800"/>
                    </a:lnTo>
                    <a:lnTo>
                      <a:pt x="14997" y="845"/>
                    </a:lnTo>
                    <a:lnTo>
                      <a:pt x="15065" y="845"/>
                    </a:lnTo>
                    <a:lnTo>
                      <a:pt x="15065" y="868"/>
                    </a:lnTo>
                    <a:lnTo>
                      <a:pt x="15111" y="868"/>
                    </a:lnTo>
                    <a:lnTo>
                      <a:pt x="15111" y="914"/>
                    </a:lnTo>
                    <a:lnTo>
                      <a:pt x="15134" y="914"/>
                    </a:lnTo>
                    <a:lnTo>
                      <a:pt x="15134" y="959"/>
                    </a:lnTo>
                    <a:lnTo>
                      <a:pt x="15225" y="959"/>
                    </a:lnTo>
                    <a:lnTo>
                      <a:pt x="15225" y="982"/>
                    </a:lnTo>
                    <a:lnTo>
                      <a:pt x="15248" y="982"/>
                    </a:lnTo>
                    <a:lnTo>
                      <a:pt x="15248" y="1028"/>
                    </a:lnTo>
                    <a:lnTo>
                      <a:pt x="15294" y="1028"/>
                    </a:lnTo>
                    <a:lnTo>
                      <a:pt x="15294" y="1074"/>
                    </a:lnTo>
                    <a:lnTo>
                      <a:pt x="15362" y="1074"/>
                    </a:lnTo>
                    <a:lnTo>
                      <a:pt x="15362" y="1096"/>
                    </a:lnTo>
                    <a:lnTo>
                      <a:pt x="15408" y="1096"/>
                    </a:lnTo>
                    <a:lnTo>
                      <a:pt x="15408" y="1142"/>
                    </a:lnTo>
                    <a:lnTo>
                      <a:pt x="15454" y="1142"/>
                    </a:lnTo>
                    <a:lnTo>
                      <a:pt x="15454" y="1188"/>
                    </a:lnTo>
                    <a:lnTo>
                      <a:pt x="15522" y="1188"/>
                    </a:lnTo>
                    <a:lnTo>
                      <a:pt x="15522" y="1211"/>
                    </a:lnTo>
                    <a:lnTo>
                      <a:pt x="15568" y="1211"/>
                    </a:lnTo>
                    <a:lnTo>
                      <a:pt x="15568" y="1256"/>
                    </a:lnTo>
                    <a:lnTo>
                      <a:pt x="15590" y="1256"/>
                    </a:lnTo>
                    <a:lnTo>
                      <a:pt x="15590" y="1302"/>
                    </a:lnTo>
                    <a:lnTo>
                      <a:pt x="15682" y="1302"/>
                    </a:lnTo>
                    <a:lnTo>
                      <a:pt x="15682" y="1325"/>
                    </a:lnTo>
                    <a:lnTo>
                      <a:pt x="15705" y="1325"/>
                    </a:lnTo>
                    <a:lnTo>
                      <a:pt x="15705" y="1370"/>
                    </a:lnTo>
                    <a:lnTo>
                      <a:pt x="15750" y="1370"/>
                    </a:lnTo>
                    <a:lnTo>
                      <a:pt x="15750" y="1416"/>
                    </a:lnTo>
                    <a:lnTo>
                      <a:pt x="15796" y="1416"/>
                    </a:lnTo>
                    <a:lnTo>
                      <a:pt x="15796" y="1530"/>
                    </a:lnTo>
                    <a:lnTo>
                      <a:pt x="15819" y="1530"/>
                    </a:lnTo>
                    <a:lnTo>
                      <a:pt x="15819" y="1644"/>
                    </a:lnTo>
                    <a:lnTo>
                      <a:pt x="15864" y="1644"/>
                    </a:lnTo>
                    <a:lnTo>
                      <a:pt x="15864" y="1827"/>
                    </a:lnTo>
                    <a:lnTo>
                      <a:pt x="15910" y="1827"/>
                    </a:lnTo>
                    <a:lnTo>
                      <a:pt x="15910" y="2238"/>
                    </a:lnTo>
                    <a:lnTo>
                      <a:pt x="15933" y="2238"/>
                    </a:lnTo>
                    <a:lnTo>
                      <a:pt x="15933" y="2922"/>
                    </a:lnTo>
                    <a:lnTo>
                      <a:pt x="15978" y="2922"/>
                    </a:lnTo>
                    <a:lnTo>
                      <a:pt x="15978" y="3607"/>
                    </a:lnTo>
                    <a:lnTo>
                      <a:pt x="16024" y="3607"/>
                    </a:lnTo>
                    <a:lnTo>
                      <a:pt x="16024" y="4269"/>
                    </a:lnTo>
                    <a:lnTo>
                      <a:pt x="16047" y="4269"/>
                    </a:lnTo>
                    <a:lnTo>
                      <a:pt x="16047" y="4954"/>
                    </a:lnTo>
                    <a:lnTo>
                      <a:pt x="16093" y="4954"/>
                    </a:lnTo>
                    <a:lnTo>
                      <a:pt x="16093" y="5639"/>
                    </a:lnTo>
                    <a:lnTo>
                      <a:pt x="16138" y="5639"/>
                    </a:lnTo>
                    <a:lnTo>
                      <a:pt x="16138" y="6323"/>
                    </a:lnTo>
                    <a:lnTo>
                      <a:pt x="16161" y="6323"/>
                    </a:lnTo>
                    <a:lnTo>
                      <a:pt x="16161" y="7008"/>
                    </a:lnTo>
                    <a:lnTo>
                      <a:pt x="16207" y="7008"/>
                    </a:lnTo>
                    <a:lnTo>
                      <a:pt x="16207" y="7693"/>
                    </a:lnTo>
                    <a:lnTo>
                      <a:pt x="16252" y="7693"/>
                    </a:lnTo>
                    <a:lnTo>
                      <a:pt x="16252" y="8378"/>
                    </a:lnTo>
                    <a:lnTo>
                      <a:pt x="16275" y="8378"/>
                    </a:lnTo>
                    <a:lnTo>
                      <a:pt x="16275" y="9062"/>
                    </a:lnTo>
                    <a:lnTo>
                      <a:pt x="16321" y="9062"/>
                    </a:lnTo>
                    <a:lnTo>
                      <a:pt x="16321" y="9747"/>
                    </a:lnTo>
                    <a:lnTo>
                      <a:pt x="16367" y="9747"/>
                    </a:lnTo>
                    <a:lnTo>
                      <a:pt x="16367" y="10615"/>
                    </a:lnTo>
                    <a:lnTo>
                      <a:pt x="16321" y="10615"/>
                    </a:lnTo>
                    <a:lnTo>
                      <a:pt x="16321" y="11254"/>
                    </a:lnTo>
                    <a:lnTo>
                      <a:pt x="16275" y="11254"/>
                    </a:lnTo>
                    <a:lnTo>
                      <a:pt x="16275" y="11687"/>
                    </a:lnTo>
                    <a:lnTo>
                      <a:pt x="16252" y="11687"/>
                    </a:lnTo>
                    <a:lnTo>
                      <a:pt x="16252" y="11938"/>
                    </a:lnTo>
                    <a:lnTo>
                      <a:pt x="16207" y="11938"/>
                    </a:lnTo>
                    <a:lnTo>
                      <a:pt x="16207" y="12212"/>
                    </a:lnTo>
                    <a:lnTo>
                      <a:pt x="16161" y="12212"/>
                    </a:lnTo>
                    <a:lnTo>
                      <a:pt x="16161" y="12441"/>
                    </a:lnTo>
                    <a:lnTo>
                      <a:pt x="16138" y="12441"/>
                    </a:lnTo>
                    <a:lnTo>
                      <a:pt x="16138" y="12623"/>
                    </a:lnTo>
                    <a:lnTo>
                      <a:pt x="16093" y="12623"/>
                    </a:lnTo>
                    <a:lnTo>
                      <a:pt x="16093" y="12829"/>
                    </a:lnTo>
                    <a:lnTo>
                      <a:pt x="16047" y="12829"/>
                    </a:lnTo>
                    <a:lnTo>
                      <a:pt x="16047" y="13011"/>
                    </a:lnTo>
                    <a:lnTo>
                      <a:pt x="16024" y="13011"/>
                    </a:lnTo>
                    <a:lnTo>
                      <a:pt x="16024" y="13171"/>
                    </a:lnTo>
                    <a:lnTo>
                      <a:pt x="15978" y="13171"/>
                    </a:lnTo>
                    <a:lnTo>
                      <a:pt x="15978" y="13285"/>
                    </a:lnTo>
                    <a:lnTo>
                      <a:pt x="15933" y="13285"/>
                    </a:lnTo>
                    <a:lnTo>
                      <a:pt x="15933" y="13422"/>
                    </a:lnTo>
                    <a:lnTo>
                      <a:pt x="15910" y="13422"/>
                    </a:lnTo>
                    <a:lnTo>
                      <a:pt x="15910" y="13582"/>
                    </a:lnTo>
                    <a:lnTo>
                      <a:pt x="15864" y="13582"/>
                    </a:lnTo>
                    <a:lnTo>
                      <a:pt x="15864" y="13696"/>
                    </a:lnTo>
                    <a:lnTo>
                      <a:pt x="15819" y="13696"/>
                    </a:lnTo>
                    <a:lnTo>
                      <a:pt x="15819" y="13810"/>
                    </a:lnTo>
                    <a:lnTo>
                      <a:pt x="15796" y="13810"/>
                    </a:lnTo>
                    <a:lnTo>
                      <a:pt x="15796" y="13924"/>
                    </a:lnTo>
                    <a:lnTo>
                      <a:pt x="15750" y="13924"/>
                    </a:lnTo>
                    <a:lnTo>
                      <a:pt x="15750" y="13993"/>
                    </a:lnTo>
                    <a:lnTo>
                      <a:pt x="15705" y="13993"/>
                    </a:lnTo>
                    <a:lnTo>
                      <a:pt x="15705" y="14107"/>
                    </a:lnTo>
                    <a:lnTo>
                      <a:pt x="15682" y="14107"/>
                    </a:lnTo>
                    <a:lnTo>
                      <a:pt x="15682" y="14221"/>
                    </a:lnTo>
                    <a:lnTo>
                      <a:pt x="15636" y="14221"/>
                    </a:lnTo>
                    <a:lnTo>
                      <a:pt x="15636" y="14312"/>
                    </a:lnTo>
                    <a:lnTo>
                      <a:pt x="15590" y="14312"/>
                    </a:lnTo>
                    <a:lnTo>
                      <a:pt x="15590" y="14426"/>
                    </a:lnTo>
                    <a:lnTo>
                      <a:pt x="15568" y="14426"/>
                    </a:lnTo>
                    <a:lnTo>
                      <a:pt x="15568" y="14495"/>
                    </a:lnTo>
                    <a:lnTo>
                      <a:pt x="15522" y="14495"/>
                    </a:lnTo>
                    <a:lnTo>
                      <a:pt x="15522" y="14563"/>
                    </a:lnTo>
                    <a:lnTo>
                      <a:pt x="15476" y="14563"/>
                    </a:lnTo>
                    <a:lnTo>
                      <a:pt x="15476" y="14655"/>
                    </a:lnTo>
                    <a:lnTo>
                      <a:pt x="15454" y="14655"/>
                    </a:lnTo>
                    <a:lnTo>
                      <a:pt x="15454" y="14723"/>
                    </a:lnTo>
                    <a:lnTo>
                      <a:pt x="15408" y="14723"/>
                    </a:lnTo>
                    <a:lnTo>
                      <a:pt x="15408" y="14792"/>
                    </a:lnTo>
                    <a:lnTo>
                      <a:pt x="15362" y="14792"/>
                    </a:lnTo>
                    <a:lnTo>
                      <a:pt x="15362" y="14883"/>
                    </a:lnTo>
                    <a:lnTo>
                      <a:pt x="15339" y="14883"/>
                    </a:lnTo>
                    <a:lnTo>
                      <a:pt x="15339" y="14951"/>
                    </a:lnTo>
                    <a:lnTo>
                      <a:pt x="15294" y="14951"/>
                    </a:lnTo>
                    <a:lnTo>
                      <a:pt x="15294" y="15020"/>
                    </a:lnTo>
                    <a:lnTo>
                      <a:pt x="15248" y="15020"/>
                    </a:lnTo>
                    <a:lnTo>
                      <a:pt x="15248" y="15111"/>
                    </a:lnTo>
                    <a:lnTo>
                      <a:pt x="15225" y="15111"/>
                    </a:lnTo>
                    <a:lnTo>
                      <a:pt x="15225" y="15134"/>
                    </a:lnTo>
                    <a:lnTo>
                      <a:pt x="15180" y="15134"/>
                    </a:lnTo>
                    <a:lnTo>
                      <a:pt x="15180" y="15225"/>
                    </a:lnTo>
                    <a:lnTo>
                      <a:pt x="15134" y="15225"/>
                    </a:lnTo>
                    <a:lnTo>
                      <a:pt x="15134" y="15248"/>
                    </a:lnTo>
                    <a:lnTo>
                      <a:pt x="15111" y="15248"/>
                    </a:lnTo>
                    <a:lnTo>
                      <a:pt x="15111" y="15339"/>
                    </a:lnTo>
                    <a:lnTo>
                      <a:pt x="15065" y="15339"/>
                    </a:lnTo>
                    <a:lnTo>
                      <a:pt x="15065" y="15362"/>
                    </a:lnTo>
                    <a:lnTo>
                      <a:pt x="15020" y="15362"/>
                    </a:lnTo>
                    <a:lnTo>
                      <a:pt x="15020" y="15454"/>
                    </a:lnTo>
                    <a:lnTo>
                      <a:pt x="14997" y="15454"/>
                    </a:lnTo>
                    <a:lnTo>
                      <a:pt x="14997" y="15476"/>
                    </a:lnTo>
                    <a:lnTo>
                      <a:pt x="14951" y="15476"/>
                    </a:lnTo>
                    <a:lnTo>
                      <a:pt x="14951" y="15568"/>
                    </a:lnTo>
                    <a:lnTo>
                      <a:pt x="14906" y="15568"/>
                    </a:lnTo>
                    <a:lnTo>
                      <a:pt x="14906" y="15590"/>
                    </a:lnTo>
                    <a:lnTo>
                      <a:pt x="14883" y="15590"/>
                    </a:lnTo>
                    <a:lnTo>
                      <a:pt x="14883" y="15682"/>
                    </a:lnTo>
                    <a:lnTo>
                      <a:pt x="14837" y="15682"/>
                    </a:lnTo>
                    <a:lnTo>
                      <a:pt x="14837" y="15705"/>
                    </a:lnTo>
                    <a:lnTo>
                      <a:pt x="14792" y="15705"/>
                    </a:lnTo>
                    <a:lnTo>
                      <a:pt x="14792" y="15750"/>
                    </a:lnTo>
                    <a:lnTo>
                      <a:pt x="14769" y="15750"/>
                    </a:lnTo>
                    <a:lnTo>
                      <a:pt x="14769" y="15796"/>
                    </a:lnTo>
                    <a:lnTo>
                      <a:pt x="14723" y="15796"/>
                    </a:lnTo>
                    <a:lnTo>
                      <a:pt x="14723" y="15819"/>
                    </a:lnTo>
                    <a:lnTo>
                      <a:pt x="14677" y="15819"/>
                    </a:lnTo>
                    <a:lnTo>
                      <a:pt x="14677" y="15864"/>
                    </a:lnTo>
                    <a:lnTo>
                      <a:pt x="14655" y="15864"/>
                    </a:lnTo>
                    <a:lnTo>
                      <a:pt x="14655" y="15910"/>
                    </a:lnTo>
                    <a:lnTo>
                      <a:pt x="14609" y="15910"/>
                    </a:lnTo>
                    <a:lnTo>
                      <a:pt x="14609" y="15933"/>
                    </a:lnTo>
                    <a:lnTo>
                      <a:pt x="14563" y="15933"/>
                    </a:lnTo>
                    <a:lnTo>
                      <a:pt x="14563" y="16024"/>
                    </a:lnTo>
                    <a:lnTo>
                      <a:pt x="14540" y="16024"/>
                    </a:lnTo>
                    <a:lnTo>
                      <a:pt x="14540" y="16047"/>
                    </a:lnTo>
                    <a:lnTo>
                      <a:pt x="14495" y="16047"/>
                    </a:lnTo>
                    <a:lnTo>
                      <a:pt x="14495" y="16093"/>
                    </a:lnTo>
                    <a:lnTo>
                      <a:pt x="14449" y="16093"/>
                    </a:lnTo>
                    <a:lnTo>
                      <a:pt x="14449" y="16138"/>
                    </a:lnTo>
                    <a:lnTo>
                      <a:pt x="14426" y="16138"/>
                    </a:lnTo>
                    <a:lnTo>
                      <a:pt x="14426" y="16161"/>
                    </a:lnTo>
                    <a:lnTo>
                      <a:pt x="14381" y="16161"/>
                    </a:lnTo>
                    <a:lnTo>
                      <a:pt x="14381" y="16207"/>
                    </a:lnTo>
                    <a:lnTo>
                      <a:pt x="14335" y="16207"/>
                    </a:lnTo>
                    <a:lnTo>
                      <a:pt x="14335" y="16252"/>
                    </a:lnTo>
                    <a:lnTo>
                      <a:pt x="14312" y="16252"/>
                    </a:lnTo>
                    <a:lnTo>
                      <a:pt x="14312" y="16275"/>
                    </a:lnTo>
                    <a:lnTo>
                      <a:pt x="14221" y="16275"/>
                    </a:lnTo>
                    <a:lnTo>
                      <a:pt x="14221" y="16321"/>
                    </a:lnTo>
                    <a:lnTo>
                      <a:pt x="14198" y="16321"/>
                    </a:lnTo>
                    <a:lnTo>
                      <a:pt x="14198" y="16367"/>
                    </a:lnTo>
                    <a:lnTo>
                      <a:pt x="14152" y="16367"/>
                    </a:lnTo>
                    <a:lnTo>
                      <a:pt x="14152" y="16389"/>
                    </a:lnTo>
                    <a:lnTo>
                      <a:pt x="14107" y="16389"/>
                    </a:lnTo>
                    <a:lnTo>
                      <a:pt x="14107" y="16435"/>
                    </a:lnTo>
                    <a:lnTo>
                      <a:pt x="14038" y="16435"/>
                    </a:lnTo>
                    <a:lnTo>
                      <a:pt x="14038" y="16481"/>
                    </a:lnTo>
                    <a:lnTo>
                      <a:pt x="13993" y="16481"/>
                    </a:lnTo>
                    <a:lnTo>
                      <a:pt x="13993" y="16503"/>
                    </a:lnTo>
                    <a:lnTo>
                      <a:pt x="13970" y="16503"/>
                    </a:lnTo>
                    <a:lnTo>
                      <a:pt x="13970" y="16549"/>
                    </a:lnTo>
                    <a:lnTo>
                      <a:pt x="13879" y="16549"/>
                    </a:lnTo>
                    <a:lnTo>
                      <a:pt x="13879" y="16595"/>
                    </a:lnTo>
                    <a:lnTo>
                      <a:pt x="13856" y="16595"/>
                    </a:lnTo>
                    <a:lnTo>
                      <a:pt x="13856" y="16618"/>
                    </a:lnTo>
                    <a:lnTo>
                      <a:pt x="13810" y="16618"/>
                    </a:lnTo>
                    <a:lnTo>
                      <a:pt x="13810" y="16663"/>
                    </a:lnTo>
                    <a:lnTo>
                      <a:pt x="13742" y="16663"/>
                    </a:lnTo>
                    <a:lnTo>
                      <a:pt x="13742" y="16709"/>
                    </a:lnTo>
                    <a:lnTo>
                      <a:pt x="13650" y="16709"/>
                    </a:lnTo>
                    <a:lnTo>
                      <a:pt x="13650" y="16732"/>
                    </a:lnTo>
                    <a:lnTo>
                      <a:pt x="13582" y="16732"/>
                    </a:lnTo>
                    <a:lnTo>
                      <a:pt x="13582" y="16777"/>
                    </a:lnTo>
                    <a:lnTo>
                      <a:pt x="13513" y="16777"/>
                    </a:lnTo>
                    <a:lnTo>
                      <a:pt x="13513" y="16823"/>
                    </a:lnTo>
                    <a:lnTo>
                      <a:pt x="13468" y="16823"/>
                    </a:lnTo>
                    <a:lnTo>
                      <a:pt x="13468" y="16846"/>
                    </a:lnTo>
                    <a:lnTo>
                      <a:pt x="13399" y="16846"/>
                    </a:lnTo>
                    <a:lnTo>
                      <a:pt x="13399" y="16891"/>
                    </a:lnTo>
                    <a:lnTo>
                      <a:pt x="13308" y="16891"/>
                    </a:lnTo>
                    <a:lnTo>
                      <a:pt x="13308" y="16937"/>
                    </a:lnTo>
                    <a:lnTo>
                      <a:pt x="13239" y="16937"/>
                    </a:lnTo>
                    <a:lnTo>
                      <a:pt x="13239" y="16960"/>
                    </a:lnTo>
                    <a:lnTo>
                      <a:pt x="13171" y="16960"/>
                    </a:lnTo>
                    <a:lnTo>
                      <a:pt x="13171" y="17006"/>
                    </a:lnTo>
                    <a:lnTo>
                      <a:pt x="13080" y="17006"/>
                    </a:lnTo>
                    <a:lnTo>
                      <a:pt x="13080" y="17051"/>
                    </a:lnTo>
                    <a:lnTo>
                      <a:pt x="12966" y="17051"/>
                    </a:lnTo>
                    <a:lnTo>
                      <a:pt x="12966" y="17074"/>
                    </a:lnTo>
                    <a:lnTo>
                      <a:pt x="12851" y="17074"/>
                    </a:lnTo>
                    <a:lnTo>
                      <a:pt x="12851" y="17120"/>
                    </a:lnTo>
                    <a:lnTo>
                      <a:pt x="12737" y="17120"/>
                    </a:lnTo>
                    <a:lnTo>
                      <a:pt x="12737" y="17165"/>
                    </a:lnTo>
                    <a:lnTo>
                      <a:pt x="12623" y="17165"/>
                    </a:lnTo>
                    <a:lnTo>
                      <a:pt x="12623" y="17188"/>
                    </a:lnTo>
                    <a:lnTo>
                      <a:pt x="12509" y="17188"/>
                    </a:lnTo>
                    <a:lnTo>
                      <a:pt x="12509" y="17234"/>
                    </a:lnTo>
                    <a:lnTo>
                      <a:pt x="12326" y="17234"/>
                    </a:lnTo>
                    <a:lnTo>
                      <a:pt x="12326" y="17280"/>
                    </a:lnTo>
                    <a:lnTo>
                      <a:pt x="12144" y="17280"/>
                    </a:lnTo>
                    <a:lnTo>
                      <a:pt x="12144" y="17302"/>
                    </a:lnTo>
                    <a:lnTo>
                      <a:pt x="11870" y="17302"/>
                    </a:lnTo>
                    <a:lnTo>
                      <a:pt x="11870" y="17348"/>
                    </a:lnTo>
                    <a:lnTo>
                      <a:pt x="11596" y="17348"/>
                    </a:lnTo>
                    <a:lnTo>
                      <a:pt x="11596" y="17394"/>
                    </a:lnTo>
                    <a:lnTo>
                      <a:pt x="11185" y="17394"/>
                    </a:lnTo>
                    <a:lnTo>
                      <a:pt x="11185" y="17416"/>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055;p49">
                <a:extLst>
                  <a:ext uri="{FF2B5EF4-FFF2-40B4-BE49-F238E27FC236}">
                    <a16:creationId xmlns:a16="http://schemas.microsoft.com/office/drawing/2014/main" id="{D2E5092C-BFB0-43EB-8E14-584E2A86CE83}"/>
                  </a:ext>
                </a:extLst>
              </p:cNvPr>
              <p:cNvSpPr/>
              <p:nvPr/>
            </p:nvSpPr>
            <p:spPr>
              <a:xfrm>
                <a:off x="9900352" y="2262344"/>
                <a:ext cx="999629" cy="403735"/>
              </a:xfrm>
              <a:custGeom>
                <a:avLst/>
                <a:gdLst/>
                <a:ahLst/>
                <a:cxnLst/>
                <a:rect l="l" t="t" r="r" b="b"/>
                <a:pathLst>
                  <a:path w="27186" h="10980" extrusionOk="0">
                    <a:moveTo>
                      <a:pt x="10090" y="0"/>
                    </a:moveTo>
                    <a:cubicBezTo>
                      <a:pt x="10090" y="0"/>
                      <a:pt x="1" y="2511"/>
                      <a:pt x="1" y="10979"/>
                    </a:cubicBezTo>
                    <a:lnTo>
                      <a:pt x="27186" y="10979"/>
                    </a:lnTo>
                    <a:cubicBezTo>
                      <a:pt x="27186" y="2511"/>
                      <a:pt x="17257" y="0"/>
                      <a:pt x="17257" y="0"/>
                    </a:cubicBezTo>
                    <a:cubicBezTo>
                      <a:pt x="16150" y="308"/>
                      <a:pt x="14912" y="462"/>
                      <a:pt x="13673" y="462"/>
                    </a:cubicBezTo>
                    <a:cubicBezTo>
                      <a:pt x="12435" y="462"/>
                      <a:pt x="11197" y="308"/>
                      <a:pt x="100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2056;p49">
              <a:extLst>
                <a:ext uri="{FF2B5EF4-FFF2-40B4-BE49-F238E27FC236}">
                  <a16:creationId xmlns:a16="http://schemas.microsoft.com/office/drawing/2014/main" id="{D1ABFB2B-6DCD-4892-83D5-6BE23BAF2EE7}"/>
                </a:ext>
              </a:extLst>
            </p:cNvPr>
            <p:cNvGrpSpPr/>
            <p:nvPr/>
          </p:nvGrpSpPr>
          <p:grpSpPr>
            <a:xfrm>
              <a:off x="7270994" y="1514768"/>
              <a:ext cx="280706" cy="426916"/>
              <a:chOff x="7270994" y="1514768"/>
              <a:chExt cx="280706" cy="426916"/>
            </a:xfrm>
          </p:grpSpPr>
          <p:grpSp>
            <p:nvGrpSpPr>
              <p:cNvPr id="31" name="Google Shape;2057;p49">
                <a:extLst>
                  <a:ext uri="{FF2B5EF4-FFF2-40B4-BE49-F238E27FC236}">
                    <a16:creationId xmlns:a16="http://schemas.microsoft.com/office/drawing/2014/main" id="{A495C843-FA01-4DB0-B488-5B541776CD34}"/>
                  </a:ext>
                </a:extLst>
              </p:cNvPr>
              <p:cNvGrpSpPr/>
              <p:nvPr/>
            </p:nvGrpSpPr>
            <p:grpSpPr>
              <a:xfrm>
                <a:off x="7270997" y="1514768"/>
                <a:ext cx="280704" cy="426916"/>
                <a:chOff x="5434224" y="1867765"/>
                <a:chExt cx="127130" cy="193359"/>
              </a:xfrm>
            </p:grpSpPr>
            <p:sp>
              <p:nvSpPr>
                <p:cNvPr id="34" name="Google Shape;2058;p49">
                  <a:extLst>
                    <a:ext uri="{FF2B5EF4-FFF2-40B4-BE49-F238E27FC236}">
                      <a16:creationId xmlns:a16="http://schemas.microsoft.com/office/drawing/2014/main" id="{C233E55B-8F63-4815-88B2-68E7DB138160}"/>
                    </a:ext>
                  </a:extLst>
                </p:cNvPr>
                <p:cNvSpPr/>
                <p:nvPr/>
              </p:nvSpPr>
              <p:spPr>
                <a:xfrm>
                  <a:off x="5516664" y="1872044"/>
                  <a:ext cx="44690" cy="24058"/>
                </a:xfrm>
                <a:custGeom>
                  <a:avLst/>
                  <a:gdLst/>
                  <a:ahLst/>
                  <a:cxnLst/>
                  <a:rect l="l" t="t" r="r" b="b"/>
                  <a:pathLst>
                    <a:path w="940" h="506" extrusionOk="0">
                      <a:moveTo>
                        <a:pt x="129" y="0"/>
                      </a:moveTo>
                      <a:cubicBezTo>
                        <a:pt x="63" y="0"/>
                        <a:pt x="1" y="82"/>
                        <a:pt x="37" y="251"/>
                      </a:cubicBezTo>
                      <a:cubicBezTo>
                        <a:pt x="72" y="437"/>
                        <a:pt x="276" y="506"/>
                        <a:pt x="481" y="506"/>
                      </a:cubicBezTo>
                      <a:cubicBezTo>
                        <a:pt x="539" y="506"/>
                        <a:pt x="598" y="500"/>
                        <a:pt x="652" y="490"/>
                      </a:cubicBezTo>
                      <a:cubicBezTo>
                        <a:pt x="892" y="447"/>
                        <a:pt x="939" y="229"/>
                        <a:pt x="810" y="229"/>
                      </a:cubicBezTo>
                      <a:cubicBezTo>
                        <a:pt x="804" y="229"/>
                        <a:pt x="796" y="230"/>
                        <a:pt x="788" y="231"/>
                      </a:cubicBezTo>
                      <a:cubicBezTo>
                        <a:pt x="732" y="247"/>
                        <a:pt x="680" y="254"/>
                        <a:pt x="632" y="254"/>
                      </a:cubicBezTo>
                      <a:cubicBezTo>
                        <a:pt x="359" y="254"/>
                        <a:pt x="205" y="43"/>
                        <a:pt x="205" y="43"/>
                      </a:cubicBezTo>
                      <a:cubicBezTo>
                        <a:pt x="184" y="15"/>
                        <a:pt x="156" y="0"/>
                        <a:pt x="1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59;p49">
                  <a:extLst>
                    <a:ext uri="{FF2B5EF4-FFF2-40B4-BE49-F238E27FC236}">
                      <a16:creationId xmlns:a16="http://schemas.microsoft.com/office/drawing/2014/main" id="{DE85DA06-915F-4EEF-BC17-D3F7E490F27B}"/>
                    </a:ext>
                  </a:extLst>
                </p:cNvPr>
                <p:cNvSpPr/>
                <p:nvPr/>
              </p:nvSpPr>
              <p:spPr>
                <a:xfrm>
                  <a:off x="5434224" y="1867765"/>
                  <a:ext cx="44024" cy="25199"/>
                </a:xfrm>
                <a:custGeom>
                  <a:avLst/>
                  <a:gdLst/>
                  <a:ahLst/>
                  <a:cxnLst/>
                  <a:rect l="l" t="t" r="r" b="b"/>
                  <a:pathLst>
                    <a:path w="926" h="530" extrusionOk="0">
                      <a:moveTo>
                        <a:pt x="800" y="0"/>
                      </a:moveTo>
                      <a:cubicBezTo>
                        <a:pt x="771" y="0"/>
                        <a:pt x="742" y="17"/>
                        <a:pt x="722" y="49"/>
                      </a:cubicBezTo>
                      <a:cubicBezTo>
                        <a:pt x="722" y="49"/>
                        <a:pt x="572" y="284"/>
                        <a:pt x="281" y="284"/>
                      </a:cubicBezTo>
                      <a:cubicBezTo>
                        <a:pt x="241" y="284"/>
                        <a:pt x="198" y="280"/>
                        <a:pt x="152" y="269"/>
                      </a:cubicBezTo>
                      <a:cubicBezTo>
                        <a:pt x="146" y="269"/>
                        <a:pt x="140" y="268"/>
                        <a:pt x="135" y="268"/>
                      </a:cubicBezTo>
                      <a:cubicBezTo>
                        <a:pt x="0" y="268"/>
                        <a:pt x="52" y="491"/>
                        <a:pt x="295" y="522"/>
                      </a:cubicBezTo>
                      <a:cubicBezTo>
                        <a:pt x="334" y="527"/>
                        <a:pt x="375" y="530"/>
                        <a:pt x="417" y="530"/>
                      </a:cubicBezTo>
                      <a:cubicBezTo>
                        <a:pt x="641" y="530"/>
                        <a:pt x="876" y="451"/>
                        <a:pt x="903" y="244"/>
                      </a:cubicBezTo>
                      <a:cubicBezTo>
                        <a:pt x="925" y="79"/>
                        <a:pt x="862" y="0"/>
                        <a:pt x="8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60;p49">
                  <a:extLst>
                    <a:ext uri="{FF2B5EF4-FFF2-40B4-BE49-F238E27FC236}">
                      <a16:creationId xmlns:a16="http://schemas.microsoft.com/office/drawing/2014/main" id="{3185D3EE-6026-4A1A-A4FB-B1A86D83B5C9}"/>
                    </a:ext>
                  </a:extLst>
                </p:cNvPr>
                <p:cNvSpPr/>
                <p:nvPr/>
              </p:nvSpPr>
              <p:spPr>
                <a:xfrm>
                  <a:off x="5463606" y="1933707"/>
                  <a:ext cx="39746" cy="54296"/>
                </a:xfrm>
                <a:custGeom>
                  <a:avLst/>
                  <a:gdLst/>
                  <a:ahLst/>
                  <a:cxnLst/>
                  <a:rect l="l" t="t" r="r" b="b"/>
                  <a:pathLst>
                    <a:path w="836" h="1142" extrusionOk="0">
                      <a:moveTo>
                        <a:pt x="551" y="0"/>
                      </a:moveTo>
                      <a:cubicBezTo>
                        <a:pt x="524" y="0"/>
                        <a:pt x="490" y="11"/>
                        <a:pt x="447" y="35"/>
                      </a:cubicBezTo>
                      <a:cubicBezTo>
                        <a:pt x="447" y="35"/>
                        <a:pt x="0" y="689"/>
                        <a:pt x="33" y="1000"/>
                      </a:cubicBezTo>
                      <a:cubicBezTo>
                        <a:pt x="46" y="1107"/>
                        <a:pt x="103" y="1142"/>
                        <a:pt x="172" y="1142"/>
                      </a:cubicBezTo>
                      <a:cubicBezTo>
                        <a:pt x="303" y="1142"/>
                        <a:pt x="480" y="1013"/>
                        <a:pt x="480" y="1013"/>
                      </a:cubicBezTo>
                      <a:cubicBezTo>
                        <a:pt x="480" y="1013"/>
                        <a:pt x="624" y="1125"/>
                        <a:pt x="719" y="1125"/>
                      </a:cubicBezTo>
                      <a:cubicBezTo>
                        <a:pt x="751" y="1125"/>
                        <a:pt x="777" y="1112"/>
                        <a:pt x="790" y="1078"/>
                      </a:cubicBezTo>
                      <a:cubicBezTo>
                        <a:pt x="836" y="948"/>
                        <a:pt x="544" y="657"/>
                        <a:pt x="544" y="657"/>
                      </a:cubicBezTo>
                      <a:cubicBezTo>
                        <a:pt x="544" y="657"/>
                        <a:pt x="763" y="0"/>
                        <a:pt x="5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61;p49">
                  <a:extLst>
                    <a:ext uri="{FF2B5EF4-FFF2-40B4-BE49-F238E27FC236}">
                      <a16:creationId xmlns:a16="http://schemas.microsoft.com/office/drawing/2014/main" id="{84D23080-D822-4C99-ADAF-CF17C67B4D2E}"/>
                    </a:ext>
                  </a:extLst>
                </p:cNvPr>
                <p:cNvSpPr/>
                <p:nvPr/>
              </p:nvSpPr>
              <p:spPr>
                <a:xfrm>
                  <a:off x="5479913" y="2054182"/>
                  <a:ext cx="19825" cy="6942"/>
                </a:xfrm>
                <a:custGeom>
                  <a:avLst/>
                  <a:gdLst/>
                  <a:ahLst/>
                  <a:cxnLst/>
                  <a:rect l="l" t="t" r="r" b="b"/>
                  <a:pathLst>
                    <a:path w="417" h="146" extrusionOk="0">
                      <a:moveTo>
                        <a:pt x="357" y="1"/>
                      </a:moveTo>
                      <a:cubicBezTo>
                        <a:pt x="281" y="40"/>
                        <a:pt x="208" y="52"/>
                        <a:pt x="148" y="52"/>
                      </a:cubicBezTo>
                      <a:cubicBezTo>
                        <a:pt x="60" y="52"/>
                        <a:pt x="1" y="27"/>
                        <a:pt x="1" y="27"/>
                      </a:cubicBezTo>
                      <a:lnTo>
                        <a:pt x="1" y="27"/>
                      </a:lnTo>
                      <a:cubicBezTo>
                        <a:pt x="47" y="115"/>
                        <a:pt x="113" y="145"/>
                        <a:pt x="177" y="145"/>
                      </a:cubicBezTo>
                      <a:cubicBezTo>
                        <a:pt x="302" y="145"/>
                        <a:pt x="417" y="3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62;p49">
                  <a:extLst>
                    <a:ext uri="{FF2B5EF4-FFF2-40B4-BE49-F238E27FC236}">
                      <a16:creationId xmlns:a16="http://schemas.microsoft.com/office/drawing/2014/main" id="{DDC77E85-3F90-4DA1-864B-7850B87EEB41}"/>
                    </a:ext>
                  </a:extLst>
                </p:cNvPr>
                <p:cNvSpPr/>
                <p:nvPr/>
              </p:nvSpPr>
              <p:spPr>
                <a:xfrm>
                  <a:off x="5444208" y="2012677"/>
                  <a:ext cx="84721" cy="14121"/>
                </a:xfrm>
                <a:custGeom>
                  <a:avLst/>
                  <a:gdLst/>
                  <a:ahLst/>
                  <a:cxnLst/>
                  <a:rect l="l" t="t" r="r" b="b"/>
                  <a:pathLst>
                    <a:path w="1782" h="297" extrusionOk="0">
                      <a:moveTo>
                        <a:pt x="214" y="0"/>
                      </a:moveTo>
                      <a:cubicBezTo>
                        <a:pt x="98" y="0"/>
                        <a:pt x="72" y="77"/>
                        <a:pt x="72" y="77"/>
                      </a:cubicBezTo>
                      <a:cubicBezTo>
                        <a:pt x="20" y="84"/>
                        <a:pt x="0" y="233"/>
                        <a:pt x="0" y="233"/>
                      </a:cubicBezTo>
                      <a:cubicBezTo>
                        <a:pt x="0" y="233"/>
                        <a:pt x="136" y="220"/>
                        <a:pt x="208" y="213"/>
                      </a:cubicBezTo>
                      <a:cubicBezTo>
                        <a:pt x="213" y="212"/>
                        <a:pt x="218" y="212"/>
                        <a:pt x="223" y="212"/>
                      </a:cubicBezTo>
                      <a:cubicBezTo>
                        <a:pt x="286" y="212"/>
                        <a:pt x="371" y="268"/>
                        <a:pt x="482" y="268"/>
                      </a:cubicBezTo>
                      <a:cubicBezTo>
                        <a:pt x="496" y="268"/>
                        <a:pt x="510" y="267"/>
                        <a:pt x="525" y="265"/>
                      </a:cubicBezTo>
                      <a:cubicBezTo>
                        <a:pt x="589" y="254"/>
                        <a:pt x="650" y="248"/>
                        <a:pt x="715" y="248"/>
                      </a:cubicBezTo>
                      <a:cubicBezTo>
                        <a:pt x="802" y="248"/>
                        <a:pt x="898" y="259"/>
                        <a:pt x="1024" y="284"/>
                      </a:cubicBezTo>
                      <a:cubicBezTo>
                        <a:pt x="1071" y="293"/>
                        <a:pt x="1110" y="296"/>
                        <a:pt x="1145" y="296"/>
                      </a:cubicBezTo>
                      <a:cubicBezTo>
                        <a:pt x="1272" y="296"/>
                        <a:pt x="1333" y="252"/>
                        <a:pt x="1470" y="252"/>
                      </a:cubicBezTo>
                      <a:cubicBezTo>
                        <a:pt x="1645" y="252"/>
                        <a:pt x="1781" y="291"/>
                        <a:pt x="1781" y="291"/>
                      </a:cubicBezTo>
                      <a:cubicBezTo>
                        <a:pt x="1781" y="291"/>
                        <a:pt x="1736" y="213"/>
                        <a:pt x="1509" y="84"/>
                      </a:cubicBezTo>
                      <a:cubicBezTo>
                        <a:pt x="1446" y="50"/>
                        <a:pt x="1397" y="38"/>
                        <a:pt x="1353" y="38"/>
                      </a:cubicBezTo>
                      <a:cubicBezTo>
                        <a:pt x="1271" y="38"/>
                        <a:pt x="1210" y="79"/>
                        <a:pt x="1120" y="79"/>
                      </a:cubicBezTo>
                      <a:cubicBezTo>
                        <a:pt x="1086" y="79"/>
                        <a:pt x="1048" y="73"/>
                        <a:pt x="1004" y="58"/>
                      </a:cubicBezTo>
                      <a:cubicBezTo>
                        <a:pt x="960" y="41"/>
                        <a:pt x="920" y="35"/>
                        <a:pt x="882" y="35"/>
                      </a:cubicBezTo>
                      <a:cubicBezTo>
                        <a:pt x="775" y="35"/>
                        <a:pt x="686" y="84"/>
                        <a:pt x="571" y="84"/>
                      </a:cubicBezTo>
                      <a:cubicBezTo>
                        <a:pt x="519" y="84"/>
                        <a:pt x="462" y="74"/>
                        <a:pt x="395" y="45"/>
                      </a:cubicBezTo>
                      <a:cubicBezTo>
                        <a:pt x="319" y="12"/>
                        <a:pt x="260" y="0"/>
                        <a:pt x="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2063;p49">
                <a:extLst>
                  <a:ext uri="{FF2B5EF4-FFF2-40B4-BE49-F238E27FC236}">
                    <a16:creationId xmlns:a16="http://schemas.microsoft.com/office/drawing/2014/main" id="{59030CA6-17CA-474D-9E2C-F90253E32F23}"/>
                  </a:ext>
                </a:extLst>
              </p:cNvPr>
              <p:cNvSpPr/>
              <p:nvPr/>
            </p:nvSpPr>
            <p:spPr>
              <a:xfrm rot="901576" flipH="1">
                <a:off x="7277102" y="1601711"/>
                <a:ext cx="61052" cy="55173"/>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64;p49">
                <a:extLst>
                  <a:ext uri="{FF2B5EF4-FFF2-40B4-BE49-F238E27FC236}">
                    <a16:creationId xmlns:a16="http://schemas.microsoft.com/office/drawing/2014/main" id="{EA2825BF-5C5D-4078-A985-7B54D6A6B3AB}"/>
                  </a:ext>
                </a:extLst>
              </p:cNvPr>
              <p:cNvSpPr/>
              <p:nvPr/>
            </p:nvSpPr>
            <p:spPr>
              <a:xfrm rot="901576" flipH="1">
                <a:off x="7452727" y="1611011"/>
                <a:ext cx="61052" cy="55173"/>
              </a:xfrm>
              <a:custGeom>
                <a:avLst/>
                <a:gdLst/>
                <a:ahLst/>
                <a:cxnLst/>
                <a:rect l="l" t="t" r="r" b="b"/>
                <a:pathLst>
                  <a:path w="2648" h="2393" extrusionOk="0">
                    <a:moveTo>
                      <a:pt x="1607" y="0"/>
                    </a:moveTo>
                    <a:cubicBezTo>
                      <a:pt x="1383" y="0"/>
                      <a:pt x="1171" y="70"/>
                      <a:pt x="1004" y="266"/>
                    </a:cubicBezTo>
                    <a:cubicBezTo>
                      <a:pt x="731" y="608"/>
                      <a:pt x="0" y="2069"/>
                      <a:pt x="685" y="2366"/>
                    </a:cubicBezTo>
                    <a:cubicBezTo>
                      <a:pt x="731" y="2384"/>
                      <a:pt x="776" y="2392"/>
                      <a:pt x="821" y="2392"/>
                    </a:cubicBezTo>
                    <a:cubicBezTo>
                      <a:pt x="1001" y="2392"/>
                      <a:pt x="1169" y="2261"/>
                      <a:pt x="1278" y="2114"/>
                    </a:cubicBezTo>
                    <a:cubicBezTo>
                      <a:pt x="1484" y="1886"/>
                      <a:pt x="1644" y="1612"/>
                      <a:pt x="1735" y="1338"/>
                    </a:cubicBezTo>
                    <a:cubicBezTo>
                      <a:pt x="1803" y="1087"/>
                      <a:pt x="1758" y="905"/>
                      <a:pt x="2032" y="745"/>
                    </a:cubicBezTo>
                    <a:cubicBezTo>
                      <a:pt x="2146" y="654"/>
                      <a:pt x="2305" y="654"/>
                      <a:pt x="2442" y="608"/>
                    </a:cubicBezTo>
                    <a:cubicBezTo>
                      <a:pt x="2488" y="585"/>
                      <a:pt x="2557" y="562"/>
                      <a:pt x="2602" y="517"/>
                    </a:cubicBezTo>
                    <a:cubicBezTo>
                      <a:pt x="2625" y="448"/>
                      <a:pt x="2648" y="380"/>
                      <a:pt x="2602" y="334"/>
                    </a:cubicBezTo>
                    <a:cubicBezTo>
                      <a:pt x="2579" y="288"/>
                      <a:pt x="2534" y="266"/>
                      <a:pt x="2488" y="243"/>
                    </a:cubicBezTo>
                    <a:cubicBezTo>
                      <a:pt x="2227" y="125"/>
                      <a:pt x="1906"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 name="Google Shape;1971;p49">
            <a:extLst>
              <a:ext uri="{FF2B5EF4-FFF2-40B4-BE49-F238E27FC236}">
                <a16:creationId xmlns:a16="http://schemas.microsoft.com/office/drawing/2014/main" id="{3612F377-89FC-43C5-8422-74F9B8ED9180}"/>
              </a:ext>
            </a:extLst>
          </p:cNvPr>
          <p:cNvSpPr/>
          <p:nvPr/>
        </p:nvSpPr>
        <p:spPr>
          <a:xfrm flipH="1">
            <a:off x="677105" y="3248361"/>
            <a:ext cx="7789789" cy="1252247"/>
          </a:xfrm>
          <a:prstGeom prst="roundRect">
            <a:avLst>
              <a:gd name="adj" fmla="val 6845"/>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2003;p49">
            <a:extLst>
              <a:ext uri="{FF2B5EF4-FFF2-40B4-BE49-F238E27FC236}">
                <a16:creationId xmlns:a16="http://schemas.microsoft.com/office/drawing/2014/main" id="{44B0FCC6-2D72-4479-B5B8-DF425B0C7F4F}"/>
              </a:ext>
            </a:extLst>
          </p:cNvPr>
          <p:cNvGrpSpPr/>
          <p:nvPr/>
        </p:nvGrpSpPr>
        <p:grpSpPr>
          <a:xfrm flipH="1">
            <a:off x="1150193" y="3004954"/>
            <a:ext cx="1071942" cy="1585705"/>
            <a:chOff x="3048428" y="2398999"/>
            <a:chExt cx="999629" cy="1478735"/>
          </a:xfrm>
        </p:grpSpPr>
        <p:grpSp>
          <p:nvGrpSpPr>
            <p:cNvPr id="46" name="Google Shape;2004;p49">
              <a:extLst>
                <a:ext uri="{FF2B5EF4-FFF2-40B4-BE49-F238E27FC236}">
                  <a16:creationId xmlns:a16="http://schemas.microsoft.com/office/drawing/2014/main" id="{D1E8FAFC-84B5-44D5-A5D1-55E8A380098F}"/>
                </a:ext>
              </a:extLst>
            </p:cNvPr>
            <p:cNvGrpSpPr/>
            <p:nvPr/>
          </p:nvGrpSpPr>
          <p:grpSpPr>
            <a:xfrm>
              <a:off x="3290805" y="2853974"/>
              <a:ext cx="294040" cy="406245"/>
              <a:chOff x="4105814" y="2196568"/>
              <a:chExt cx="416960" cy="575988"/>
            </a:xfrm>
          </p:grpSpPr>
          <p:sp>
            <p:nvSpPr>
              <p:cNvPr id="63" name="Google Shape;2005;p49">
                <a:extLst>
                  <a:ext uri="{FF2B5EF4-FFF2-40B4-BE49-F238E27FC236}">
                    <a16:creationId xmlns:a16="http://schemas.microsoft.com/office/drawing/2014/main" id="{1F8683E5-4CBE-46AD-A122-8BAFCD90702E}"/>
                  </a:ext>
                </a:extLst>
              </p:cNvPr>
              <p:cNvSpPr/>
              <p:nvPr/>
            </p:nvSpPr>
            <p:spPr>
              <a:xfrm>
                <a:off x="4376830" y="2210586"/>
                <a:ext cx="145945" cy="78969"/>
              </a:xfrm>
              <a:custGeom>
                <a:avLst/>
                <a:gdLst/>
                <a:ahLst/>
                <a:cxnLst/>
                <a:rect l="l" t="t" r="r" b="b"/>
                <a:pathLst>
                  <a:path w="937" h="507" extrusionOk="0">
                    <a:moveTo>
                      <a:pt x="125" y="1"/>
                    </a:moveTo>
                    <a:cubicBezTo>
                      <a:pt x="61" y="1"/>
                      <a:pt x="0" y="83"/>
                      <a:pt x="32" y="251"/>
                    </a:cubicBezTo>
                    <a:cubicBezTo>
                      <a:pt x="73" y="438"/>
                      <a:pt x="274" y="507"/>
                      <a:pt x="480" y="507"/>
                    </a:cubicBezTo>
                    <a:cubicBezTo>
                      <a:pt x="539" y="507"/>
                      <a:pt x="598" y="501"/>
                      <a:pt x="654" y="491"/>
                    </a:cubicBezTo>
                    <a:cubicBezTo>
                      <a:pt x="897" y="447"/>
                      <a:pt x="936" y="224"/>
                      <a:pt x="801" y="224"/>
                    </a:cubicBezTo>
                    <a:cubicBezTo>
                      <a:pt x="795" y="224"/>
                      <a:pt x="790" y="225"/>
                      <a:pt x="783" y="225"/>
                    </a:cubicBezTo>
                    <a:cubicBezTo>
                      <a:pt x="725" y="243"/>
                      <a:pt x="670" y="250"/>
                      <a:pt x="620" y="250"/>
                    </a:cubicBezTo>
                    <a:cubicBezTo>
                      <a:pt x="352" y="250"/>
                      <a:pt x="201" y="44"/>
                      <a:pt x="201" y="44"/>
                    </a:cubicBezTo>
                    <a:cubicBezTo>
                      <a:pt x="180" y="15"/>
                      <a:pt x="152" y="1"/>
                      <a:pt x="1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006;p49">
                <a:extLst>
                  <a:ext uri="{FF2B5EF4-FFF2-40B4-BE49-F238E27FC236}">
                    <a16:creationId xmlns:a16="http://schemas.microsoft.com/office/drawing/2014/main" id="{E2FCDB98-82BF-4129-AE1E-660D0F1EE746}"/>
                  </a:ext>
                </a:extLst>
              </p:cNvPr>
              <p:cNvSpPr/>
              <p:nvPr/>
            </p:nvSpPr>
            <p:spPr>
              <a:xfrm>
                <a:off x="4105814" y="2196568"/>
                <a:ext cx="144387" cy="82707"/>
              </a:xfrm>
              <a:custGeom>
                <a:avLst/>
                <a:gdLst/>
                <a:ahLst/>
                <a:cxnLst/>
                <a:rect l="l" t="t" r="r" b="b"/>
                <a:pathLst>
                  <a:path w="927" h="531" extrusionOk="0">
                    <a:moveTo>
                      <a:pt x="804" y="1"/>
                    </a:moveTo>
                    <a:cubicBezTo>
                      <a:pt x="775" y="1"/>
                      <a:pt x="746" y="17"/>
                      <a:pt x="723" y="50"/>
                    </a:cubicBezTo>
                    <a:cubicBezTo>
                      <a:pt x="723" y="50"/>
                      <a:pt x="576" y="280"/>
                      <a:pt x="290" y="280"/>
                    </a:cubicBezTo>
                    <a:cubicBezTo>
                      <a:pt x="248" y="280"/>
                      <a:pt x="202" y="275"/>
                      <a:pt x="153" y="264"/>
                    </a:cubicBezTo>
                    <a:cubicBezTo>
                      <a:pt x="149" y="263"/>
                      <a:pt x="145" y="263"/>
                      <a:pt x="142" y="263"/>
                    </a:cubicBezTo>
                    <a:cubicBezTo>
                      <a:pt x="1" y="263"/>
                      <a:pt x="56" y="491"/>
                      <a:pt x="302" y="523"/>
                    </a:cubicBezTo>
                    <a:cubicBezTo>
                      <a:pt x="342" y="528"/>
                      <a:pt x="383" y="530"/>
                      <a:pt x="424" y="530"/>
                    </a:cubicBezTo>
                    <a:cubicBezTo>
                      <a:pt x="647" y="530"/>
                      <a:pt x="877" y="452"/>
                      <a:pt x="905" y="244"/>
                    </a:cubicBezTo>
                    <a:cubicBezTo>
                      <a:pt x="927" y="80"/>
                      <a:pt x="867" y="1"/>
                      <a:pt x="8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007;p49">
                <a:extLst>
                  <a:ext uri="{FF2B5EF4-FFF2-40B4-BE49-F238E27FC236}">
                    <a16:creationId xmlns:a16="http://schemas.microsoft.com/office/drawing/2014/main" id="{C53FA8BE-58AD-468D-A27C-349E1E46EF83}"/>
                  </a:ext>
                </a:extLst>
              </p:cNvPr>
              <p:cNvSpPr/>
              <p:nvPr/>
            </p:nvSpPr>
            <p:spPr>
              <a:xfrm>
                <a:off x="4203317" y="2412603"/>
                <a:ext cx="130213" cy="17803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008;p49">
                <a:extLst>
                  <a:ext uri="{FF2B5EF4-FFF2-40B4-BE49-F238E27FC236}">
                    <a16:creationId xmlns:a16="http://schemas.microsoft.com/office/drawing/2014/main" id="{2B9F8444-2A12-4CB8-A133-81EF324463F9}"/>
                  </a:ext>
                </a:extLst>
              </p:cNvPr>
              <p:cNvSpPr/>
              <p:nvPr/>
            </p:nvSpPr>
            <p:spPr>
              <a:xfrm>
                <a:off x="4230419" y="2749972"/>
                <a:ext cx="64951" cy="22585"/>
              </a:xfrm>
              <a:custGeom>
                <a:avLst/>
                <a:gdLst/>
                <a:ahLst/>
                <a:cxnLst/>
                <a:rect l="l" t="t" r="r" b="b"/>
                <a:pathLst>
                  <a:path w="417" h="145" extrusionOk="0">
                    <a:moveTo>
                      <a:pt x="357" y="0"/>
                    </a:moveTo>
                    <a:lnTo>
                      <a:pt x="357" y="0"/>
                    </a:lnTo>
                    <a:cubicBezTo>
                      <a:pt x="281" y="40"/>
                      <a:pt x="208" y="51"/>
                      <a:pt x="148" y="51"/>
                    </a:cubicBezTo>
                    <a:cubicBezTo>
                      <a:pt x="60" y="51"/>
                      <a:pt x="1" y="26"/>
                      <a:pt x="1" y="26"/>
                    </a:cubicBezTo>
                    <a:lnTo>
                      <a:pt x="1" y="26"/>
                    </a:lnTo>
                    <a:cubicBezTo>
                      <a:pt x="47" y="114"/>
                      <a:pt x="114" y="145"/>
                      <a:pt x="178" y="145"/>
                    </a:cubicBezTo>
                    <a:cubicBezTo>
                      <a:pt x="302" y="145"/>
                      <a:pt x="417" y="3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009;p49">
                <a:extLst>
                  <a:ext uri="{FF2B5EF4-FFF2-40B4-BE49-F238E27FC236}">
                    <a16:creationId xmlns:a16="http://schemas.microsoft.com/office/drawing/2014/main" id="{3707FB49-13B2-4F2E-8908-467A85BFD924}"/>
                  </a:ext>
                </a:extLst>
              </p:cNvPr>
              <p:cNvSpPr/>
              <p:nvPr/>
            </p:nvSpPr>
            <p:spPr>
              <a:xfrm>
                <a:off x="4370755" y="2371483"/>
                <a:ext cx="129123" cy="35668"/>
              </a:xfrm>
              <a:custGeom>
                <a:avLst/>
                <a:gdLst/>
                <a:ahLst/>
                <a:cxnLst/>
                <a:rect l="l" t="t" r="r" b="b"/>
                <a:pathLst>
                  <a:path w="829" h="229" extrusionOk="0">
                    <a:moveTo>
                      <a:pt x="258" y="1"/>
                    </a:moveTo>
                    <a:cubicBezTo>
                      <a:pt x="165" y="1"/>
                      <a:pt x="100" y="21"/>
                      <a:pt x="58" y="54"/>
                    </a:cubicBezTo>
                    <a:cubicBezTo>
                      <a:pt x="0" y="112"/>
                      <a:pt x="71" y="118"/>
                      <a:pt x="71" y="118"/>
                    </a:cubicBezTo>
                    <a:cubicBezTo>
                      <a:pt x="71" y="118"/>
                      <a:pt x="111" y="111"/>
                      <a:pt x="180" y="111"/>
                    </a:cubicBezTo>
                    <a:cubicBezTo>
                      <a:pt x="287" y="111"/>
                      <a:pt x="467" y="130"/>
                      <a:pt x="680" y="229"/>
                    </a:cubicBezTo>
                    <a:cubicBezTo>
                      <a:pt x="829" y="229"/>
                      <a:pt x="641" y="54"/>
                      <a:pt x="447" y="21"/>
                    </a:cubicBezTo>
                    <a:cubicBezTo>
                      <a:pt x="374" y="7"/>
                      <a:pt x="312" y="1"/>
                      <a:pt x="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010;p49">
                <a:extLst>
                  <a:ext uri="{FF2B5EF4-FFF2-40B4-BE49-F238E27FC236}">
                    <a16:creationId xmlns:a16="http://schemas.microsoft.com/office/drawing/2014/main" id="{0A851ADD-15E0-40A0-94CD-99A55C696E5D}"/>
                  </a:ext>
                </a:extLst>
              </p:cNvPr>
              <p:cNvSpPr/>
              <p:nvPr/>
            </p:nvSpPr>
            <p:spPr>
              <a:xfrm>
                <a:off x="4119676" y="2339241"/>
                <a:ext cx="126942" cy="28659"/>
              </a:xfrm>
              <a:custGeom>
                <a:avLst/>
                <a:gdLst/>
                <a:ahLst/>
                <a:cxnLst/>
                <a:rect l="l" t="t" r="r" b="b"/>
                <a:pathLst>
                  <a:path w="815" h="184" extrusionOk="0">
                    <a:moveTo>
                      <a:pt x="384" y="1"/>
                    </a:moveTo>
                    <a:cubicBezTo>
                      <a:pt x="192" y="1"/>
                      <a:pt x="0" y="113"/>
                      <a:pt x="136" y="144"/>
                    </a:cubicBezTo>
                    <a:cubicBezTo>
                      <a:pt x="229" y="127"/>
                      <a:pt x="314" y="120"/>
                      <a:pt x="389" y="120"/>
                    </a:cubicBezTo>
                    <a:cubicBezTo>
                      <a:pt x="620" y="120"/>
                      <a:pt x="757" y="183"/>
                      <a:pt x="757" y="183"/>
                    </a:cubicBezTo>
                    <a:cubicBezTo>
                      <a:pt x="757" y="183"/>
                      <a:pt x="762" y="184"/>
                      <a:pt x="769" y="184"/>
                    </a:cubicBezTo>
                    <a:cubicBezTo>
                      <a:pt x="786" y="184"/>
                      <a:pt x="815" y="177"/>
                      <a:pt x="777" y="125"/>
                    </a:cubicBezTo>
                    <a:cubicBezTo>
                      <a:pt x="731" y="60"/>
                      <a:pt x="615" y="15"/>
                      <a:pt x="414" y="2"/>
                    </a:cubicBezTo>
                    <a:cubicBezTo>
                      <a:pt x="404" y="1"/>
                      <a:pt x="394" y="1"/>
                      <a:pt x="3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011;p49">
                <a:extLst>
                  <a:ext uri="{FF2B5EF4-FFF2-40B4-BE49-F238E27FC236}">
                    <a16:creationId xmlns:a16="http://schemas.microsoft.com/office/drawing/2014/main" id="{DE0C2AA8-E16A-4B9C-ACFB-11A59AD00C8C}"/>
                  </a:ext>
                </a:extLst>
              </p:cNvPr>
              <p:cNvSpPr/>
              <p:nvPr/>
            </p:nvSpPr>
            <p:spPr>
              <a:xfrm>
                <a:off x="4152852" y="2651533"/>
                <a:ext cx="252327" cy="62147"/>
              </a:xfrm>
              <a:custGeom>
                <a:avLst/>
                <a:gdLst/>
                <a:ahLst/>
                <a:cxnLst/>
                <a:rect l="l" t="t" r="r" b="b"/>
                <a:pathLst>
                  <a:path w="1620" h="399" extrusionOk="0">
                    <a:moveTo>
                      <a:pt x="580" y="0"/>
                    </a:moveTo>
                    <a:cubicBezTo>
                      <a:pt x="346" y="0"/>
                      <a:pt x="175" y="37"/>
                      <a:pt x="175" y="37"/>
                    </a:cubicBezTo>
                    <a:cubicBezTo>
                      <a:pt x="175" y="37"/>
                      <a:pt x="0" y="244"/>
                      <a:pt x="175" y="270"/>
                    </a:cubicBezTo>
                    <a:cubicBezTo>
                      <a:pt x="288" y="270"/>
                      <a:pt x="1174" y="399"/>
                      <a:pt x="1500" y="399"/>
                    </a:cubicBezTo>
                    <a:cubicBezTo>
                      <a:pt x="1568" y="399"/>
                      <a:pt x="1611" y="393"/>
                      <a:pt x="1619" y="380"/>
                    </a:cubicBezTo>
                    <a:cubicBezTo>
                      <a:pt x="1332" y="67"/>
                      <a:pt x="898" y="0"/>
                      <a:pt x="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2012;p49">
              <a:extLst>
                <a:ext uri="{FF2B5EF4-FFF2-40B4-BE49-F238E27FC236}">
                  <a16:creationId xmlns:a16="http://schemas.microsoft.com/office/drawing/2014/main" id="{DE376A77-9BB2-4088-BAE3-B696456B39FF}"/>
                </a:ext>
              </a:extLst>
            </p:cNvPr>
            <p:cNvGrpSpPr/>
            <p:nvPr/>
          </p:nvGrpSpPr>
          <p:grpSpPr>
            <a:xfrm flipH="1">
              <a:off x="3048428" y="2398999"/>
              <a:ext cx="999629" cy="1478735"/>
              <a:chOff x="8534878" y="2963765"/>
              <a:chExt cx="999629" cy="1478735"/>
            </a:xfrm>
          </p:grpSpPr>
          <p:sp>
            <p:nvSpPr>
              <p:cNvPr id="56" name="Google Shape;2013;p49">
                <a:extLst>
                  <a:ext uri="{FF2B5EF4-FFF2-40B4-BE49-F238E27FC236}">
                    <a16:creationId xmlns:a16="http://schemas.microsoft.com/office/drawing/2014/main" id="{41423ADB-601F-4C79-AD84-612A4947BCEA}"/>
                  </a:ext>
                </a:extLst>
              </p:cNvPr>
              <p:cNvSpPr/>
              <p:nvPr/>
            </p:nvSpPr>
            <p:spPr>
              <a:xfrm>
                <a:off x="8603086" y="3130222"/>
                <a:ext cx="789562" cy="762499"/>
              </a:xfrm>
              <a:custGeom>
                <a:avLst/>
                <a:gdLst/>
                <a:ahLst/>
                <a:cxnLst/>
                <a:rect l="l" t="t" r="r" b="b"/>
                <a:pathLst>
                  <a:path w="21473" h="20737" extrusionOk="0">
                    <a:moveTo>
                      <a:pt x="13674" y="1"/>
                    </a:moveTo>
                    <a:cubicBezTo>
                      <a:pt x="12061" y="1"/>
                      <a:pt x="10301" y="357"/>
                      <a:pt x="8508" y="1200"/>
                    </a:cubicBezTo>
                    <a:cubicBezTo>
                      <a:pt x="8508" y="1200"/>
                      <a:pt x="8049" y="1073"/>
                      <a:pt x="7355" y="1073"/>
                    </a:cubicBezTo>
                    <a:cubicBezTo>
                      <a:pt x="5791" y="1073"/>
                      <a:pt x="3036" y="1719"/>
                      <a:pt x="1660" y="5925"/>
                    </a:cubicBezTo>
                    <a:cubicBezTo>
                      <a:pt x="0" y="10989"/>
                      <a:pt x="3854" y="20736"/>
                      <a:pt x="11423" y="20736"/>
                    </a:cubicBezTo>
                    <a:cubicBezTo>
                      <a:pt x="12075" y="20736"/>
                      <a:pt x="12755" y="20664"/>
                      <a:pt x="13461" y="20510"/>
                    </a:cubicBezTo>
                    <a:cubicBezTo>
                      <a:pt x="15423" y="12291"/>
                      <a:pt x="17113" y="10963"/>
                      <a:pt x="18001" y="10963"/>
                    </a:cubicBezTo>
                    <a:cubicBezTo>
                      <a:pt x="18424" y="10963"/>
                      <a:pt x="18665" y="11266"/>
                      <a:pt x="18665" y="11266"/>
                    </a:cubicBezTo>
                    <a:cubicBezTo>
                      <a:pt x="18665" y="11266"/>
                      <a:pt x="21473" y="8481"/>
                      <a:pt x="21290" y="4989"/>
                    </a:cubicBezTo>
                    <a:cubicBezTo>
                      <a:pt x="21141" y="2459"/>
                      <a:pt x="17914" y="1"/>
                      <a:pt x="136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014;p49">
                <a:extLst>
                  <a:ext uri="{FF2B5EF4-FFF2-40B4-BE49-F238E27FC236}">
                    <a16:creationId xmlns:a16="http://schemas.microsoft.com/office/drawing/2014/main" id="{C6BC3047-DEEF-4971-8AE0-F0ED823AB7BB}"/>
                  </a:ext>
                </a:extLst>
              </p:cNvPr>
              <p:cNvSpPr/>
              <p:nvPr/>
            </p:nvSpPr>
            <p:spPr>
              <a:xfrm>
                <a:off x="8905810" y="3782810"/>
                <a:ext cx="263604" cy="318943"/>
              </a:xfrm>
              <a:custGeom>
                <a:avLst/>
                <a:gdLst/>
                <a:ahLst/>
                <a:cxnLst/>
                <a:rect l="l" t="t" r="r" b="b"/>
                <a:pathLst>
                  <a:path w="7169" h="8674" extrusionOk="0">
                    <a:moveTo>
                      <a:pt x="1" y="0"/>
                    </a:moveTo>
                    <a:lnTo>
                      <a:pt x="1" y="8674"/>
                    </a:lnTo>
                    <a:lnTo>
                      <a:pt x="7168" y="8674"/>
                    </a:lnTo>
                    <a:lnTo>
                      <a:pt x="7168" y="109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015;p49">
                <a:extLst>
                  <a:ext uri="{FF2B5EF4-FFF2-40B4-BE49-F238E27FC236}">
                    <a16:creationId xmlns:a16="http://schemas.microsoft.com/office/drawing/2014/main" id="{F2AACE01-B842-4C6E-9708-EAB700343DD9}"/>
                  </a:ext>
                </a:extLst>
              </p:cNvPr>
              <p:cNvSpPr/>
              <p:nvPr/>
            </p:nvSpPr>
            <p:spPr>
              <a:xfrm>
                <a:off x="8591099" y="2963765"/>
                <a:ext cx="478414" cy="332695"/>
              </a:xfrm>
              <a:custGeom>
                <a:avLst/>
                <a:gdLst/>
                <a:ahLst/>
                <a:cxnLst/>
                <a:rect l="l" t="t" r="r" b="b"/>
                <a:pathLst>
                  <a:path w="13011" h="9048" extrusionOk="0">
                    <a:moveTo>
                      <a:pt x="9957" y="1"/>
                    </a:moveTo>
                    <a:cubicBezTo>
                      <a:pt x="8937" y="1"/>
                      <a:pt x="7894" y="547"/>
                      <a:pt x="6985" y="1002"/>
                    </a:cubicBezTo>
                    <a:cubicBezTo>
                      <a:pt x="5159" y="1915"/>
                      <a:pt x="2603" y="1915"/>
                      <a:pt x="1187" y="3604"/>
                    </a:cubicBezTo>
                    <a:cubicBezTo>
                      <a:pt x="0" y="5019"/>
                      <a:pt x="525" y="6959"/>
                      <a:pt x="1963" y="8078"/>
                    </a:cubicBezTo>
                    <a:cubicBezTo>
                      <a:pt x="2857" y="8789"/>
                      <a:pt x="3950" y="9048"/>
                      <a:pt x="5001" y="9048"/>
                    </a:cubicBezTo>
                    <a:cubicBezTo>
                      <a:pt x="5130" y="9048"/>
                      <a:pt x="5259" y="9044"/>
                      <a:pt x="5387" y="9036"/>
                    </a:cubicBezTo>
                    <a:cubicBezTo>
                      <a:pt x="6711" y="8991"/>
                      <a:pt x="8035" y="8557"/>
                      <a:pt x="9085" y="8055"/>
                    </a:cubicBezTo>
                    <a:cubicBezTo>
                      <a:pt x="10409" y="7439"/>
                      <a:pt x="11733" y="6434"/>
                      <a:pt x="12417" y="4973"/>
                    </a:cubicBezTo>
                    <a:cubicBezTo>
                      <a:pt x="13011" y="3695"/>
                      <a:pt x="12942" y="2006"/>
                      <a:pt x="11892" y="888"/>
                    </a:cubicBezTo>
                    <a:cubicBezTo>
                      <a:pt x="11286" y="236"/>
                      <a:pt x="10626" y="1"/>
                      <a:pt x="9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016;p49">
                <a:extLst>
                  <a:ext uri="{FF2B5EF4-FFF2-40B4-BE49-F238E27FC236}">
                    <a16:creationId xmlns:a16="http://schemas.microsoft.com/office/drawing/2014/main" id="{D8EA2746-9417-444B-A8C5-AD69486CE4EC}"/>
                  </a:ext>
                </a:extLst>
              </p:cNvPr>
              <p:cNvSpPr/>
              <p:nvPr/>
            </p:nvSpPr>
            <p:spPr>
              <a:xfrm>
                <a:off x="8698724" y="3541270"/>
                <a:ext cx="223084" cy="204772"/>
              </a:xfrm>
              <a:custGeom>
                <a:avLst/>
                <a:gdLst/>
                <a:ahLst/>
                <a:cxnLst/>
                <a:rect l="l" t="t" r="r" b="b"/>
                <a:pathLst>
                  <a:path w="6067" h="5569" extrusionOk="0">
                    <a:moveTo>
                      <a:pt x="2391" y="1"/>
                    </a:moveTo>
                    <a:cubicBezTo>
                      <a:pt x="2209" y="1"/>
                      <a:pt x="2013" y="27"/>
                      <a:pt x="1798" y="87"/>
                    </a:cubicBezTo>
                    <a:cubicBezTo>
                      <a:pt x="0" y="604"/>
                      <a:pt x="681" y="5568"/>
                      <a:pt x="3513" y="5568"/>
                    </a:cubicBezTo>
                    <a:cubicBezTo>
                      <a:pt x="3557" y="5568"/>
                      <a:pt x="3602" y="5567"/>
                      <a:pt x="3647" y="5565"/>
                    </a:cubicBezTo>
                    <a:cubicBezTo>
                      <a:pt x="5930" y="5428"/>
                      <a:pt x="6067" y="4150"/>
                      <a:pt x="5793" y="3077"/>
                    </a:cubicBezTo>
                    <a:cubicBezTo>
                      <a:pt x="5587" y="2278"/>
                      <a:pt x="5062" y="1570"/>
                      <a:pt x="4400" y="1068"/>
                    </a:cubicBezTo>
                    <a:cubicBezTo>
                      <a:pt x="3797" y="597"/>
                      <a:pt x="3256" y="1"/>
                      <a:pt x="2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017;p49">
                <a:extLst>
                  <a:ext uri="{FF2B5EF4-FFF2-40B4-BE49-F238E27FC236}">
                    <a16:creationId xmlns:a16="http://schemas.microsoft.com/office/drawing/2014/main" id="{9BACA6C2-C956-4924-99BE-AEC85D38B3E4}"/>
                  </a:ext>
                </a:extLst>
              </p:cNvPr>
              <p:cNvSpPr/>
              <p:nvPr/>
            </p:nvSpPr>
            <p:spPr>
              <a:xfrm>
                <a:off x="8816165" y="3295208"/>
                <a:ext cx="531179" cy="641011"/>
              </a:xfrm>
              <a:custGeom>
                <a:avLst/>
                <a:gdLst/>
                <a:ahLst/>
                <a:cxnLst/>
                <a:rect l="l" t="t" r="r" b="b"/>
                <a:pathLst>
                  <a:path w="14446" h="17433" extrusionOk="0">
                    <a:moveTo>
                      <a:pt x="11427" y="0"/>
                    </a:moveTo>
                    <a:cubicBezTo>
                      <a:pt x="11331" y="0"/>
                      <a:pt x="11233" y="7"/>
                      <a:pt x="11135" y="22"/>
                    </a:cubicBezTo>
                    <a:cubicBezTo>
                      <a:pt x="10622" y="102"/>
                      <a:pt x="10074" y="137"/>
                      <a:pt x="9512" y="137"/>
                    </a:cubicBezTo>
                    <a:cubicBezTo>
                      <a:pt x="8950" y="137"/>
                      <a:pt x="8374" y="102"/>
                      <a:pt x="7803" y="45"/>
                    </a:cubicBezTo>
                    <a:cubicBezTo>
                      <a:pt x="7567" y="21"/>
                      <a:pt x="7333" y="9"/>
                      <a:pt x="7101" y="9"/>
                    </a:cubicBezTo>
                    <a:cubicBezTo>
                      <a:pt x="3246" y="9"/>
                      <a:pt x="1" y="3332"/>
                      <a:pt x="65" y="7509"/>
                    </a:cubicBezTo>
                    <a:cubicBezTo>
                      <a:pt x="65" y="7737"/>
                      <a:pt x="65" y="7988"/>
                      <a:pt x="88" y="8239"/>
                    </a:cubicBezTo>
                    <a:cubicBezTo>
                      <a:pt x="445" y="14782"/>
                      <a:pt x="4212" y="17433"/>
                      <a:pt x="8098" y="17433"/>
                    </a:cubicBezTo>
                    <a:cubicBezTo>
                      <a:pt x="8685" y="17433"/>
                      <a:pt x="9276" y="17372"/>
                      <a:pt x="9857" y="17255"/>
                    </a:cubicBezTo>
                    <a:cubicBezTo>
                      <a:pt x="14445" y="16320"/>
                      <a:pt x="13897" y="9495"/>
                      <a:pt x="13897" y="9495"/>
                    </a:cubicBezTo>
                    <a:lnTo>
                      <a:pt x="13486" y="2077"/>
                    </a:lnTo>
                    <a:cubicBezTo>
                      <a:pt x="13424" y="904"/>
                      <a:pt x="12496" y="0"/>
                      <a:pt x="114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018;p49">
                <a:extLst>
                  <a:ext uri="{FF2B5EF4-FFF2-40B4-BE49-F238E27FC236}">
                    <a16:creationId xmlns:a16="http://schemas.microsoft.com/office/drawing/2014/main" id="{B0FCB27E-622A-414A-9BF9-C94EFDA8CB87}"/>
                  </a:ext>
                </a:extLst>
              </p:cNvPr>
              <p:cNvSpPr/>
              <p:nvPr/>
            </p:nvSpPr>
            <p:spPr>
              <a:xfrm>
                <a:off x="8534878" y="4037920"/>
                <a:ext cx="999629" cy="404580"/>
              </a:xfrm>
              <a:custGeom>
                <a:avLst/>
                <a:gdLst/>
                <a:ahLst/>
                <a:cxnLst/>
                <a:rect l="l" t="t" r="r" b="b"/>
                <a:pathLst>
                  <a:path w="27186" h="11003" extrusionOk="0">
                    <a:moveTo>
                      <a:pt x="10089" y="1"/>
                    </a:moveTo>
                    <a:cubicBezTo>
                      <a:pt x="10089" y="1"/>
                      <a:pt x="0" y="2512"/>
                      <a:pt x="0" y="11003"/>
                    </a:cubicBezTo>
                    <a:lnTo>
                      <a:pt x="27185" y="11003"/>
                    </a:lnTo>
                    <a:cubicBezTo>
                      <a:pt x="27185" y="2512"/>
                      <a:pt x="17256" y="1"/>
                      <a:pt x="17256" y="1"/>
                    </a:cubicBezTo>
                    <a:cubicBezTo>
                      <a:pt x="16149" y="309"/>
                      <a:pt x="14911" y="463"/>
                      <a:pt x="13673" y="463"/>
                    </a:cubicBezTo>
                    <a:cubicBezTo>
                      <a:pt x="12434" y="463"/>
                      <a:pt x="11196" y="309"/>
                      <a:pt x="100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019;p49">
                <a:extLst>
                  <a:ext uri="{FF2B5EF4-FFF2-40B4-BE49-F238E27FC236}">
                    <a16:creationId xmlns:a16="http://schemas.microsoft.com/office/drawing/2014/main" id="{8FB75751-1BFE-42E4-9824-CD9E07515B32}"/>
                  </a:ext>
                </a:extLst>
              </p:cNvPr>
              <p:cNvSpPr/>
              <p:nvPr/>
            </p:nvSpPr>
            <p:spPr>
              <a:xfrm>
                <a:off x="9133266" y="3929227"/>
                <a:ext cx="386967" cy="305963"/>
              </a:xfrm>
              <a:custGeom>
                <a:avLst/>
                <a:gdLst/>
                <a:ahLst/>
                <a:cxnLst/>
                <a:rect l="l" t="t" r="r" b="b"/>
                <a:pathLst>
                  <a:path w="10524" h="8321" extrusionOk="0">
                    <a:moveTo>
                      <a:pt x="5004" y="0"/>
                    </a:moveTo>
                    <a:cubicBezTo>
                      <a:pt x="4618" y="0"/>
                      <a:pt x="3852" y="448"/>
                      <a:pt x="2580" y="1793"/>
                    </a:cubicBezTo>
                    <a:cubicBezTo>
                      <a:pt x="982" y="3482"/>
                      <a:pt x="1" y="6335"/>
                      <a:pt x="1" y="6335"/>
                    </a:cubicBezTo>
                    <a:lnTo>
                      <a:pt x="2534" y="8321"/>
                    </a:lnTo>
                    <a:cubicBezTo>
                      <a:pt x="10523" y="3984"/>
                      <a:pt x="10089" y="3299"/>
                      <a:pt x="9861" y="3094"/>
                    </a:cubicBezTo>
                    <a:cubicBezTo>
                      <a:pt x="9841" y="3076"/>
                      <a:pt x="9814" y="3067"/>
                      <a:pt x="9779" y="3067"/>
                    </a:cubicBezTo>
                    <a:cubicBezTo>
                      <a:pt x="9462" y="3067"/>
                      <a:pt x="8551" y="3782"/>
                      <a:pt x="7213" y="4441"/>
                    </a:cubicBezTo>
                    <a:cubicBezTo>
                      <a:pt x="8241" y="3870"/>
                      <a:pt x="10135" y="2318"/>
                      <a:pt x="9861" y="2021"/>
                    </a:cubicBezTo>
                    <a:cubicBezTo>
                      <a:pt x="9823" y="1974"/>
                      <a:pt x="9771" y="1953"/>
                      <a:pt x="9705" y="1953"/>
                    </a:cubicBezTo>
                    <a:cubicBezTo>
                      <a:pt x="9254" y="1953"/>
                      <a:pt x="8153" y="2948"/>
                      <a:pt x="6460" y="3664"/>
                    </a:cubicBezTo>
                    <a:cubicBezTo>
                      <a:pt x="7944" y="2820"/>
                      <a:pt x="9884" y="1199"/>
                      <a:pt x="9519" y="857"/>
                    </a:cubicBezTo>
                    <a:cubicBezTo>
                      <a:pt x="9498" y="835"/>
                      <a:pt x="9465" y="824"/>
                      <a:pt x="9420" y="824"/>
                    </a:cubicBezTo>
                    <a:cubicBezTo>
                      <a:pt x="8912" y="824"/>
                      <a:pt x="6943" y="2160"/>
                      <a:pt x="6209" y="2706"/>
                    </a:cubicBezTo>
                    <a:cubicBezTo>
                      <a:pt x="6962" y="2112"/>
                      <a:pt x="9154" y="378"/>
                      <a:pt x="8674" y="104"/>
                    </a:cubicBezTo>
                    <a:cubicBezTo>
                      <a:pt x="8623" y="74"/>
                      <a:pt x="8564" y="61"/>
                      <a:pt x="8498" y="61"/>
                    </a:cubicBezTo>
                    <a:cubicBezTo>
                      <a:pt x="7744" y="61"/>
                      <a:pt x="6042" y="1861"/>
                      <a:pt x="3607" y="2637"/>
                    </a:cubicBezTo>
                    <a:cubicBezTo>
                      <a:pt x="4018" y="1428"/>
                      <a:pt x="5616" y="469"/>
                      <a:pt x="5228" y="81"/>
                    </a:cubicBezTo>
                    <a:cubicBezTo>
                      <a:pt x="5176" y="30"/>
                      <a:pt x="5102" y="0"/>
                      <a:pt x="5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2020;p49">
              <a:extLst>
                <a:ext uri="{FF2B5EF4-FFF2-40B4-BE49-F238E27FC236}">
                  <a16:creationId xmlns:a16="http://schemas.microsoft.com/office/drawing/2014/main" id="{3B46B530-A199-4C10-ABAD-F902698489DD}"/>
                </a:ext>
              </a:extLst>
            </p:cNvPr>
            <p:cNvGrpSpPr/>
            <p:nvPr/>
          </p:nvGrpSpPr>
          <p:grpSpPr>
            <a:xfrm>
              <a:off x="3290805" y="2853949"/>
              <a:ext cx="294040" cy="406302"/>
              <a:chOff x="4105814" y="2196568"/>
              <a:chExt cx="416960" cy="575988"/>
            </a:xfrm>
          </p:grpSpPr>
          <p:sp>
            <p:nvSpPr>
              <p:cNvPr id="49" name="Google Shape;2021;p49">
                <a:extLst>
                  <a:ext uri="{FF2B5EF4-FFF2-40B4-BE49-F238E27FC236}">
                    <a16:creationId xmlns:a16="http://schemas.microsoft.com/office/drawing/2014/main" id="{0B5CFFE0-A9A2-4280-88C1-3EF99E469D88}"/>
                  </a:ext>
                </a:extLst>
              </p:cNvPr>
              <p:cNvSpPr/>
              <p:nvPr/>
            </p:nvSpPr>
            <p:spPr>
              <a:xfrm>
                <a:off x="4376830" y="2210586"/>
                <a:ext cx="145945" cy="78969"/>
              </a:xfrm>
              <a:custGeom>
                <a:avLst/>
                <a:gdLst/>
                <a:ahLst/>
                <a:cxnLst/>
                <a:rect l="l" t="t" r="r" b="b"/>
                <a:pathLst>
                  <a:path w="937" h="507" extrusionOk="0">
                    <a:moveTo>
                      <a:pt x="125" y="1"/>
                    </a:moveTo>
                    <a:cubicBezTo>
                      <a:pt x="61" y="1"/>
                      <a:pt x="0" y="83"/>
                      <a:pt x="32" y="251"/>
                    </a:cubicBezTo>
                    <a:cubicBezTo>
                      <a:pt x="73" y="438"/>
                      <a:pt x="274" y="507"/>
                      <a:pt x="480" y="507"/>
                    </a:cubicBezTo>
                    <a:cubicBezTo>
                      <a:pt x="539" y="507"/>
                      <a:pt x="598" y="501"/>
                      <a:pt x="654" y="491"/>
                    </a:cubicBezTo>
                    <a:cubicBezTo>
                      <a:pt x="897" y="447"/>
                      <a:pt x="936" y="224"/>
                      <a:pt x="801" y="224"/>
                    </a:cubicBezTo>
                    <a:cubicBezTo>
                      <a:pt x="795" y="224"/>
                      <a:pt x="790" y="225"/>
                      <a:pt x="783" y="225"/>
                    </a:cubicBezTo>
                    <a:cubicBezTo>
                      <a:pt x="725" y="243"/>
                      <a:pt x="670" y="250"/>
                      <a:pt x="620" y="250"/>
                    </a:cubicBezTo>
                    <a:cubicBezTo>
                      <a:pt x="352" y="250"/>
                      <a:pt x="201" y="44"/>
                      <a:pt x="201" y="44"/>
                    </a:cubicBezTo>
                    <a:cubicBezTo>
                      <a:pt x="180" y="15"/>
                      <a:pt x="152" y="1"/>
                      <a:pt x="1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022;p49">
                <a:extLst>
                  <a:ext uri="{FF2B5EF4-FFF2-40B4-BE49-F238E27FC236}">
                    <a16:creationId xmlns:a16="http://schemas.microsoft.com/office/drawing/2014/main" id="{623AA1D8-B510-421A-9DE6-D3F48BA066C9}"/>
                  </a:ext>
                </a:extLst>
              </p:cNvPr>
              <p:cNvSpPr/>
              <p:nvPr/>
            </p:nvSpPr>
            <p:spPr>
              <a:xfrm>
                <a:off x="4105814" y="2196568"/>
                <a:ext cx="144387" cy="82707"/>
              </a:xfrm>
              <a:custGeom>
                <a:avLst/>
                <a:gdLst/>
                <a:ahLst/>
                <a:cxnLst/>
                <a:rect l="l" t="t" r="r" b="b"/>
                <a:pathLst>
                  <a:path w="927" h="531" extrusionOk="0">
                    <a:moveTo>
                      <a:pt x="804" y="1"/>
                    </a:moveTo>
                    <a:cubicBezTo>
                      <a:pt x="775" y="1"/>
                      <a:pt x="746" y="17"/>
                      <a:pt x="723" y="50"/>
                    </a:cubicBezTo>
                    <a:cubicBezTo>
                      <a:pt x="723" y="50"/>
                      <a:pt x="576" y="280"/>
                      <a:pt x="290" y="280"/>
                    </a:cubicBezTo>
                    <a:cubicBezTo>
                      <a:pt x="248" y="280"/>
                      <a:pt x="202" y="275"/>
                      <a:pt x="153" y="264"/>
                    </a:cubicBezTo>
                    <a:cubicBezTo>
                      <a:pt x="149" y="263"/>
                      <a:pt x="145" y="263"/>
                      <a:pt x="142" y="263"/>
                    </a:cubicBezTo>
                    <a:cubicBezTo>
                      <a:pt x="1" y="263"/>
                      <a:pt x="56" y="491"/>
                      <a:pt x="302" y="523"/>
                    </a:cubicBezTo>
                    <a:cubicBezTo>
                      <a:pt x="342" y="528"/>
                      <a:pt x="383" y="530"/>
                      <a:pt x="424" y="530"/>
                    </a:cubicBezTo>
                    <a:cubicBezTo>
                      <a:pt x="647" y="530"/>
                      <a:pt x="877" y="452"/>
                      <a:pt x="905" y="244"/>
                    </a:cubicBezTo>
                    <a:cubicBezTo>
                      <a:pt x="927" y="80"/>
                      <a:pt x="867" y="1"/>
                      <a:pt x="8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023;p49">
                <a:extLst>
                  <a:ext uri="{FF2B5EF4-FFF2-40B4-BE49-F238E27FC236}">
                    <a16:creationId xmlns:a16="http://schemas.microsoft.com/office/drawing/2014/main" id="{949234AF-51D0-4E23-9EEB-901039B017B4}"/>
                  </a:ext>
                </a:extLst>
              </p:cNvPr>
              <p:cNvSpPr/>
              <p:nvPr/>
            </p:nvSpPr>
            <p:spPr>
              <a:xfrm>
                <a:off x="4203317" y="2412603"/>
                <a:ext cx="130213" cy="178031"/>
              </a:xfrm>
              <a:custGeom>
                <a:avLst/>
                <a:gdLst/>
                <a:ahLst/>
                <a:cxnLst/>
                <a:rect l="l" t="t" r="r" b="b"/>
                <a:pathLst>
                  <a:path w="836" h="1143" extrusionOk="0">
                    <a:moveTo>
                      <a:pt x="544" y="1"/>
                    </a:moveTo>
                    <a:cubicBezTo>
                      <a:pt x="517" y="1"/>
                      <a:pt x="483" y="12"/>
                      <a:pt x="440" y="36"/>
                    </a:cubicBezTo>
                    <a:cubicBezTo>
                      <a:pt x="440" y="36"/>
                      <a:pt x="0" y="690"/>
                      <a:pt x="32" y="1001"/>
                    </a:cubicBezTo>
                    <a:cubicBezTo>
                      <a:pt x="44" y="1107"/>
                      <a:pt x="99" y="1142"/>
                      <a:pt x="167" y="1142"/>
                    </a:cubicBezTo>
                    <a:cubicBezTo>
                      <a:pt x="297" y="1142"/>
                      <a:pt x="473" y="1014"/>
                      <a:pt x="473" y="1014"/>
                    </a:cubicBezTo>
                    <a:cubicBezTo>
                      <a:pt x="473" y="1014"/>
                      <a:pt x="621" y="1126"/>
                      <a:pt x="715" y="1126"/>
                    </a:cubicBezTo>
                    <a:cubicBezTo>
                      <a:pt x="747" y="1126"/>
                      <a:pt x="772" y="1113"/>
                      <a:pt x="784" y="1078"/>
                    </a:cubicBezTo>
                    <a:cubicBezTo>
                      <a:pt x="835" y="949"/>
                      <a:pt x="538" y="657"/>
                      <a:pt x="538" y="657"/>
                    </a:cubicBezTo>
                    <a:cubicBezTo>
                      <a:pt x="538" y="657"/>
                      <a:pt x="756" y="1"/>
                      <a:pt x="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024;p49">
                <a:extLst>
                  <a:ext uri="{FF2B5EF4-FFF2-40B4-BE49-F238E27FC236}">
                    <a16:creationId xmlns:a16="http://schemas.microsoft.com/office/drawing/2014/main" id="{9C05425E-C963-4305-9D7C-251713A4EDAF}"/>
                  </a:ext>
                </a:extLst>
              </p:cNvPr>
              <p:cNvSpPr/>
              <p:nvPr/>
            </p:nvSpPr>
            <p:spPr>
              <a:xfrm>
                <a:off x="4230419" y="2749972"/>
                <a:ext cx="64951" cy="22585"/>
              </a:xfrm>
              <a:custGeom>
                <a:avLst/>
                <a:gdLst/>
                <a:ahLst/>
                <a:cxnLst/>
                <a:rect l="l" t="t" r="r" b="b"/>
                <a:pathLst>
                  <a:path w="417" h="145" extrusionOk="0">
                    <a:moveTo>
                      <a:pt x="357" y="0"/>
                    </a:moveTo>
                    <a:lnTo>
                      <a:pt x="357" y="0"/>
                    </a:lnTo>
                    <a:cubicBezTo>
                      <a:pt x="281" y="40"/>
                      <a:pt x="208" y="51"/>
                      <a:pt x="148" y="51"/>
                    </a:cubicBezTo>
                    <a:cubicBezTo>
                      <a:pt x="60" y="51"/>
                      <a:pt x="1" y="26"/>
                      <a:pt x="1" y="26"/>
                    </a:cubicBezTo>
                    <a:lnTo>
                      <a:pt x="1" y="26"/>
                    </a:lnTo>
                    <a:cubicBezTo>
                      <a:pt x="47" y="114"/>
                      <a:pt x="114" y="145"/>
                      <a:pt x="178" y="145"/>
                    </a:cubicBezTo>
                    <a:cubicBezTo>
                      <a:pt x="302" y="145"/>
                      <a:pt x="417" y="3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025;p49">
                <a:extLst>
                  <a:ext uri="{FF2B5EF4-FFF2-40B4-BE49-F238E27FC236}">
                    <a16:creationId xmlns:a16="http://schemas.microsoft.com/office/drawing/2014/main" id="{33C51B20-9307-46C7-B6DA-7DB4EBEE3552}"/>
                  </a:ext>
                </a:extLst>
              </p:cNvPr>
              <p:cNvSpPr/>
              <p:nvPr/>
            </p:nvSpPr>
            <p:spPr>
              <a:xfrm>
                <a:off x="4370755" y="2371483"/>
                <a:ext cx="129123" cy="35668"/>
              </a:xfrm>
              <a:custGeom>
                <a:avLst/>
                <a:gdLst/>
                <a:ahLst/>
                <a:cxnLst/>
                <a:rect l="l" t="t" r="r" b="b"/>
                <a:pathLst>
                  <a:path w="829" h="229" extrusionOk="0">
                    <a:moveTo>
                      <a:pt x="258" y="1"/>
                    </a:moveTo>
                    <a:cubicBezTo>
                      <a:pt x="165" y="1"/>
                      <a:pt x="100" y="21"/>
                      <a:pt x="58" y="54"/>
                    </a:cubicBezTo>
                    <a:cubicBezTo>
                      <a:pt x="0" y="112"/>
                      <a:pt x="71" y="118"/>
                      <a:pt x="71" y="118"/>
                    </a:cubicBezTo>
                    <a:cubicBezTo>
                      <a:pt x="71" y="118"/>
                      <a:pt x="111" y="111"/>
                      <a:pt x="180" y="111"/>
                    </a:cubicBezTo>
                    <a:cubicBezTo>
                      <a:pt x="287" y="111"/>
                      <a:pt x="467" y="130"/>
                      <a:pt x="680" y="229"/>
                    </a:cubicBezTo>
                    <a:cubicBezTo>
                      <a:pt x="829" y="229"/>
                      <a:pt x="641" y="54"/>
                      <a:pt x="447" y="21"/>
                    </a:cubicBezTo>
                    <a:cubicBezTo>
                      <a:pt x="374" y="7"/>
                      <a:pt x="312" y="1"/>
                      <a:pt x="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026;p49">
                <a:extLst>
                  <a:ext uri="{FF2B5EF4-FFF2-40B4-BE49-F238E27FC236}">
                    <a16:creationId xmlns:a16="http://schemas.microsoft.com/office/drawing/2014/main" id="{688EE441-E61B-49BD-917F-10891F7EDC0C}"/>
                  </a:ext>
                </a:extLst>
              </p:cNvPr>
              <p:cNvSpPr/>
              <p:nvPr/>
            </p:nvSpPr>
            <p:spPr>
              <a:xfrm>
                <a:off x="4119676" y="2339241"/>
                <a:ext cx="126942" cy="28659"/>
              </a:xfrm>
              <a:custGeom>
                <a:avLst/>
                <a:gdLst/>
                <a:ahLst/>
                <a:cxnLst/>
                <a:rect l="l" t="t" r="r" b="b"/>
                <a:pathLst>
                  <a:path w="815" h="184" extrusionOk="0">
                    <a:moveTo>
                      <a:pt x="384" y="1"/>
                    </a:moveTo>
                    <a:cubicBezTo>
                      <a:pt x="192" y="1"/>
                      <a:pt x="0" y="113"/>
                      <a:pt x="136" y="144"/>
                    </a:cubicBezTo>
                    <a:cubicBezTo>
                      <a:pt x="229" y="127"/>
                      <a:pt x="314" y="120"/>
                      <a:pt x="389" y="120"/>
                    </a:cubicBezTo>
                    <a:cubicBezTo>
                      <a:pt x="620" y="120"/>
                      <a:pt x="757" y="183"/>
                      <a:pt x="757" y="183"/>
                    </a:cubicBezTo>
                    <a:cubicBezTo>
                      <a:pt x="757" y="183"/>
                      <a:pt x="762" y="184"/>
                      <a:pt x="769" y="184"/>
                    </a:cubicBezTo>
                    <a:cubicBezTo>
                      <a:pt x="786" y="184"/>
                      <a:pt x="815" y="177"/>
                      <a:pt x="777" y="125"/>
                    </a:cubicBezTo>
                    <a:cubicBezTo>
                      <a:pt x="731" y="60"/>
                      <a:pt x="615" y="15"/>
                      <a:pt x="414" y="2"/>
                    </a:cubicBezTo>
                    <a:cubicBezTo>
                      <a:pt x="404" y="1"/>
                      <a:pt x="394" y="1"/>
                      <a:pt x="3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027;p49">
                <a:extLst>
                  <a:ext uri="{FF2B5EF4-FFF2-40B4-BE49-F238E27FC236}">
                    <a16:creationId xmlns:a16="http://schemas.microsoft.com/office/drawing/2014/main" id="{ACB4EC10-9E8B-4BA9-BCA3-04A66F10F70E}"/>
                  </a:ext>
                </a:extLst>
              </p:cNvPr>
              <p:cNvSpPr/>
              <p:nvPr/>
            </p:nvSpPr>
            <p:spPr>
              <a:xfrm>
                <a:off x="4152852" y="2651533"/>
                <a:ext cx="252327" cy="62147"/>
              </a:xfrm>
              <a:custGeom>
                <a:avLst/>
                <a:gdLst/>
                <a:ahLst/>
                <a:cxnLst/>
                <a:rect l="l" t="t" r="r" b="b"/>
                <a:pathLst>
                  <a:path w="1620" h="399" extrusionOk="0">
                    <a:moveTo>
                      <a:pt x="580" y="0"/>
                    </a:moveTo>
                    <a:cubicBezTo>
                      <a:pt x="346" y="0"/>
                      <a:pt x="175" y="37"/>
                      <a:pt x="175" y="37"/>
                    </a:cubicBezTo>
                    <a:cubicBezTo>
                      <a:pt x="175" y="37"/>
                      <a:pt x="0" y="244"/>
                      <a:pt x="175" y="270"/>
                    </a:cubicBezTo>
                    <a:cubicBezTo>
                      <a:pt x="288" y="270"/>
                      <a:pt x="1174" y="399"/>
                      <a:pt x="1500" y="399"/>
                    </a:cubicBezTo>
                    <a:cubicBezTo>
                      <a:pt x="1568" y="399"/>
                      <a:pt x="1611" y="393"/>
                      <a:pt x="1619" y="380"/>
                    </a:cubicBezTo>
                    <a:cubicBezTo>
                      <a:pt x="1332" y="67"/>
                      <a:pt x="898" y="0"/>
                      <a:pt x="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 name="文字方塊 71">
            <a:extLst>
              <a:ext uri="{FF2B5EF4-FFF2-40B4-BE49-F238E27FC236}">
                <a16:creationId xmlns:a16="http://schemas.microsoft.com/office/drawing/2014/main" id="{F57D6C91-0263-4298-B85E-F3800B2F6FCE}"/>
              </a:ext>
            </a:extLst>
          </p:cNvPr>
          <p:cNvSpPr txBox="1"/>
          <p:nvPr/>
        </p:nvSpPr>
        <p:spPr>
          <a:xfrm>
            <a:off x="905635" y="1788445"/>
            <a:ext cx="5923767" cy="984885"/>
          </a:xfrm>
          <a:prstGeom prst="rect">
            <a:avLst/>
          </a:prstGeom>
          <a:noFill/>
        </p:spPr>
        <p:txBody>
          <a:bodyPr wrap="square">
            <a:spAutoFit/>
          </a:bodyPr>
          <a:lstStyle/>
          <a:p>
            <a:pPr rtl="0">
              <a:spcBef>
                <a:spcPts val="0"/>
              </a:spcBef>
              <a:spcAft>
                <a:spcPts val="1200"/>
              </a:spcAft>
            </a:pPr>
            <a:r>
              <a:rPr lang="zh-TW" altLang="en-US" sz="2000" b="0" i="0" u="none" strike="noStrike" dirty="0">
                <a:solidFill>
                  <a:schemeClr val="tx1"/>
                </a:solidFill>
                <a:effectLst/>
                <a:latin typeface="源泉圓體 R" panose="020B0500000000000000" pitchFamily="34" charset="-120"/>
                <a:ea typeface="源泉圓體 R" panose="020B0500000000000000" pitchFamily="34" charset="-120"/>
              </a:rPr>
              <a:t>較難針對所選資料集的特徵進行多樣的特徵工程</a:t>
            </a:r>
            <a:endParaRPr lang="zh-TW" altLang="en-US" sz="2000" b="0" dirty="0">
              <a:solidFill>
                <a:schemeClr val="tx1"/>
              </a:solidFill>
              <a:effectLst/>
              <a:latin typeface="源泉圓體 R" panose="020B0500000000000000" pitchFamily="34" charset="-120"/>
              <a:ea typeface="源泉圓體 R" panose="020B0500000000000000" pitchFamily="34" charset="-120"/>
            </a:endParaRPr>
          </a:p>
          <a:p>
            <a:pPr rtl="0">
              <a:spcBef>
                <a:spcPts val="0"/>
              </a:spcBef>
              <a:spcAft>
                <a:spcPts val="1200"/>
              </a:spcAft>
            </a:pP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資料集內各特徵是二元類別，使得能測試的編碼方式不多，也</a:t>
            </a:r>
            <a:r>
              <a:rPr lang="zh-TW" altLang="en-US"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無法進行特徵縮放</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，如正規化及標準化等。另外，缺少領域知識，</a:t>
            </a:r>
            <a:r>
              <a:rPr lang="zh-TW" altLang="en-US" b="0" i="0" u="none" strike="noStrike" dirty="0">
                <a:solidFill>
                  <a:schemeClr val="accent1">
                    <a:lumMod val="75000"/>
                  </a:schemeClr>
                </a:solidFill>
                <a:effectLst/>
                <a:latin typeface="源泉圓體 R" panose="020B0500000000000000" pitchFamily="34" charset="-120"/>
                <a:ea typeface="源泉圓體 R" panose="020B0500000000000000" pitchFamily="34" charset="-120"/>
              </a:rPr>
              <a:t>較難進行特徵合併</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a:t>
            </a:r>
          </a:p>
        </p:txBody>
      </p:sp>
      <p:sp>
        <p:nvSpPr>
          <p:cNvPr id="74" name="文字方塊 73">
            <a:extLst>
              <a:ext uri="{FF2B5EF4-FFF2-40B4-BE49-F238E27FC236}">
                <a16:creationId xmlns:a16="http://schemas.microsoft.com/office/drawing/2014/main" id="{8799F76D-4101-4A76-99B0-D65E27ADEC41}"/>
              </a:ext>
            </a:extLst>
          </p:cNvPr>
          <p:cNvSpPr txBox="1"/>
          <p:nvPr/>
        </p:nvSpPr>
        <p:spPr>
          <a:xfrm>
            <a:off x="2487463" y="3382042"/>
            <a:ext cx="5561982" cy="984885"/>
          </a:xfrm>
          <a:prstGeom prst="rect">
            <a:avLst/>
          </a:prstGeom>
          <a:noFill/>
        </p:spPr>
        <p:txBody>
          <a:bodyPr wrap="square">
            <a:spAutoFit/>
          </a:bodyPr>
          <a:lstStyle/>
          <a:p>
            <a:pPr rtl="0">
              <a:spcBef>
                <a:spcPts val="0"/>
              </a:spcBef>
              <a:spcAft>
                <a:spcPts val="1200"/>
              </a:spcAft>
            </a:pPr>
            <a:r>
              <a:rPr lang="zh-TW" altLang="en-US" sz="2000" b="0" i="0" u="none" strike="noStrike" dirty="0">
                <a:solidFill>
                  <a:schemeClr val="tx1"/>
                </a:solidFill>
                <a:effectLst/>
                <a:latin typeface="源泉圓體 R" panose="020B0500000000000000" pitchFamily="34" charset="-120"/>
                <a:ea typeface="源泉圓體 R" panose="020B0500000000000000" pitchFamily="34" charset="-120"/>
              </a:rPr>
              <a:t>找出一個最好的模型相當困難</a:t>
            </a:r>
            <a:endParaRPr lang="en-US" altLang="zh-TW" sz="2000" b="0" i="0" u="none" strike="noStrike" dirty="0">
              <a:solidFill>
                <a:schemeClr val="tx1"/>
              </a:solidFill>
              <a:effectLst/>
              <a:latin typeface="源泉圓體 R" panose="020B0500000000000000" pitchFamily="34" charset="-120"/>
              <a:ea typeface="源泉圓體 R" panose="020B0500000000000000" pitchFamily="34" charset="-120"/>
            </a:endParaRPr>
          </a:p>
          <a:p>
            <a:pPr rtl="0">
              <a:spcBef>
                <a:spcPts val="0"/>
              </a:spcBef>
              <a:spcAft>
                <a:spcPts val="1200"/>
              </a:spcAft>
            </a:pP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因為資料處理方式不同及資料分布特性等原因，每次測試都會產生不同結果，需要不斷思考可能的排列組合，並</a:t>
            </a:r>
            <a:r>
              <a:rPr lang="zh-TW" altLang="en-US" dirty="0">
                <a:solidFill>
                  <a:schemeClr val="accent1">
                    <a:lumMod val="75000"/>
                  </a:schemeClr>
                </a:solidFill>
                <a:latin typeface="源泉圓體 R" panose="020B0500000000000000" pitchFamily="34" charset="-120"/>
                <a:ea typeface="源泉圓體 R" panose="020B0500000000000000" pitchFamily="34" charset="-120"/>
              </a:rPr>
              <a:t>進行多次的測試與比較</a:t>
            </a:r>
            <a:r>
              <a:rPr lang="zh-TW" altLang="en-US" b="0" i="0" u="none" strike="noStrike" dirty="0">
                <a:solidFill>
                  <a:schemeClr val="tx1"/>
                </a:solidFill>
                <a:effectLst/>
                <a:latin typeface="源泉圓體 R" panose="020B0500000000000000" pitchFamily="34" charset="-120"/>
                <a:ea typeface="源泉圓體 R" panose="020B0500000000000000" pitchFamily="34" charset="-120"/>
              </a:rPr>
              <a:t>。</a:t>
            </a:r>
          </a:p>
        </p:txBody>
      </p:sp>
      <p:sp>
        <p:nvSpPr>
          <p:cNvPr id="70" name="投影片編號版面配置區 1">
            <a:extLst>
              <a:ext uri="{FF2B5EF4-FFF2-40B4-BE49-F238E27FC236}">
                <a16:creationId xmlns:a16="http://schemas.microsoft.com/office/drawing/2014/main" id="{760E1BBE-4065-48EA-9163-7119476558EF}"/>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49</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38210217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grpSp>
        <p:nvGrpSpPr>
          <p:cNvPr id="18" name="群組 17">
            <a:extLst>
              <a:ext uri="{FF2B5EF4-FFF2-40B4-BE49-F238E27FC236}">
                <a16:creationId xmlns:a16="http://schemas.microsoft.com/office/drawing/2014/main" id="{6FDEAC9A-C645-4950-BE30-2ABC30C619B0}"/>
              </a:ext>
            </a:extLst>
          </p:cNvPr>
          <p:cNvGrpSpPr/>
          <p:nvPr/>
        </p:nvGrpSpPr>
        <p:grpSpPr>
          <a:xfrm>
            <a:off x="700075" y="254226"/>
            <a:ext cx="7744650" cy="4635049"/>
            <a:chOff x="700075" y="254226"/>
            <a:chExt cx="7744650" cy="4635049"/>
          </a:xfrm>
        </p:grpSpPr>
        <p:cxnSp>
          <p:nvCxnSpPr>
            <p:cNvPr id="183" name="直線接點 182">
              <a:extLst>
                <a:ext uri="{FF2B5EF4-FFF2-40B4-BE49-F238E27FC236}">
                  <a16:creationId xmlns:a16="http://schemas.microsoft.com/office/drawing/2014/main" id="{27A717D5-C50A-4769-9DAF-7A119904C4E6}"/>
                </a:ext>
              </a:extLst>
            </p:cNvPr>
            <p:cNvCxnSpPr>
              <a:cxnSpLocks/>
            </p:cNvCxnSpPr>
            <p:nvPr/>
          </p:nvCxnSpPr>
          <p:spPr>
            <a:xfrm>
              <a:off x="1951375" y="1373422"/>
              <a:ext cx="0" cy="813773"/>
            </a:xfrm>
            <a:prstGeom prst="line">
              <a:avLst/>
            </a:prstGeom>
            <a:ln w="38100">
              <a:tailEnd type="triangle"/>
            </a:ln>
          </p:spPr>
          <p:style>
            <a:lnRef idx="1">
              <a:schemeClr val="accent5"/>
            </a:lnRef>
            <a:fillRef idx="0">
              <a:schemeClr val="accent5"/>
            </a:fillRef>
            <a:effectRef idx="0">
              <a:schemeClr val="accent5"/>
            </a:effectRef>
            <a:fontRef idx="minor">
              <a:schemeClr val="tx1"/>
            </a:fontRef>
          </p:style>
        </p:cxnSp>
        <p:cxnSp>
          <p:nvCxnSpPr>
            <p:cNvPr id="184" name="直線接點 183">
              <a:extLst>
                <a:ext uri="{FF2B5EF4-FFF2-40B4-BE49-F238E27FC236}">
                  <a16:creationId xmlns:a16="http://schemas.microsoft.com/office/drawing/2014/main" id="{C8E14409-2C01-48B5-92A8-A63F59968698}"/>
                </a:ext>
              </a:extLst>
            </p:cNvPr>
            <p:cNvCxnSpPr>
              <a:cxnSpLocks/>
            </p:cNvCxnSpPr>
            <p:nvPr/>
          </p:nvCxnSpPr>
          <p:spPr>
            <a:xfrm>
              <a:off x="1951375" y="2334505"/>
              <a:ext cx="0" cy="813773"/>
            </a:xfrm>
            <a:prstGeom prst="line">
              <a:avLst/>
            </a:prstGeom>
            <a:ln w="38100">
              <a:tailEnd type="triangle"/>
            </a:ln>
          </p:spPr>
          <p:style>
            <a:lnRef idx="1">
              <a:schemeClr val="accent5"/>
            </a:lnRef>
            <a:fillRef idx="0">
              <a:schemeClr val="accent5"/>
            </a:fillRef>
            <a:effectRef idx="0">
              <a:schemeClr val="accent5"/>
            </a:effectRef>
            <a:fontRef idx="minor">
              <a:schemeClr val="tx1"/>
            </a:fontRef>
          </p:style>
        </p:cxnSp>
        <p:cxnSp>
          <p:nvCxnSpPr>
            <p:cNvPr id="185" name="直線接點 184">
              <a:extLst>
                <a:ext uri="{FF2B5EF4-FFF2-40B4-BE49-F238E27FC236}">
                  <a16:creationId xmlns:a16="http://schemas.microsoft.com/office/drawing/2014/main" id="{2CEB6E27-60BF-4F5C-89A3-69AB5B270CBE}"/>
                </a:ext>
              </a:extLst>
            </p:cNvPr>
            <p:cNvCxnSpPr>
              <a:cxnSpLocks/>
            </p:cNvCxnSpPr>
            <p:nvPr/>
          </p:nvCxnSpPr>
          <p:spPr>
            <a:xfrm>
              <a:off x="1951375" y="3308459"/>
              <a:ext cx="0" cy="813773"/>
            </a:xfrm>
            <a:prstGeom prst="line">
              <a:avLst/>
            </a:prstGeom>
            <a:ln w="38100">
              <a:tailEnd type="triangle"/>
            </a:ln>
          </p:spPr>
          <p:style>
            <a:lnRef idx="1">
              <a:schemeClr val="accent5"/>
            </a:lnRef>
            <a:fillRef idx="0">
              <a:schemeClr val="accent5"/>
            </a:fillRef>
            <a:effectRef idx="0">
              <a:schemeClr val="accent5"/>
            </a:effectRef>
            <a:fontRef idx="minor">
              <a:schemeClr val="tx1"/>
            </a:fontRef>
          </p:style>
        </p:cxnSp>
        <p:cxnSp>
          <p:nvCxnSpPr>
            <p:cNvPr id="11" name="直線接點 10">
              <a:extLst>
                <a:ext uri="{FF2B5EF4-FFF2-40B4-BE49-F238E27FC236}">
                  <a16:creationId xmlns:a16="http://schemas.microsoft.com/office/drawing/2014/main" id="{83FB9806-6DAF-47AF-83A6-A84567CEAC24}"/>
                </a:ext>
              </a:extLst>
            </p:cNvPr>
            <p:cNvCxnSpPr>
              <a:cxnSpLocks/>
            </p:cNvCxnSpPr>
            <p:nvPr/>
          </p:nvCxnSpPr>
          <p:spPr>
            <a:xfrm>
              <a:off x="1951375" y="408391"/>
              <a:ext cx="0" cy="813773"/>
            </a:xfrm>
            <a:prstGeom prst="line">
              <a:avLst/>
            </a:prstGeom>
            <a:ln w="38100">
              <a:tailEnd type="triangle"/>
            </a:ln>
          </p:spPr>
          <p:style>
            <a:lnRef idx="1">
              <a:schemeClr val="accent5"/>
            </a:lnRef>
            <a:fillRef idx="0">
              <a:schemeClr val="accent5"/>
            </a:fillRef>
            <a:effectRef idx="0">
              <a:schemeClr val="accent5"/>
            </a:effectRef>
            <a:fontRef idx="minor">
              <a:schemeClr val="tx1"/>
            </a:fontRef>
          </p:style>
        </p:cxnSp>
        <p:sp>
          <p:nvSpPr>
            <p:cNvPr id="268" name="Google Shape;268;p31"/>
            <p:cNvSpPr/>
            <p:nvPr/>
          </p:nvSpPr>
          <p:spPr>
            <a:xfrm>
              <a:off x="2416825" y="254226"/>
              <a:ext cx="6027900" cy="775200"/>
            </a:xfrm>
            <a:prstGeom prst="roundRect">
              <a:avLst>
                <a:gd name="adj" fmla="val 9791"/>
              </a:avLst>
            </a:prstGeom>
            <a:solidFill>
              <a:schemeClr val="dk2"/>
            </a:solidFill>
            <a:ln>
              <a:noFill/>
            </a:ln>
          </p:spPr>
          <p:txBody>
            <a:bodyPr spcFirstLastPara="1" wrap="square" lIns="91425" tIns="91425" rIns="91425" bIns="91425" anchor="ctr" anchorCtr="0">
              <a:noAutofit/>
            </a:bodyPr>
            <a:lstStyle/>
            <a:p>
              <a:pPr marL="914400" marR="487495" lvl="0" indent="0" algn="ctr" rtl="0">
                <a:lnSpc>
                  <a:spcPct val="100000"/>
                </a:lnSpc>
                <a:spcBef>
                  <a:spcPts val="0"/>
                </a:spcBef>
                <a:spcAft>
                  <a:spcPts val="0"/>
                </a:spcAft>
                <a:buNone/>
              </a:pPr>
              <a:r>
                <a:rPr lang="en" sz="1200" dirty="0">
                  <a:solidFill>
                    <a:schemeClr val="dk1"/>
                  </a:solidFill>
                  <a:latin typeface="Roboto"/>
                  <a:ea typeface="Roboto"/>
                  <a:cs typeface="Roboto"/>
                  <a:sym typeface="Roboto"/>
                </a:rPr>
                <a:t>COVID-19 Symptoms and Presence Dataset</a:t>
              </a:r>
              <a:endParaRPr sz="1200" dirty="0">
                <a:solidFill>
                  <a:schemeClr val="dk1"/>
                </a:solidFill>
                <a:latin typeface="Roboto"/>
                <a:ea typeface="Roboto"/>
                <a:cs typeface="Roboto"/>
                <a:sym typeface="Roboto"/>
              </a:endParaRPr>
            </a:p>
          </p:txBody>
        </p:sp>
        <p:grpSp>
          <p:nvGrpSpPr>
            <p:cNvPr id="269" name="Google Shape;269;p31"/>
            <p:cNvGrpSpPr/>
            <p:nvPr/>
          </p:nvGrpSpPr>
          <p:grpSpPr>
            <a:xfrm>
              <a:off x="700075" y="254226"/>
              <a:ext cx="2502600" cy="775200"/>
              <a:chOff x="700075" y="1622775"/>
              <a:chExt cx="2502600" cy="775200"/>
            </a:xfrm>
          </p:grpSpPr>
          <p:sp>
            <p:nvSpPr>
              <p:cNvPr id="270" name="Google Shape;270;p31"/>
              <p:cNvSpPr/>
              <p:nvPr/>
            </p:nvSpPr>
            <p:spPr>
              <a:xfrm>
                <a:off x="700075" y="1622775"/>
                <a:ext cx="2502600" cy="775200"/>
              </a:xfrm>
              <a:prstGeom prst="roundRect">
                <a:avLst>
                  <a:gd name="adj" fmla="val 12390"/>
                </a:avLst>
              </a:prstGeom>
              <a:solidFill>
                <a:schemeClr val="accent5"/>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endParaRPr>
              </a:p>
            </p:txBody>
          </p:sp>
          <p:sp>
            <p:nvSpPr>
              <p:cNvPr id="271" name="Google Shape;271;p31"/>
              <p:cNvSpPr txBox="1"/>
              <p:nvPr/>
            </p:nvSpPr>
            <p:spPr>
              <a:xfrm>
                <a:off x="1665751" y="1622775"/>
                <a:ext cx="1536924" cy="77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Data Collection</a:t>
                </a:r>
                <a:endParaRPr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endParaRPr>
              </a:p>
            </p:txBody>
          </p:sp>
        </p:grpSp>
        <p:sp>
          <p:nvSpPr>
            <p:cNvPr id="266" name="Google Shape;266;p31"/>
            <p:cNvSpPr/>
            <p:nvPr/>
          </p:nvSpPr>
          <p:spPr>
            <a:xfrm>
              <a:off x="2416825" y="1218354"/>
              <a:ext cx="6027900" cy="775200"/>
            </a:xfrm>
            <a:prstGeom prst="roundRect">
              <a:avLst>
                <a:gd name="adj" fmla="val 9791"/>
              </a:avLst>
            </a:prstGeom>
            <a:solidFill>
              <a:schemeClr val="dk2"/>
            </a:solidFill>
            <a:ln>
              <a:noFill/>
            </a:ln>
          </p:spPr>
          <p:txBody>
            <a:bodyPr spcFirstLastPara="1" wrap="square" lIns="91425" tIns="91425" rIns="91425" bIns="91425" anchor="ctr" anchorCtr="0">
              <a:noAutofit/>
            </a:bodyPr>
            <a:lstStyle/>
            <a:p>
              <a:pPr marL="914400" marR="487495" lvl="0" indent="0" algn="ctr" rtl="0">
                <a:spcBef>
                  <a:spcPts val="0"/>
                </a:spcBef>
                <a:spcAft>
                  <a:spcPts val="0"/>
                </a:spcAft>
                <a:buNone/>
              </a:pPr>
              <a:r>
                <a:rPr lang="en" sz="1200" dirty="0">
                  <a:solidFill>
                    <a:schemeClr val="dk1"/>
                  </a:solidFill>
                  <a:latin typeface="Roboto"/>
                  <a:ea typeface="Roboto"/>
                  <a:cs typeface="Roboto"/>
                  <a:sym typeface="Roboto"/>
                </a:rPr>
                <a:t>Synthetic Minority Oversampling Technique (SMOTE)</a:t>
              </a:r>
            </a:p>
            <a:p>
              <a:pPr marL="914400" marR="487495" lvl="0" indent="0" algn="ctr" rtl="0">
                <a:spcBef>
                  <a:spcPts val="0"/>
                </a:spcBef>
                <a:spcAft>
                  <a:spcPts val="0"/>
                </a:spcAft>
                <a:buNone/>
              </a:pPr>
              <a:r>
                <a:rPr lang="en" sz="1200" dirty="0">
                  <a:solidFill>
                    <a:schemeClr val="dk1"/>
                  </a:solidFill>
                  <a:latin typeface="Roboto"/>
                  <a:ea typeface="Roboto"/>
                  <a:cs typeface="Roboto"/>
                  <a:sym typeface="Roboto"/>
                </a:rPr>
                <a:t>&amp;</a:t>
              </a:r>
            </a:p>
            <a:p>
              <a:pPr marL="914400" marR="487495" lvl="0" indent="0" algn="ctr" rtl="0">
                <a:spcBef>
                  <a:spcPts val="0"/>
                </a:spcBef>
                <a:spcAft>
                  <a:spcPts val="0"/>
                </a:spcAft>
                <a:buNone/>
              </a:pPr>
              <a:r>
                <a:rPr lang="en" sz="1200" dirty="0">
                  <a:solidFill>
                    <a:schemeClr val="dk1"/>
                  </a:solidFill>
                  <a:latin typeface="Roboto"/>
                  <a:ea typeface="Roboto"/>
                  <a:cs typeface="Roboto"/>
                  <a:sym typeface="Roboto"/>
                </a:rPr>
                <a:t>Spread Subsample</a:t>
              </a:r>
              <a:endParaRPr sz="1200" dirty="0">
                <a:solidFill>
                  <a:schemeClr val="dk1"/>
                </a:solidFill>
                <a:latin typeface="Roboto"/>
                <a:ea typeface="Roboto"/>
                <a:cs typeface="Roboto"/>
                <a:sym typeface="Roboto"/>
              </a:endParaRPr>
            </a:p>
          </p:txBody>
        </p:sp>
        <p:grpSp>
          <p:nvGrpSpPr>
            <p:cNvPr id="272" name="Google Shape;272;p31"/>
            <p:cNvGrpSpPr/>
            <p:nvPr/>
          </p:nvGrpSpPr>
          <p:grpSpPr>
            <a:xfrm>
              <a:off x="700075" y="1218354"/>
              <a:ext cx="2502600" cy="775916"/>
              <a:chOff x="700075" y="2662414"/>
              <a:chExt cx="2502600" cy="775916"/>
            </a:xfrm>
          </p:grpSpPr>
          <p:sp>
            <p:nvSpPr>
              <p:cNvPr id="273" name="Google Shape;273;p31"/>
              <p:cNvSpPr/>
              <p:nvPr/>
            </p:nvSpPr>
            <p:spPr>
              <a:xfrm>
                <a:off x="700075" y="2662414"/>
                <a:ext cx="2502600" cy="775200"/>
              </a:xfrm>
              <a:prstGeom prst="roundRect">
                <a:avLst>
                  <a:gd name="adj" fmla="val 12390"/>
                </a:avLst>
              </a:prstGeom>
              <a:solidFill>
                <a:schemeClr val="accent5"/>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endParaRPr>
              </a:p>
            </p:txBody>
          </p:sp>
          <p:sp>
            <p:nvSpPr>
              <p:cNvPr id="274" name="Google Shape;274;p31"/>
              <p:cNvSpPr txBox="1"/>
              <p:nvPr/>
            </p:nvSpPr>
            <p:spPr>
              <a:xfrm>
                <a:off x="1665751" y="2663130"/>
                <a:ext cx="1536924" cy="77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Data</a:t>
                </a:r>
              </a:p>
              <a:p>
                <a:pPr marL="0" lvl="0" indent="0" algn="l" rtl="0">
                  <a:lnSpc>
                    <a:spcPct val="100000"/>
                  </a:lnSpc>
                  <a:spcBef>
                    <a:spcPts val="0"/>
                  </a:spcBef>
                  <a:spcAft>
                    <a:spcPts val="0"/>
                  </a:spcAft>
                  <a:buNone/>
                </a:pPr>
                <a:r>
                  <a:rPr lang="en-US"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Processing</a:t>
                </a:r>
                <a:endParaRPr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endParaRPr>
              </a:p>
            </p:txBody>
          </p:sp>
        </p:grpSp>
        <p:sp>
          <p:nvSpPr>
            <p:cNvPr id="267" name="Google Shape;267;p31"/>
            <p:cNvSpPr/>
            <p:nvPr/>
          </p:nvSpPr>
          <p:spPr>
            <a:xfrm>
              <a:off x="2416825" y="2184150"/>
              <a:ext cx="6027900" cy="775200"/>
            </a:xfrm>
            <a:prstGeom prst="roundRect">
              <a:avLst>
                <a:gd name="adj" fmla="val 9791"/>
              </a:avLst>
            </a:prstGeom>
            <a:solidFill>
              <a:schemeClr val="dk2"/>
            </a:solidFill>
            <a:ln>
              <a:noFill/>
            </a:ln>
          </p:spPr>
          <p:txBody>
            <a:bodyPr spcFirstLastPara="1" wrap="square" lIns="91425" tIns="91425" rIns="91425" bIns="91425" anchor="ctr" anchorCtr="0">
              <a:noAutofit/>
            </a:bodyPr>
            <a:lstStyle/>
            <a:p>
              <a:pPr marL="914400" marR="487495" lvl="0" indent="0" algn="ctr" rtl="0">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J48 Decision Tree / Random Forest</a:t>
              </a:r>
            </a:p>
            <a:p>
              <a:pPr marL="914400" marR="487495" lvl="0" indent="0" algn="ctr" rtl="0">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Support Vector Machine / K Nearest Neighbors / Na</a:t>
              </a:r>
              <a:r>
                <a:rPr lang="en-US" sz="1200" dirty="0">
                  <a:solidFill>
                    <a:schemeClr val="dk1"/>
                  </a:solidFill>
                  <a:latin typeface="Roboto"/>
                  <a:ea typeface="Roboto"/>
                  <a:cs typeface="Roboto"/>
                  <a:sym typeface="Roboto"/>
                </a:rPr>
                <a:t>ï</a:t>
              </a:r>
              <a:r>
                <a:rPr lang="en" sz="1200" dirty="0">
                  <a:solidFill>
                    <a:schemeClr val="dk1"/>
                  </a:solidFill>
                  <a:latin typeface="Roboto"/>
                  <a:ea typeface="Roboto"/>
                  <a:cs typeface="Roboto"/>
                  <a:sym typeface="Roboto"/>
                </a:rPr>
                <a:t>ve Bayes</a:t>
              </a:r>
              <a:endParaRPr sz="1200" dirty="0">
                <a:solidFill>
                  <a:schemeClr val="dk1"/>
                </a:solidFill>
                <a:latin typeface="Roboto"/>
                <a:ea typeface="Roboto"/>
                <a:cs typeface="Roboto"/>
                <a:sym typeface="Roboto"/>
              </a:endParaRPr>
            </a:p>
          </p:txBody>
        </p:sp>
        <p:grpSp>
          <p:nvGrpSpPr>
            <p:cNvPr id="275" name="Google Shape;275;p31"/>
            <p:cNvGrpSpPr/>
            <p:nvPr/>
          </p:nvGrpSpPr>
          <p:grpSpPr>
            <a:xfrm>
              <a:off x="700075" y="2183198"/>
              <a:ext cx="2502600" cy="775201"/>
              <a:chOff x="700075" y="3702523"/>
              <a:chExt cx="2502600" cy="775201"/>
            </a:xfrm>
          </p:grpSpPr>
          <p:sp>
            <p:nvSpPr>
              <p:cNvPr id="276" name="Google Shape;276;p31"/>
              <p:cNvSpPr/>
              <p:nvPr/>
            </p:nvSpPr>
            <p:spPr>
              <a:xfrm>
                <a:off x="700075" y="3702525"/>
                <a:ext cx="2502600" cy="775200"/>
              </a:xfrm>
              <a:prstGeom prst="roundRect">
                <a:avLst>
                  <a:gd name="adj" fmla="val 11929"/>
                </a:avLst>
              </a:prstGeom>
              <a:solidFill>
                <a:schemeClr val="accent5"/>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endParaRPr>
              </a:p>
            </p:txBody>
          </p:sp>
          <p:sp>
            <p:nvSpPr>
              <p:cNvPr id="277" name="Google Shape;277;p31"/>
              <p:cNvSpPr txBox="1"/>
              <p:nvPr/>
            </p:nvSpPr>
            <p:spPr>
              <a:xfrm>
                <a:off x="1665751" y="3702523"/>
                <a:ext cx="1157100" cy="77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Modelling</a:t>
                </a:r>
                <a:endParaRPr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endParaRPr>
              </a:p>
            </p:txBody>
          </p:sp>
        </p:grpSp>
        <p:sp>
          <p:nvSpPr>
            <p:cNvPr id="77" name="Google Shape;266;p31">
              <a:extLst>
                <a:ext uri="{FF2B5EF4-FFF2-40B4-BE49-F238E27FC236}">
                  <a16:creationId xmlns:a16="http://schemas.microsoft.com/office/drawing/2014/main" id="{8258C876-147D-41FF-8D1B-19B2EB35F6A0}"/>
                </a:ext>
              </a:extLst>
            </p:cNvPr>
            <p:cNvSpPr/>
            <p:nvPr/>
          </p:nvSpPr>
          <p:spPr>
            <a:xfrm>
              <a:off x="2416825" y="3148278"/>
              <a:ext cx="6027900" cy="775200"/>
            </a:xfrm>
            <a:prstGeom prst="roundRect">
              <a:avLst>
                <a:gd name="adj" fmla="val 9791"/>
              </a:avLst>
            </a:prstGeom>
            <a:solidFill>
              <a:schemeClr val="dk2"/>
            </a:solidFill>
            <a:ln>
              <a:noFill/>
            </a:ln>
          </p:spPr>
          <p:txBody>
            <a:bodyPr spcFirstLastPara="1" wrap="square" lIns="91425" tIns="91425" rIns="91425" bIns="91425" anchor="ctr" anchorCtr="0">
              <a:noAutofit/>
            </a:bodyPr>
            <a:lstStyle/>
            <a:p>
              <a:pPr marL="914400" marR="487495" lvl="0" indent="0" algn="ctr" rtl="0">
                <a:spcBef>
                  <a:spcPts val="0"/>
                </a:spcBef>
                <a:spcAft>
                  <a:spcPts val="0"/>
                </a:spcAft>
                <a:buNone/>
              </a:pPr>
              <a:r>
                <a:rPr lang="en" sz="1200" dirty="0">
                  <a:solidFill>
                    <a:schemeClr val="dk1"/>
                  </a:solidFill>
                  <a:latin typeface="Roboto"/>
                  <a:ea typeface="Roboto"/>
                  <a:cs typeface="Roboto"/>
                  <a:sym typeface="Roboto"/>
                </a:rPr>
                <a:t>Accuracy / Precision / Recall / F-Measure </a:t>
              </a:r>
            </a:p>
            <a:p>
              <a:pPr marL="914400" marR="487495" lvl="0" indent="0" algn="ctr" rtl="0">
                <a:spcBef>
                  <a:spcPts val="0"/>
                </a:spcBef>
                <a:spcAft>
                  <a:spcPts val="0"/>
                </a:spcAft>
                <a:buNone/>
              </a:pPr>
              <a:r>
                <a:rPr lang="en" sz="1200" dirty="0">
                  <a:solidFill>
                    <a:schemeClr val="dk1"/>
                  </a:solidFill>
                  <a:latin typeface="Roboto"/>
                  <a:ea typeface="Roboto"/>
                  <a:cs typeface="Roboto"/>
                  <a:sym typeface="Roboto"/>
                </a:rPr>
                <a:t>Correct/Incorrect Classified Instances / Kappa  </a:t>
              </a:r>
            </a:p>
            <a:p>
              <a:pPr marL="914400" marR="487495" lvl="0" indent="0" algn="ctr" rtl="0">
                <a:spcBef>
                  <a:spcPts val="0"/>
                </a:spcBef>
                <a:spcAft>
                  <a:spcPts val="0"/>
                </a:spcAft>
                <a:buNone/>
              </a:pPr>
              <a:r>
                <a:rPr lang="en" sz="1200" dirty="0">
                  <a:solidFill>
                    <a:schemeClr val="dk1"/>
                  </a:solidFill>
                  <a:latin typeface="Roboto"/>
                  <a:ea typeface="Roboto"/>
                  <a:cs typeface="Roboto"/>
                  <a:sym typeface="Roboto"/>
                </a:rPr>
                <a:t>Mean Squared Error / Time taken</a:t>
              </a:r>
              <a:endParaRPr sz="1200" dirty="0">
                <a:solidFill>
                  <a:schemeClr val="dk1"/>
                </a:solidFill>
                <a:latin typeface="Roboto"/>
                <a:ea typeface="Roboto"/>
                <a:cs typeface="Roboto"/>
                <a:sym typeface="Roboto"/>
              </a:endParaRPr>
            </a:p>
          </p:txBody>
        </p:sp>
        <p:grpSp>
          <p:nvGrpSpPr>
            <p:cNvPr id="79" name="Google Shape;272;p31">
              <a:extLst>
                <a:ext uri="{FF2B5EF4-FFF2-40B4-BE49-F238E27FC236}">
                  <a16:creationId xmlns:a16="http://schemas.microsoft.com/office/drawing/2014/main" id="{60960448-77E3-4385-8290-31AB16B651FD}"/>
                </a:ext>
              </a:extLst>
            </p:cNvPr>
            <p:cNvGrpSpPr/>
            <p:nvPr/>
          </p:nvGrpSpPr>
          <p:grpSpPr>
            <a:xfrm>
              <a:off x="700075" y="3148278"/>
              <a:ext cx="2502600" cy="775916"/>
              <a:chOff x="700075" y="2662414"/>
              <a:chExt cx="2502600" cy="775916"/>
            </a:xfrm>
          </p:grpSpPr>
          <p:sp>
            <p:nvSpPr>
              <p:cNvPr id="80" name="Google Shape;273;p31">
                <a:extLst>
                  <a:ext uri="{FF2B5EF4-FFF2-40B4-BE49-F238E27FC236}">
                    <a16:creationId xmlns:a16="http://schemas.microsoft.com/office/drawing/2014/main" id="{EB7C3CE2-4EF9-44DB-ACFF-36CA3B591883}"/>
                  </a:ext>
                </a:extLst>
              </p:cNvPr>
              <p:cNvSpPr/>
              <p:nvPr/>
            </p:nvSpPr>
            <p:spPr>
              <a:xfrm>
                <a:off x="700075" y="2662414"/>
                <a:ext cx="2502600" cy="775200"/>
              </a:xfrm>
              <a:prstGeom prst="roundRect">
                <a:avLst>
                  <a:gd name="adj" fmla="val 12390"/>
                </a:avLst>
              </a:prstGeom>
              <a:solidFill>
                <a:schemeClr val="accent5"/>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endParaRPr>
              </a:p>
            </p:txBody>
          </p:sp>
          <p:sp>
            <p:nvSpPr>
              <p:cNvPr id="81" name="Google Shape;274;p31">
                <a:extLst>
                  <a:ext uri="{FF2B5EF4-FFF2-40B4-BE49-F238E27FC236}">
                    <a16:creationId xmlns:a16="http://schemas.microsoft.com/office/drawing/2014/main" id="{04E3AD48-CEAE-4B78-9B3A-F2CDCEC5B185}"/>
                  </a:ext>
                </a:extLst>
              </p:cNvPr>
              <p:cNvSpPr txBox="1"/>
              <p:nvPr/>
            </p:nvSpPr>
            <p:spPr>
              <a:xfrm>
                <a:off x="1665751" y="2663130"/>
                <a:ext cx="1536924" cy="77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Comparative</a:t>
                </a:r>
              </a:p>
              <a:p>
                <a:pPr marL="0" lvl="0" indent="0" algn="l" rtl="0">
                  <a:lnSpc>
                    <a:spcPct val="100000"/>
                  </a:lnSpc>
                  <a:spcBef>
                    <a:spcPts val="0"/>
                  </a:spcBef>
                  <a:spcAft>
                    <a:spcPts val="0"/>
                  </a:spcAft>
                  <a:buNone/>
                </a:pPr>
                <a:r>
                  <a:rPr lang="en-US"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Analysis</a:t>
                </a:r>
                <a:endParaRPr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endParaRPr>
              </a:p>
            </p:txBody>
          </p:sp>
        </p:grpSp>
        <p:grpSp>
          <p:nvGrpSpPr>
            <p:cNvPr id="85" name="Google Shape;291;p31">
              <a:extLst>
                <a:ext uri="{FF2B5EF4-FFF2-40B4-BE49-F238E27FC236}">
                  <a16:creationId xmlns:a16="http://schemas.microsoft.com/office/drawing/2014/main" id="{2F9DF9F6-2AAE-4D49-8886-0201CF4049D6}"/>
                </a:ext>
              </a:extLst>
            </p:cNvPr>
            <p:cNvGrpSpPr/>
            <p:nvPr/>
          </p:nvGrpSpPr>
          <p:grpSpPr>
            <a:xfrm>
              <a:off x="947874" y="2338104"/>
              <a:ext cx="500372" cy="500696"/>
              <a:chOff x="947874" y="2799401"/>
              <a:chExt cx="500372" cy="500696"/>
            </a:xfrm>
          </p:grpSpPr>
          <p:sp>
            <p:nvSpPr>
              <p:cNvPr id="86" name="Google Shape;292;p31">
                <a:extLst>
                  <a:ext uri="{FF2B5EF4-FFF2-40B4-BE49-F238E27FC236}">
                    <a16:creationId xmlns:a16="http://schemas.microsoft.com/office/drawing/2014/main" id="{C53FC8C9-9CBD-4798-9E55-4C00C0B90618}"/>
                  </a:ext>
                </a:extLst>
              </p:cNvPr>
              <p:cNvSpPr/>
              <p:nvPr/>
            </p:nvSpPr>
            <p:spPr>
              <a:xfrm>
                <a:off x="947874" y="2799401"/>
                <a:ext cx="500372" cy="500696"/>
              </a:xfrm>
              <a:custGeom>
                <a:avLst/>
                <a:gdLst/>
                <a:ahLst/>
                <a:cxnLst/>
                <a:rect l="l" t="t" r="r" b="b"/>
                <a:pathLst>
                  <a:path w="4469" h="4470" extrusionOk="0">
                    <a:moveTo>
                      <a:pt x="2234" y="1"/>
                    </a:moveTo>
                    <a:cubicBezTo>
                      <a:pt x="2079" y="1"/>
                      <a:pt x="1949" y="79"/>
                      <a:pt x="1949" y="176"/>
                    </a:cubicBezTo>
                    <a:cubicBezTo>
                      <a:pt x="1949" y="240"/>
                      <a:pt x="2008" y="299"/>
                      <a:pt x="2092" y="325"/>
                    </a:cubicBezTo>
                    <a:lnTo>
                      <a:pt x="2092" y="577"/>
                    </a:lnTo>
                    <a:cubicBezTo>
                      <a:pt x="1742" y="610"/>
                      <a:pt x="1418" y="746"/>
                      <a:pt x="1166" y="959"/>
                    </a:cubicBezTo>
                    <a:lnTo>
                      <a:pt x="991" y="784"/>
                    </a:lnTo>
                    <a:cubicBezTo>
                      <a:pt x="1030" y="700"/>
                      <a:pt x="1030" y="623"/>
                      <a:pt x="985" y="577"/>
                    </a:cubicBezTo>
                    <a:cubicBezTo>
                      <a:pt x="962" y="553"/>
                      <a:pt x="930" y="541"/>
                      <a:pt x="892" y="541"/>
                    </a:cubicBezTo>
                    <a:cubicBezTo>
                      <a:pt x="821" y="541"/>
                      <a:pt x="731" y="583"/>
                      <a:pt x="654" y="655"/>
                    </a:cubicBezTo>
                    <a:cubicBezTo>
                      <a:pt x="544" y="771"/>
                      <a:pt x="505" y="914"/>
                      <a:pt x="577" y="985"/>
                    </a:cubicBezTo>
                    <a:cubicBezTo>
                      <a:pt x="600" y="1009"/>
                      <a:pt x="632" y="1020"/>
                      <a:pt x="670" y="1020"/>
                    </a:cubicBezTo>
                    <a:cubicBezTo>
                      <a:pt x="704" y="1020"/>
                      <a:pt x="743" y="1010"/>
                      <a:pt x="784" y="992"/>
                    </a:cubicBezTo>
                    <a:lnTo>
                      <a:pt x="965" y="1166"/>
                    </a:lnTo>
                    <a:cubicBezTo>
                      <a:pt x="751" y="1419"/>
                      <a:pt x="609" y="1743"/>
                      <a:pt x="577" y="2093"/>
                    </a:cubicBezTo>
                    <a:lnTo>
                      <a:pt x="330" y="2093"/>
                    </a:lnTo>
                    <a:cubicBezTo>
                      <a:pt x="298" y="2002"/>
                      <a:pt x="240" y="1944"/>
                      <a:pt x="175" y="1944"/>
                    </a:cubicBezTo>
                    <a:cubicBezTo>
                      <a:pt x="78" y="1944"/>
                      <a:pt x="0" y="2073"/>
                      <a:pt x="0" y="2235"/>
                    </a:cubicBezTo>
                    <a:cubicBezTo>
                      <a:pt x="0" y="2397"/>
                      <a:pt x="78" y="2526"/>
                      <a:pt x="175" y="2526"/>
                    </a:cubicBezTo>
                    <a:cubicBezTo>
                      <a:pt x="240" y="2526"/>
                      <a:pt x="298" y="2468"/>
                      <a:pt x="330" y="2377"/>
                    </a:cubicBezTo>
                    <a:lnTo>
                      <a:pt x="577" y="2377"/>
                    </a:lnTo>
                    <a:cubicBezTo>
                      <a:pt x="609" y="2734"/>
                      <a:pt x="751" y="3051"/>
                      <a:pt x="965" y="3303"/>
                    </a:cubicBezTo>
                    <a:lnTo>
                      <a:pt x="784" y="3485"/>
                    </a:lnTo>
                    <a:cubicBezTo>
                      <a:pt x="740" y="3465"/>
                      <a:pt x="698" y="3453"/>
                      <a:pt x="662" y="3453"/>
                    </a:cubicBezTo>
                    <a:cubicBezTo>
                      <a:pt x="628" y="3453"/>
                      <a:pt x="598" y="3463"/>
                      <a:pt x="577" y="3485"/>
                    </a:cubicBezTo>
                    <a:cubicBezTo>
                      <a:pt x="505" y="3556"/>
                      <a:pt x="544" y="3705"/>
                      <a:pt x="654" y="3815"/>
                    </a:cubicBezTo>
                    <a:cubicBezTo>
                      <a:pt x="731" y="3887"/>
                      <a:pt x="821" y="3929"/>
                      <a:pt x="892" y="3929"/>
                    </a:cubicBezTo>
                    <a:cubicBezTo>
                      <a:pt x="930" y="3929"/>
                      <a:pt x="962" y="3917"/>
                      <a:pt x="985" y="3893"/>
                    </a:cubicBezTo>
                    <a:cubicBezTo>
                      <a:pt x="1030" y="3847"/>
                      <a:pt x="1030" y="3770"/>
                      <a:pt x="991" y="3686"/>
                    </a:cubicBezTo>
                    <a:lnTo>
                      <a:pt x="1166" y="3511"/>
                    </a:lnTo>
                    <a:cubicBezTo>
                      <a:pt x="1418" y="3724"/>
                      <a:pt x="1742" y="3860"/>
                      <a:pt x="2092" y="3893"/>
                    </a:cubicBezTo>
                    <a:lnTo>
                      <a:pt x="2092" y="4145"/>
                    </a:lnTo>
                    <a:cubicBezTo>
                      <a:pt x="2008" y="4171"/>
                      <a:pt x="1949" y="4230"/>
                      <a:pt x="1949" y="4294"/>
                    </a:cubicBezTo>
                    <a:cubicBezTo>
                      <a:pt x="1949" y="4391"/>
                      <a:pt x="2079" y="4469"/>
                      <a:pt x="2234" y="4469"/>
                    </a:cubicBezTo>
                    <a:cubicBezTo>
                      <a:pt x="2396" y="4469"/>
                      <a:pt x="2526" y="4391"/>
                      <a:pt x="2526" y="4294"/>
                    </a:cubicBezTo>
                    <a:cubicBezTo>
                      <a:pt x="2526" y="4230"/>
                      <a:pt x="2467" y="4171"/>
                      <a:pt x="2383" y="4145"/>
                    </a:cubicBezTo>
                    <a:lnTo>
                      <a:pt x="2383" y="3893"/>
                    </a:lnTo>
                    <a:cubicBezTo>
                      <a:pt x="2733" y="3860"/>
                      <a:pt x="3050" y="3724"/>
                      <a:pt x="3303" y="3511"/>
                    </a:cubicBezTo>
                    <a:lnTo>
                      <a:pt x="3484" y="3686"/>
                    </a:lnTo>
                    <a:cubicBezTo>
                      <a:pt x="3445" y="3770"/>
                      <a:pt x="3439" y="3847"/>
                      <a:pt x="3491" y="3893"/>
                    </a:cubicBezTo>
                    <a:cubicBezTo>
                      <a:pt x="3513" y="3917"/>
                      <a:pt x="3545" y="3929"/>
                      <a:pt x="3582" y="3929"/>
                    </a:cubicBezTo>
                    <a:cubicBezTo>
                      <a:pt x="3653" y="3929"/>
                      <a:pt x="3742" y="3887"/>
                      <a:pt x="3814" y="3815"/>
                    </a:cubicBezTo>
                    <a:cubicBezTo>
                      <a:pt x="3931" y="3705"/>
                      <a:pt x="3963" y="3556"/>
                      <a:pt x="3899" y="3485"/>
                    </a:cubicBezTo>
                    <a:cubicBezTo>
                      <a:pt x="3877" y="3463"/>
                      <a:pt x="3846" y="3453"/>
                      <a:pt x="3811" y="3453"/>
                    </a:cubicBezTo>
                    <a:cubicBezTo>
                      <a:pt x="3772" y="3453"/>
                      <a:pt x="3729" y="3465"/>
                      <a:pt x="3685" y="3485"/>
                    </a:cubicBezTo>
                    <a:lnTo>
                      <a:pt x="3510" y="3303"/>
                    </a:lnTo>
                    <a:cubicBezTo>
                      <a:pt x="3724" y="3051"/>
                      <a:pt x="3860" y="2734"/>
                      <a:pt x="3892" y="2377"/>
                    </a:cubicBezTo>
                    <a:lnTo>
                      <a:pt x="4145" y="2377"/>
                    </a:lnTo>
                    <a:cubicBezTo>
                      <a:pt x="4177" y="2468"/>
                      <a:pt x="4229" y="2526"/>
                      <a:pt x="4294" y="2526"/>
                    </a:cubicBezTo>
                    <a:cubicBezTo>
                      <a:pt x="4391" y="2526"/>
                      <a:pt x="4468" y="2397"/>
                      <a:pt x="4468" y="2235"/>
                    </a:cubicBezTo>
                    <a:cubicBezTo>
                      <a:pt x="4468" y="2073"/>
                      <a:pt x="4391" y="1944"/>
                      <a:pt x="4294" y="1944"/>
                    </a:cubicBezTo>
                    <a:cubicBezTo>
                      <a:pt x="4229" y="1944"/>
                      <a:pt x="4177" y="2002"/>
                      <a:pt x="4145" y="2093"/>
                    </a:cubicBezTo>
                    <a:lnTo>
                      <a:pt x="3892" y="2093"/>
                    </a:lnTo>
                    <a:cubicBezTo>
                      <a:pt x="3860" y="1743"/>
                      <a:pt x="3724" y="1419"/>
                      <a:pt x="3510" y="1166"/>
                    </a:cubicBezTo>
                    <a:lnTo>
                      <a:pt x="3685" y="992"/>
                    </a:lnTo>
                    <a:cubicBezTo>
                      <a:pt x="3725" y="1010"/>
                      <a:pt x="3766" y="1020"/>
                      <a:pt x="3802" y="1020"/>
                    </a:cubicBezTo>
                    <a:cubicBezTo>
                      <a:pt x="3841" y="1020"/>
                      <a:pt x="3875" y="1009"/>
                      <a:pt x="3899" y="985"/>
                    </a:cubicBezTo>
                    <a:cubicBezTo>
                      <a:pt x="3963" y="914"/>
                      <a:pt x="3931" y="771"/>
                      <a:pt x="3814" y="655"/>
                    </a:cubicBezTo>
                    <a:cubicBezTo>
                      <a:pt x="3742" y="583"/>
                      <a:pt x="3653" y="541"/>
                      <a:pt x="3582" y="541"/>
                    </a:cubicBezTo>
                    <a:cubicBezTo>
                      <a:pt x="3545" y="541"/>
                      <a:pt x="3513" y="553"/>
                      <a:pt x="3491" y="577"/>
                    </a:cubicBezTo>
                    <a:cubicBezTo>
                      <a:pt x="3439" y="623"/>
                      <a:pt x="3445" y="700"/>
                      <a:pt x="3484" y="784"/>
                    </a:cubicBezTo>
                    <a:lnTo>
                      <a:pt x="3303" y="959"/>
                    </a:lnTo>
                    <a:cubicBezTo>
                      <a:pt x="3050" y="746"/>
                      <a:pt x="2733" y="610"/>
                      <a:pt x="2383" y="577"/>
                    </a:cubicBezTo>
                    <a:lnTo>
                      <a:pt x="2383" y="325"/>
                    </a:lnTo>
                    <a:cubicBezTo>
                      <a:pt x="2467" y="299"/>
                      <a:pt x="2526" y="240"/>
                      <a:pt x="2526" y="176"/>
                    </a:cubicBezTo>
                    <a:cubicBezTo>
                      <a:pt x="2526" y="79"/>
                      <a:pt x="2396" y="1"/>
                      <a:pt x="2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93;p31">
                <a:extLst>
                  <a:ext uri="{FF2B5EF4-FFF2-40B4-BE49-F238E27FC236}">
                    <a16:creationId xmlns:a16="http://schemas.microsoft.com/office/drawing/2014/main" id="{E7FC61E3-2F5D-4CA6-9042-D500FAB224EA}"/>
                  </a:ext>
                </a:extLst>
              </p:cNvPr>
              <p:cNvSpPr/>
              <p:nvPr/>
            </p:nvSpPr>
            <p:spPr>
              <a:xfrm>
                <a:off x="1159599" y="2927879"/>
                <a:ext cx="56654" cy="56678"/>
              </a:xfrm>
              <a:custGeom>
                <a:avLst/>
                <a:gdLst/>
                <a:ahLst/>
                <a:cxnLst/>
                <a:rect l="l" t="t" r="r" b="b"/>
                <a:pathLst>
                  <a:path w="506" h="506" extrusionOk="0">
                    <a:moveTo>
                      <a:pt x="253" y="0"/>
                    </a:moveTo>
                    <a:cubicBezTo>
                      <a:pt x="117" y="0"/>
                      <a:pt x="0" y="110"/>
                      <a:pt x="0" y="253"/>
                    </a:cubicBezTo>
                    <a:cubicBezTo>
                      <a:pt x="0" y="395"/>
                      <a:pt x="117" y="505"/>
                      <a:pt x="253" y="505"/>
                    </a:cubicBezTo>
                    <a:cubicBezTo>
                      <a:pt x="395" y="505"/>
                      <a:pt x="505" y="395"/>
                      <a:pt x="505" y="253"/>
                    </a:cubicBezTo>
                    <a:cubicBezTo>
                      <a:pt x="505" y="110"/>
                      <a:pt x="395" y="0"/>
                      <a:pt x="2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94;p31">
                <a:extLst>
                  <a:ext uri="{FF2B5EF4-FFF2-40B4-BE49-F238E27FC236}">
                    <a16:creationId xmlns:a16="http://schemas.microsoft.com/office/drawing/2014/main" id="{28546EE6-151B-4515-A88D-F64BBD210FF2}"/>
                  </a:ext>
                </a:extLst>
              </p:cNvPr>
              <p:cNvSpPr/>
              <p:nvPr/>
            </p:nvSpPr>
            <p:spPr>
              <a:xfrm>
                <a:off x="1277721" y="2916230"/>
                <a:ext cx="12428" cy="12433"/>
              </a:xfrm>
              <a:custGeom>
                <a:avLst/>
                <a:gdLst/>
                <a:ahLst/>
                <a:cxnLst/>
                <a:rect l="l" t="t" r="r" b="b"/>
                <a:pathLst>
                  <a:path w="111" h="111" extrusionOk="0">
                    <a:moveTo>
                      <a:pt x="59" y="0"/>
                    </a:moveTo>
                    <a:cubicBezTo>
                      <a:pt x="27" y="0"/>
                      <a:pt x="1" y="26"/>
                      <a:pt x="1" y="52"/>
                    </a:cubicBezTo>
                    <a:cubicBezTo>
                      <a:pt x="1" y="85"/>
                      <a:pt x="27" y="111"/>
                      <a:pt x="59" y="111"/>
                    </a:cubicBezTo>
                    <a:cubicBezTo>
                      <a:pt x="85" y="111"/>
                      <a:pt x="111" y="85"/>
                      <a:pt x="111" y="52"/>
                    </a:cubicBezTo>
                    <a:cubicBezTo>
                      <a:pt x="111" y="26"/>
                      <a:pt x="85"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95;p31">
                <a:extLst>
                  <a:ext uri="{FF2B5EF4-FFF2-40B4-BE49-F238E27FC236}">
                    <a16:creationId xmlns:a16="http://schemas.microsoft.com/office/drawing/2014/main" id="{23B93D26-2407-4C89-BAF2-D9156654DC34}"/>
                  </a:ext>
                </a:extLst>
              </p:cNvPr>
              <p:cNvSpPr/>
              <p:nvPr/>
            </p:nvSpPr>
            <p:spPr>
              <a:xfrm>
                <a:off x="1279177" y="3017041"/>
                <a:ext cx="24744" cy="24083"/>
              </a:xfrm>
              <a:custGeom>
                <a:avLst/>
                <a:gdLst/>
                <a:ahLst/>
                <a:cxnLst/>
                <a:rect l="l" t="t" r="r" b="b"/>
                <a:pathLst>
                  <a:path w="221" h="215" extrusionOk="0">
                    <a:moveTo>
                      <a:pt x="111" y="1"/>
                    </a:moveTo>
                    <a:cubicBezTo>
                      <a:pt x="52" y="1"/>
                      <a:pt x="1" y="46"/>
                      <a:pt x="1" y="104"/>
                    </a:cubicBezTo>
                    <a:cubicBezTo>
                      <a:pt x="1" y="169"/>
                      <a:pt x="52" y="214"/>
                      <a:pt x="111" y="214"/>
                    </a:cubicBezTo>
                    <a:cubicBezTo>
                      <a:pt x="169" y="214"/>
                      <a:pt x="221" y="169"/>
                      <a:pt x="221" y="104"/>
                    </a:cubicBezTo>
                    <a:cubicBezTo>
                      <a:pt x="221" y="46"/>
                      <a:pt x="169"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96;p31">
                <a:extLst>
                  <a:ext uri="{FF2B5EF4-FFF2-40B4-BE49-F238E27FC236}">
                    <a16:creationId xmlns:a16="http://schemas.microsoft.com/office/drawing/2014/main" id="{6B02DEF2-96C6-49C7-9622-3494AA1F4E25}"/>
                  </a:ext>
                </a:extLst>
              </p:cNvPr>
              <p:cNvSpPr/>
              <p:nvPr/>
            </p:nvSpPr>
            <p:spPr>
              <a:xfrm>
                <a:off x="1186358" y="3063526"/>
                <a:ext cx="19706" cy="20386"/>
              </a:xfrm>
              <a:custGeom>
                <a:avLst/>
                <a:gdLst/>
                <a:ahLst/>
                <a:cxnLst/>
                <a:rect l="l" t="t" r="r" b="b"/>
                <a:pathLst>
                  <a:path w="176" h="182" extrusionOk="0">
                    <a:moveTo>
                      <a:pt x="85" y="0"/>
                    </a:moveTo>
                    <a:cubicBezTo>
                      <a:pt x="40" y="0"/>
                      <a:pt x="1" y="39"/>
                      <a:pt x="1" y="91"/>
                    </a:cubicBezTo>
                    <a:cubicBezTo>
                      <a:pt x="1" y="142"/>
                      <a:pt x="40" y="181"/>
                      <a:pt x="85" y="181"/>
                    </a:cubicBezTo>
                    <a:cubicBezTo>
                      <a:pt x="137" y="181"/>
                      <a:pt x="176" y="142"/>
                      <a:pt x="176" y="91"/>
                    </a:cubicBezTo>
                    <a:cubicBezTo>
                      <a:pt x="176" y="39"/>
                      <a:pt x="137" y="0"/>
                      <a:pt x="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97;p31">
                <a:extLst>
                  <a:ext uri="{FF2B5EF4-FFF2-40B4-BE49-F238E27FC236}">
                    <a16:creationId xmlns:a16="http://schemas.microsoft.com/office/drawing/2014/main" id="{B3F18B06-4953-471C-8DAE-CBB5DAD9936F}"/>
                  </a:ext>
                </a:extLst>
              </p:cNvPr>
              <p:cNvSpPr/>
              <p:nvPr/>
            </p:nvSpPr>
            <p:spPr>
              <a:xfrm>
                <a:off x="1134183" y="3143951"/>
                <a:ext cx="12428" cy="11761"/>
              </a:xfrm>
              <a:custGeom>
                <a:avLst/>
                <a:gdLst/>
                <a:ahLst/>
                <a:cxnLst/>
                <a:rect l="l" t="t" r="r" b="b"/>
                <a:pathLst>
                  <a:path w="111" h="105" extrusionOk="0">
                    <a:moveTo>
                      <a:pt x="52" y="1"/>
                    </a:moveTo>
                    <a:cubicBezTo>
                      <a:pt x="26" y="1"/>
                      <a:pt x="0" y="20"/>
                      <a:pt x="0" y="53"/>
                    </a:cubicBezTo>
                    <a:cubicBezTo>
                      <a:pt x="0" y="85"/>
                      <a:pt x="26" y="104"/>
                      <a:pt x="52" y="104"/>
                    </a:cubicBezTo>
                    <a:cubicBezTo>
                      <a:pt x="85" y="104"/>
                      <a:pt x="111" y="85"/>
                      <a:pt x="111" y="53"/>
                    </a:cubicBezTo>
                    <a:cubicBezTo>
                      <a:pt x="111" y="20"/>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98;p31">
                <a:extLst>
                  <a:ext uri="{FF2B5EF4-FFF2-40B4-BE49-F238E27FC236}">
                    <a16:creationId xmlns:a16="http://schemas.microsoft.com/office/drawing/2014/main" id="{60108D26-E9EC-45F0-8B83-453004A39F08}"/>
                  </a:ext>
                </a:extLst>
              </p:cNvPr>
              <p:cNvSpPr/>
              <p:nvPr/>
            </p:nvSpPr>
            <p:spPr>
              <a:xfrm>
                <a:off x="1072602" y="3006848"/>
                <a:ext cx="48593" cy="48725"/>
              </a:xfrm>
              <a:custGeom>
                <a:avLst/>
                <a:gdLst/>
                <a:ahLst/>
                <a:cxnLst/>
                <a:rect l="l" t="t" r="r" b="b"/>
                <a:pathLst>
                  <a:path w="434" h="435" extrusionOk="0">
                    <a:moveTo>
                      <a:pt x="220" y="1"/>
                    </a:moveTo>
                    <a:cubicBezTo>
                      <a:pt x="97" y="1"/>
                      <a:pt x="0" y="98"/>
                      <a:pt x="0" y="215"/>
                    </a:cubicBezTo>
                    <a:cubicBezTo>
                      <a:pt x="0" y="338"/>
                      <a:pt x="97" y="435"/>
                      <a:pt x="220" y="435"/>
                    </a:cubicBezTo>
                    <a:cubicBezTo>
                      <a:pt x="337" y="435"/>
                      <a:pt x="434" y="338"/>
                      <a:pt x="434" y="215"/>
                    </a:cubicBezTo>
                    <a:cubicBezTo>
                      <a:pt x="434" y="98"/>
                      <a:pt x="337"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99;p31">
                <a:extLst>
                  <a:ext uri="{FF2B5EF4-FFF2-40B4-BE49-F238E27FC236}">
                    <a16:creationId xmlns:a16="http://schemas.microsoft.com/office/drawing/2014/main" id="{5A11B2F4-1E15-4D59-975A-DE302490C8DE}"/>
                  </a:ext>
                </a:extLst>
              </p:cNvPr>
              <p:cNvSpPr/>
              <p:nvPr/>
            </p:nvSpPr>
            <p:spPr>
              <a:xfrm>
                <a:off x="1248051" y="3135326"/>
                <a:ext cx="29783" cy="29795"/>
              </a:xfrm>
              <a:custGeom>
                <a:avLst/>
                <a:gdLst/>
                <a:ahLst/>
                <a:cxnLst/>
                <a:rect l="l" t="t" r="r" b="b"/>
                <a:pathLst>
                  <a:path w="266" h="266" extrusionOk="0">
                    <a:moveTo>
                      <a:pt x="136" y="0"/>
                    </a:moveTo>
                    <a:cubicBezTo>
                      <a:pt x="58" y="0"/>
                      <a:pt x="0" y="58"/>
                      <a:pt x="0" y="130"/>
                    </a:cubicBezTo>
                    <a:cubicBezTo>
                      <a:pt x="0" y="201"/>
                      <a:pt x="58" y="266"/>
                      <a:pt x="136" y="266"/>
                    </a:cubicBezTo>
                    <a:cubicBezTo>
                      <a:pt x="207" y="266"/>
                      <a:pt x="266" y="201"/>
                      <a:pt x="266" y="130"/>
                    </a:cubicBezTo>
                    <a:cubicBezTo>
                      <a:pt x="266" y="58"/>
                      <a:pt x="207" y="0"/>
                      <a:pt x="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267;p31">
              <a:extLst>
                <a:ext uri="{FF2B5EF4-FFF2-40B4-BE49-F238E27FC236}">
                  <a16:creationId xmlns:a16="http://schemas.microsoft.com/office/drawing/2014/main" id="{738E100C-E580-473A-9899-4AFA35962D1F}"/>
                </a:ext>
              </a:extLst>
            </p:cNvPr>
            <p:cNvSpPr/>
            <p:nvPr/>
          </p:nvSpPr>
          <p:spPr>
            <a:xfrm>
              <a:off x="2416825" y="4114075"/>
              <a:ext cx="6027900" cy="775200"/>
            </a:xfrm>
            <a:prstGeom prst="roundRect">
              <a:avLst>
                <a:gd name="adj" fmla="val 9791"/>
              </a:avLst>
            </a:prstGeom>
            <a:solidFill>
              <a:schemeClr val="dk2"/>
            </a:solidFill>
            <a:ln>
              <a:noFill/>
            </a:ln>
          </p:spPr>
          <p:txBody>
            <a:bodyPr spcFirstLastPara="1" wrap="square" lIns="91425" tIns="91425" rIns="91425" bIns="91425" anchor="ctr" anchorCtr="0">
              <a:noAutofit/>
            </a:bodyPr>
            <a:lstStyle/>
            <a:p>
              <a:pPr marL="914400" marR="487495" lvl="0" indent="0" algn="l" rtl="0">
                <a:spcBef>
                  <a:spcPts val="0"/>
                </a:spcBef>
                <a:spcAft>
                  <a:spcPts val="0"/>
                </a:spcAft>
                <a:buClr>
                  <a:schemeClr val="dk1"/>
                </a:buClr>
                <a:buSzPts val="1100"/>
                <a:buFont typeface="Arial"/>
                <a:buNone/>
              </a:pPr>
              <a:endParaRPr sz="1200" dirty="0">
                <a:solidFill>
                  <a:schemeClr val="dk1"/>
                </a:solidFill>
                <a:latin typeface="Roboto"/>
                <a:ea typeface="Roboto"/>
                <a:cs typeface="Roboto"/>
                <a:sym typeface="Roboto"/>
              </a:endParaRPr>
            </a:p>
          </p:txBody>
        </p:sp>
        <p:grpSp>
          <p:nvGrpSpPr>
            <p:cNvPr id="82" name="Google Shape;275;p31">
              <a:extLst>
                <a:ext uri="{FF2B5EF4-FFF2-40B4-BE49-F238E27FC236}">
                  <a16:creationId xmlns:a16="http://schemas.microsoft.com/office/drawing/2014/main" id="{5605D0E3-9868-4DCC-908D-B0D7AB3CBF0B}"/>
                </a:ext>
              </a:extLst>
            </p:cNvPr>
            <p:cNvGrpSpPr/>
            <p:nvPr/>
          </p:nvGrpSpPr>
          <p:grpSpPr>
            <a:xfrm>
              <a:off x="700075" y="4113123"/>
              <a:ext cx="2502600" cy="775202"/>
              <a:chOff x="700075" y="3702523"/>
              <a:chExt cx="2502600" cy="775202"/>
            </a:xfrm>
          </p:grpSpPr>
          <p:sp>
            <p:nvSpPr>
              <p:cNvPr id="83" name="Google Shape;276;p31">
                <a:extLst>
                  <a:ext uri="{FF2B5EF4-FFF2-40B4-BE49-F238E27FC236}">
                    <a16:creationId xmlns:a16="http://schemas.microsoft.com/office/drawing/2014/main" id="{6E0B6D04-CAD5-494A-8C73-DE0F6FC42F3C}"/>
                  </a:ext>
                </a:extLst>
              </p:cNvPr>
              <p:cNvSpPr/>
              <p:nvPr/>
            </p:nvSpPr>
            <p:spPr>
              <a:xfrm>
                <a:off x="700075" y="3702525"/>
                <a:ext cx="2502600" cy="775200"/>
              </a:xfrm>
              <a:prstGeom prst="roundRect">
                <a:avLst>
                  <a:gd name="adj" fmla="val 11929"/>
                </a:avLst>
              </a:prstGeom>
              <a:solidFill>
                <a:schemeClr val="accent5"/>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endParaRPr>
              </a:p>
            </p:txBody>
          </p:sp>
          <p:sp>
            <p:nvSpPr>
              <p:cNvPr id="84" name="Google Shape;277;p31">
                <a:extLst>
                  <a:ext uri="{FF2B5EF4-FFF2-40B4-BE49-F238E27FC236}">
                    <a16:creationId xmlns:a16="http://schemas.microsoft.com/office/drawing/2014/main" id="{7903B481-2638-41FB-B412-78D2D1153C6A}"/>
                  </a:ext>
                </a:extLst>
              </p:cNvPr>
              <p:cNvSpPr txBox="1"/>
              <p:nvPr/>
            </p:nvSpPr>
            <p:spPr>
              <a:xfrm>
                <a:off x="1665751" y="3702523"/>
                <a:ext cx="1536924" cy="77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rPr>
                  <a:t>Finding the Best Model</a:t>
                </a:r>
                <a:endParaRPr sz="1600" b="1" dirty="0">
                  <a:solidFill>
                    <a:schemeClr val="lt1"/>
                  </a:solidFill>
                  <a:latin typeface="源泉圓體 R" panose="020B0500000000000000" pitchFamily="34" charset="-120"/>
                  <a:ea typeface="源泉圓體 R" panose="020B0500000000000000" pitchFamily="34" charset="-120"/>
                  <a:cs typeface="Fira Sans Extra Condensed SemiBold"/>
                  <a:sym typeface="Fira Sans Extra Condensed SemiBold"/>
                </a:endParaRPr>
              </a:p>
            </p:txBody>
          </p:sp>
        </p:grpSp>
        <p:grpSp>
          <p:nvGrpSpPr>
            <p:cNvPr id="127" name="Google Shape;300;p31">
              <a:extLst>
                <a:ext uri="{FF2B5EF4-FFF2-40B4-BE49-F238E27FC236}">
                  <a16:creationId xmlns:a16="http://schemas.microsoft.com/office/drawing/2014/main" id="{59AB1E06-50EA-4728-BBBA-C07381A80C5C}"/>
                </a:ext>
              </a:extLst>
            </p:cNvPr>
            <p:cNvGrpSpPr/>
            <p:nvPr/>
          </p:nvGrpSpPr>
          <p:grpSpPr>
            <a:xfrm>
              <a:off x="904697" y="3287279"/>
              <a:ext cx="500445" cy="500457"/>
              <a:chOff x="947836" y="3839895"/>
              <a:chExt cx="500445" cy="500457"/>
            </a:xfrm>
          </p:grpSpPr>
          <p:sp>
            <p:nvSpPr>
              <p:cNvPr id="128" name="Google Shape;301;p31">
                <a:extLst>
                  <a:ext uri="{FF2B5EF4-FFF2-40B4-BE49-F238E27FC236}">
                    <a16:creationId xmlns:a16="http://schemas.microsoft.com/office/drawing/2014/main" id="{42D89530-FB96-4599-BFF6-B3AFD3CCA931}"/>
                  </a:ext>
                </a:extLst>
              </p:cNvPr>
              <p:cNvSpPr/>
              <p:nvPr/>
            </p:nvSpPr>
            <p:spPr>
              <a:xfrm>
                <a:off x="1037640" y="3932632"/>
                <a:ext cx="320879" cy="315015"/>
              </a:xfrm>
              <a:custGeom>
                <a:avLst/>
                <a:gdLst/>
                <a:ahLst/>
                <a:cxnLst/>
                <a:rect l="l" t="t" r="r" b="b"/>
                <a:pathLst>
                  <a:path w="133839" h="131393" extrusionOk="0">
                    <a:moveTo>
                      <a:pt x="66920" y="0"/>
                    </a:moveTo>
                    <a:cubicBezTo>
                      <a:pt x="62679" y="0"/>
                      <a:pt x="58438" y="2479"/>
                      <a:pt x="56971" y="7437"/>
                    </a:cubicBezTo>
                    <a:cubicBezTo>
                      <a:pt x="55597" y="12103"/>
                      <a:pt x="51381" y="14875"/>
                      <a:pt x="47012" y="14875"/>
                    </a:cubicBezTo>
                    <a:cubicBezTo>
                      <a:pt x="44845" y="14875"/>
                      <a:pt x="42640" y="14193"/>
                      <a:pt x="40726" y="12722"/>
                    </a:cubicBezTo>
                    <a:cubicBezTo>
                      <a:pt x="38737" y="11193"/>
                      <a:pt x="36560" y="10522"/>
                      <a:pt x="34453" y="10522"/>
                    </a:cubicBezTo>
                    <a:cubicBezTo>
                      <a:pt x="27886" y="10522"/>
                      <a:pt x="22002" y="17040"/>
                      <a:pt x="24644" y="24400"/>
                    </a:cubicBezTo>
                    <a:cubicBezTo>
                      <a:pt x="27026" y="31190"/>
                      <a:pt x="22009" y="38235"/>
                      <a:pt x="14889" y="38235"/>
                    </a:cubicBezTo>
                    <a:cubicBezTo>
                      <a:pt x="14792" y="38235"/>
                      <a:pt x="14695" y="38233"/>
                      <a:pt x="14597" y="38231"/>
                    </a:cubicBezTo>
                    <a:cubicBezTo>
                      <a:pt x="14497" y="38228"/>
                      <a:pt x="14398" y="38227"/>
                      <a:pt x="14299" y="38227"/>
                    </a:cubicBezTo>
                    <a:cubicBezTo>
                      <a:pt x="4174" y="38227"/>
                      <a:pt x="1" y="51368"/>
                      <a:pt x="8432" y="57150"/>
                    </a:cubicBezTo>
                    <a:cubicBezTo>
                      <a:pt x="14434" y="61260"/>
                      <a:pt x="14434" y="70133"/>
                      <a:pt x="8432" y="74243"/>
                    </a:cubicBezTo>
                    <a:cubicBezTo>
                      <a:pt x="11" y="80019"/>
                      <a:pt x="4164" y="93167"/>
                      <a:pt x="14263" y="93167"/>
                    </a:cubicBezTo>
                    <a:cubicBezTo>
                      <a:pt x="14374" y="93167"/>
                      <a:pt x="14485" y="93166"/>
                      <a:pt x="14597" y="93162"/>
                    </a:cubicBezTo>
                    <a:cubicBezTo>
                      <a:pt x="14695" y="93160"/>
                      <a:pt x="14792" y="93159"/>
                      <a:pt x="14889" y="93159"/>
                    </a:cubicBezTo>
                    <a:cubicBezTo>
                      <a:pt x="22009" y="93159"/>
                      <a:pt x="27026" y="100203"/>
                      <a:pt x="24644" y="106993"/>
                    </a:cubicBezTo>
                    <a:cubicBezTo>
                      <a:pt x="22002" y="114353"/>
                      <a:pt x="27886" y="120871"/>
                      <a:pt x="34453" y="120871"/>
                    </a:cubicBezTo>
                    <a:cubicBezTo>
                      <a:pt x="36560" y="120871"/>
                      <a:pt x="38737" y="120200"/>
                      <a:pt x="40726" y="118671"/>
                    </a:cubicBezTo>
                    <a:cubicBezTo>
                      <a:pt x="42640" y="117200"/>
                      <a:pt x="44845" y="116518"/>
                      <a:pt x="47012" y="116518"/>
                    </a:cubicBezTo>
                    <a:cubicBezTo>
                      <a:pt x="51381" y="116518"/>
                      <a:pt x="55597" y="119290"/>
                      <a:pt x="56971" y="123956"/>
                    </a:cubicBezTo>
                    <a:cubicBezTo>
                      <a:pt x="58438" y="128914"/>
                      <a:pt x="62679" y="131393"/>
                      <a:pt x="66920" y="131393"/>
                    </a:cubicBezTo>
                    <a:cubicBezTo>
                      <a:pt x="71160" y="131393"/>
                      <a:pt x="75401" y="128914"/>
                      <a:pt x="76869" y="123956"/>
                    </a:cubicBezTo>
                    <a:cubicBezTo>
                      <a:pt x="78242" y="119290"/>
                      <a:pt x="82458" y="116518"/>
                      <a:pt x="86827" y="116518"/>
                    </a:cubicBezTo>
                    <a:cubicBezTo>
                      <a:pt x="88994" y="116518"/>
                      <a:pt x="91199" y="117200"/>
                      <a:pt x="93113" y="118671"/>
                    </a:cubicBezTo>
                    <a:cubicBezTo>
                      <a:pt x="95102" y="120200"/>
                      <a:pt x="97279" y="120871"/>
                      <a:pt x="99386" y="120871"/>
                    </a:cubicBezTo>
                    <a:cubicBezTo>
                      <a:pt x="105954" y="120871"/>
                      <a:pt x="111837" y="114353"/>
                      <a:pt x="109195" y="106993"/>
                    </a:cubicBezTo>
                    <a:cubicBezTo>
                      <a:pt x="106813" y="100203"/>
                      <a:pt x="111830" y="93159"/>
                      <a:pt x="118950" y="93159"/>
                    </a:cubicBezTo>
                    <a:cubicBezTo>
                      <a:pt x="119047" y="93159"/>
                      <a:pt x="119144" y="93160"/>
                      <a:pt x="119242" y="93162"/>
                    </a:cubicBezTo>
                    <a:cubicBezTo>
                      <a:pt x="119342" y="93165"/>
                      <a:pt x="119441" y="93166"/>
                      <a:pt x="119540" y="93166"/>
                    </a:cubicBezTo>
                    <a:cubicBezTo>
                      <a:pt x="129665" y="93166"/>
                      <a:pt x="133838" y="80025"/>
                      <a:pt x="125407" y="74243"/>
                    </a:cubicBezTo>
                    <a:cubicBezTo>
                      <a:pt x="119405" y="70133"/>
                      <a:pt x="119405" y="61260"/>
                      <a:pt x="125407" y="57150"/>
                    </a:cubicBezTo>
                    <a:cubicBezTo>
                      <a:pt x="133838" y="51368"/>
                      <a:pt x="129665" y="38227"/>
                      <a:pt x="119540" y="38227"/>
                    </a:cubicBezTo>
                    <a:cubicBezTo>
                      <a:pt x="119441" y="38227"/>
                      <a:pt x="119342" y="38228"/>
                      <a:pt x="119242" y="38231"/>
                    </a:cubicBezTo>
                    <a:cubicBezTo>
                      <a:pt x="119144" y="38233"/>
                      <a:pt x="119047" y="38235"/>
                      <a:pt x="118950" y="38235"/>
                    </a:cubicBezTo>
                    <a:cubicBezTo>
                      <a:pt x="111830" y="38235"/>
                      <a:pt x="106813" y="31190"/>
                      <a:pt x="109195" y="24400"/>
                    </a:cubicBezTo>
                    <a:cubicBezTo>
                      <a:pt x="111837" y="17040"/>
                      <a:pt x="105954" y="10522"/>
                      <a:pt x="99386" y="10522"/>
                    </a:cubicBezTo>
                    <a:cubicBezTo>
                      <a:pt x="97279" y="10522"/>
                      <a:pt x="95102" y="11193"/>
                      <a:pt x="93113" y="12722"/>
                    </a:cubicBezTo>
                    <a:cubicBezTo>
                      <a:pt x="91199" y="14193"/>
                      <a:pt x="88994" y="14875"/>
                      <a:pt x="86827" y="14875"/>
                    </a:cubicBezTo>
                    <a:cubicBezTo>
                      <a:pt x="82458" y="14875"/>
                      <a:pt x="78242" y="12103"/>
                      <a:pt x="76869" y="7437"/>
                    </a:cubicBezTo>
                    <a:cubicBezTo>
                      <a:pt x="75401" y="2479"/>
                      <a:pt x="71160" y="0"/>
                      <a:pt x="669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02;p31">
                <a:extLst>
                  <a:ext uri="{FF2B5EF4-FFF2-40B4-BE49-F238E27FC236}">
                    <a16:creationId xmlns:a16="http://schemas.microsoft.com/office/drawing/2014/main" id="{6DFE1953-2590-42EC-B143-EDCA52AC33B7}"/>
                  </a:ext>
                </a:extLst>
              </p:cNvPr>
              <p:cNvSpPr/>
              <p:nvPr/>
            </p:nvSpPr>
            <p:spPr>
              <a:xfrm>
                <a:off x="1320031" y="3857643"/>
                <a:ext cx="100654" cy="100733"/>
              </a:xfrm>
              <a:custGeom>
                <a:avLst/>
                <a:gdLst/>
                <a:ahLst/>
                <a:cxnLst/>
                <a:rect l="l" t="t" r="r" b="b"/>
                <a:pathLst>
                  <a:path w="41983" h="42016" extrusionOk="0">
                    <a:moveTo>
                      <a:pt x="20975" y="1"/>
                    </a:moveTo>
                    <a:cubicBezTo>
                      <a:pt x="9395" y="1"/>
                      <a:pt x="1" y="9395"/>
                      <a:pt x="1" y="21008"/>
                    </a:cubicBezTo>
                    <a:cubicBezTo>
                      <a:pt x="1" y="32621"/>
                      <a:pt x="9395" y="42015"/>
                      <a:pt x="20975" y="42015"/>
                    </a:cubicBezTo>
                    <a:cubicBezTo>
                      <a:pt x="32588" y="42015"/>
                      <a:pt x="41982" y="32621"/>
                      <a:pt x="41982" y="21008"/>
                    </a:cubicBezTo>
                    <a:cubicBezTo>
                      <a:pt x="41982" y="9395"/>
                      <a:pt x="32588" y="1"/>
                      <a:pt x="209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03;p31">
                <a:extLst>
                  <a:ext uri="{FF2B5EF4-FFF2-40B4-BE49-F238E27FC236}">
                    <a16:creationId xmlns:a16="http://schemas.microsoft.com/office/drawing/2014/main" id="{0976CAF4-50C0-47EC-9250-3CE6ADAC96AC}"/>
                  </a:ext>
                </a:extLst>
              </p:cNvPr>
              <p:cNvSpPr/>
              <p:nvPr/>
            </p:nvSpPr>
            <p:spPr>
              <a:xfrm>
                <a:off x="1007808" y="4239619"/>
                <a:ext cx="100731" cy="100733"/>
              </a:xfrm>
              <a:custGeom>
                <a:avLst/>
                <a:gdLst/>
                <a:ahLst/>
                <a:cxnLst/>
                <a:rect l="l" t="t" r="r" b="b"/>
                <a:pathLst>
                  <a:path w="42015" h="42016" extrusionOk="0">
                    <a:moveTo>
                      <a:pt x="21008" y="1"/>
                    </a:moveTo>
                    <a:cubicBezTo>
                      <a:pt x="9428" y="1"/>
                      <a:pt x="0" y="9428"/>
                      <a:pt x="0" y="21008"/>
                    </a:cubicBezTo>
                    <a:cubicBezTo>
                      <a:pt x="0" y="32621"/>
                      <a:pt x="9428" y="42015"/>
                      <a:pt x="21008" y="42015"/>
                    </a:cubicBezTo>
                    <a:cubicBezTo>
                      <a:pt x="32620" y="42015"/>
                      <a:pt x="42015" y="32621"/>
                      <a:pt x="42015" y="21008"/>
                    </a:cubicBezTo>
                    <a:cubicBezTo>
                      <a:pt x="42015" y="9428"/>
                      <a:pt x="32620" y="1"/>
                      <a:pt x="210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04;p31">
                <a:extLst>
                  <a:ext uri="{FF2B5EF4-FFF2-40B4-BE49-F238E27FC236}">
                    <a16:creationId xmlns:a16="http://schemas.microsoft.com/office/drawing/2014/main" id="{A0C530BD-A9B9-461D-A7A2-0FFB9486AB2E}"/>
                  </a:ext>
                </a:extLst>
              </p:cNvPr>
              <p:cNvSpPr/>
              <p:nvPr/>
            </p:nvSpPr>
            <p:spPr>
              <a:xfrm>
                <a:off x="947836" y="3904013"/>
                <a:ext cx="100731" cy="100654"/>
              </a:xfrm>
              <a:custGeom>
                <a:avLst/>
                <a:gdLst/>
                <a:ahLst/>
                <a:cxnLst/>
                <a:rect l="l" t="t" r="r" b="b"/>
                <a:pathLst>
                  <a:path w="42015" h="41983" extrusionOk="0">
                    <a:moveTo>
                      <a:pt x="21007" y="0"/>
                    </a:moveTo>
                    <a:cubicBezTo>
                      <a:pt x="9395" y="0"/>
                      <a:pt x="0" y="9395"/>
                      <a:pt x="0" y="20975"/>
                    </a:cubicBezTo>
                    <a:cubicBezTo>
                      <a:pt x="0" y="32588"/>
                      <a:pt x="9395" y="41982"/>
                      <a:pt x="21007" y="41982"/>
                    </a:cubicBezTo>
                    <a:cubicBezTo>
                      <a:pt x="32587" y="41982"/>
                      <a:pt x="42014" y="32588"/>
                      <a:pt x="42014" y="20975"/>
                    </a:cubicBezTo>
                    <a:cubicBezTo>
                      <a:pt x="42014" y="9395"/>
                      <a:pt x="32587" y="0"/>
                      <a:pt x="21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05;p31">
                <a:extLst>
                  <a:ext uri="{FF2B5EF4-FFF2-40B4-BE49-F238E27FC236}">
                    <a16:creationId xmlns:a16="http://schemas.microsoft.com/office/drawing/2014/main" id="{3DB2CC30-EFF1-4BC6-864C-3743B8C69442}"/>
                  </a:ext>
                </a:extLst>
              </p:cNvPr>
              <p:cNvSpPr/>
              <p:nvPr/>
            </p:nvSpPr>
            <p:spPr>
              <a:xfrm>
                <a:off x="1058164" y="3839895"/>
                <a:ext cx="60455" cy="60455"/>
              </a:xfrm>
              <a:custGeom>
                <a:avLst/>
                <a:gdLst/>
                <a:ahLst/>
                <a:cxnLst/>
                <a:rect l="l" t="t" r="r" b="b"/>
                <a:pathLst>
                  <a:path w="25216" h="25216" extrusionOk="0">
                    <a:moveTo>
                      <a:pt x="12625" y="0"/>
                    </a:moveTo>
                    <a:cubicBezTo>
                      <a:pt x="5644" y="0"/>
                      <a:pt x="1" y="5643"/>
                      <a:pt x="1" y="12591"/>
                    </a:cubicBezTo>
                    <a:cubicBezTo>
                      <a:pt x="1" y="19572"/>
                      <a:pt x="5644" y="25215"/>
                      <a:pt x="12625" y="25215"/>
                    </a:cubicBezTo>
                    <a:cubicBezTo>
                      <a:pt x="19573" y="25215"/>
                      <a:pt x="25216" y="19572"/>
                      <a:pt x="25216" y="12591"/>
                    </a:cubicBezTo>
                    <a:cubicBezTo>
                      <a:pt x="25216" y="5643"/>
                      <a:pt x="19573" y="0"/>
                      <a:pt x="12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06;p31">
                <a:extLst>
                  <a:ext uri="{FF2B5EF4-FFF2-40B4-BE49-F238E27FC236}">
                    <a16:creationId xmlns:a16="http://schemas.microsoft.com/office/drawing/2014/main" id="{DF8DDCE2-7FE7-45DC-AEE5-867BF8D19156}"/>
                  </a:ext>
                </a:extLst>
              </p:cNvPr>
              <p:cNvSpPr/>
              <p:nvPr/>
            </p:nvSpPr>
            <p:spPr>
              <a:xfrm>
                <a:off x="1387823" y="4059931"/>
                <a:ext cx="60458" cy="60376"/>
              </a:xfrm>
              <a:custGeom>
                <a:avLst/>
                <a:gdLst/>
                <a:ahLst/>
                <a:cxnLst/>
                <a:rect l="l" t="t" r="r" b="b"/>
                <a:pathLst>
                  <a:path w="25217" h="25183" extrusionOk="0">
                    <a:moveTo>
                      <a:pt x="12625" y="0"/>
                    </a:moveTo>
                    <a:cubicBezTo>
                      <a:pt x="5644" y="0"/>
                      <a:pt x="1" y="5644"/>
                      <a:pt x="1" y="12592"/>
                    </a:cubicBezTo>
                    <a:cubicBezTo>
                      <a:pt x="1" y="19540"/>
                      <a:pt x="5644" y="25183"/>
                      <a:pt x="12625" y="25183"/>
                    </a:cubicBezTo>
                    <a:cubicBezTo>
                      <a:pt x="19573" y="25183"/>
                      <a:pt x="25216" y="19540"/>
                      <a:pt x="25216" y="12592"/>
                    </a:cubicBezTo>
                    <a:cubicBezTo>
                      <a:pt x="25216" y="5644"/>
                      <a:pt x="19573" y="0"/>
                      <a:pt x="12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07;p31">
                <a:extLst>
                  <a:ext uri="{FF2B5EF4-FFF2-40B4-BE49-F238E27FC236}">
                    <a16:creationId xmlns:a16="http://schemas.microsoft.com/office/drawing/2014/main" id="{7441FA90-750B-4A4E-8EC8-D91AC3A9BA1F}"/>
                  </a:ext>
                </a:extLst>
              </p:cNvPr>
              <p:cNvSpPr/>
              <p:nvPr/>
            </p:nvSpPr>
            <p:spPr>
              <a:xfrm>
                <a:off x="1214626" y="4138906"/>
                <a:ext cx="40280" cy="40278"/>
              </a:xfrm>
              <a:custGeom>
                <a:avLst/>
                <a:gdLst/>
                <a:ahLst/>
                <a:cxnLst/>
                <a:rect l="l" t="t" r="r" b="b"/>
                <a:pathLst>
                  <a:path w="16801" h="16800" extrusionOk="0">
                    <a:moveTo>
                      <a:pt x="8417" y="0"/>
                    </a:moveTo>
                    <a:cubicBezTo>
                      <a:pt x="3752" y="0"/>
                      <a:pt x="1" y="3752"/>
                      <a:pt x="1" y="8384"/>
                    </a:cubicBezTo>
                    <a:cubicBezTo>
                      <a:pt x="1" y="13016"/>
                      <a:pt x="3752" y="16800"/>
                      <a:pt x="8417" y="16800"/>
                    </a:cubicBezTo>
                    <a:cubicBezTo>
                      <a:pt x="13049" y="16800"/>
                      <a:pt x="16800" y="13016"/>
                      <a:pt x="16800" y="8384"/>
                    </a:cubicBezTo>
                    <a:cubicBezTo>
                      <a:pt x="16800" y="3752"/>
                      <a:pt x="13049" y="0"/>
                      <a:pt x="8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08;p31">
                <a:extLst>
                  <a:ext uri="{FF2B5EF4-FFF2-40B4-BE49-F238E27FC236}">
                    <a16:creationId xmlns:a16="http://schemas.microsoft.com/office/drawing/2014/main" id="{9E17ED26-72C7-4C05-A91F-4A52505BECDF}"/>
                  </a:ext>
                </a:extLst>
              </p:cNvPr>
              <p:cNvSpPr/>
              <p:nvPr/>
            </p:nvSpPr>
            <p:spPr>
              <a:xfrm>
                <a:off x="1221743" y="4004649"/>
                <a:ext cx="40278" cy="40278"/>
              </a:xfrm>
              <a:custGeom>
                <a:avLst/>
                <a:gdLst/>
                <a:ahLst/>
                <a:cxnLst/>
                <a:rect l="l" t="t" r="r" b="b"/>
                <a:pathLst>
                  <a:path w="16800" h="16800" extrusionOk="0">
                    <a:moveTo>
                      <a:pt x="8416" y="0"/>
                    </a:moveTo>
                    <a:cubicBezTo>
                      <a:pt x="3752" y="0"/>
                      <a:pt x="0" y="3784"/>
                      <a:pt x="0" y="8416"/>
                    </a:cubicBezTo>
                    <a:cubicBezTo>
                      <a:pt x="0" y="13048"/>
                      <a:pt x="3752" y="16799"/>
                      <a:pt x="8416" y="16799"/>
                    </a:cubicBezTo>
                    <a:cubicBezTo>
                      <a:pt x="13048" y="16799"/>
                      <a:pt x="16800" y="13048"/>
                      <a:pt x="16800" y="8416"/>
                    </a:cubicBezTo>
                    <a:cubicBezTo>
                      <a:pt x="16800" y="3784"/>
                      <a:pt x="13048" y="0"/>
                      <a:pt x="8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09;p31">
                <a:extLst>
                  <a:ext uri="{FF2B5EF4-FFF2-40B4-BE49-F238E27FC236}">
                    <a16:creationId xmlns:a16="http://schemas.microsoft.com/office/drawing/2014/main" id="{BBE149A7-A1F3-453E-BE6A-5DDBF8BF5CE4}"/>
                  </a:ext>
                </a:extLst>
              </p:cNvPr>
              <p:cNvSpPr/>
              <p:nvPr/>
            </p:nvSpPr>
            <p:spPr>
              <a:xfrm>
                <a:off x="1152856" y="3991745"/>
                <a:ext cx="30189" cy="30192"/>
              </a:xfrm>
              <a:custGeom>
                <a:avLst/>
                <a:gdLst/>
                <a:ahLst/>
                <a:cxnLst/>
                <a:rect l="l" t="t" r="r" b="b"/>
                <a:pathLst>
                  <a:path w="12592" h="12593" extrusionOk="0">
                    <a:moveTo>
                      <a:pt x="6296" y="1"/>
                    </a:moveTo>
                    <a:cubicBezTo>
                      <a:pt x="2806" y="1"/>
                      <a:pt x="0" y="2806"/>
                      <a:pt x="0" y="6296"/>
                    </a:cubicBezTo>
                    <a:cubicBezTo>
                      <a:pt x="0" y="9754"/>
                      <a:pt x="2806" y="12592"/>
                      <a:pt x="6296" y="12592"/>
                    </a:cubicBezTo>
                    <a:cubicBezTo>
                      <a:pt x="9754" y="12592"/>
                      <a:pt x="12592" y="9754"/>
                      <a:pt x="12592" y="6296"/>
                    </a:cubicBezTo>
                    <a:cubicBezTo>
                      <a:pt x="12592" y="2806"/>
                      <a:pt x="9754" y="1"/>
                      <a:pt x="6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10;p31">
                <a:extLst>
                  <a:ext uri="{FF2B5EF4-FFF2-40B4-BE49-F238E27FC236}">
                    <a16:creationId xmlns:a16="http://schemas.microsoft.com/office/drawing/2014/main" id="{CE074463-9082-4BF0-8DB1-3E4D917FB2EE}"/>
                  </a:ext>
                </a:extLst>
              </p:cNvPr>
              <p:cNvSpPr/>
              <p:nvPr/>
            </p:nvSpPr>
            <p:spPr>
              <a:xfrm>
                <a:off x="1317998" y="4231409"/>
                <a:ext cx="80554" cy="80633"/>
              </a:xfrm>
              <a:custGeom>
                <a:avLst/>
                <a:gdLst/>
                <a:ahLst/>
                <a:cxnLst/>
                <a:rect l="l" t="t" r="r" b="b"/>
                <a:pathLst>
                  <a:path w="33599" h="33632" extrusionOk="0">
                    <a:moveTo>
                      <a:pt x="16800" y="1"/>
                    </a:moveTo>
                    <a:cubicBezTo>
                      <a:pt x="7536" y="1"/>
                      <a:pt x="0" y="7536"/>
                      <a:pt x="0" y="16833"/>
                    </a:cubicBezTo>
                    <a:cubicBezTo>
                      <a:pt x="0" y="26097"/>
                      <a:pt x="7536" y="33632"/>
                      <a:pt x="16800" y="33632"/>
                    </a:cubicBezTo>
                    <a:cubicBezTo>
                      <a:pt x="26096" y="33632"/>
                      <a:pt x="33599" y="26097"/>
                      <a:pt x="33599" y="16833"/>
                    </a:cubicBezTo>
                    <a:cubicBezTo>
                      <a:pt x="33599" y="7536"/>
                      <a:pt x="26096" y="1"/>
                      <a:pt x="168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279;p31">
              <a:extLst>
                <a:ext uri="{FF2B5EF4-FFF2-40B4-BE49-F238E27FC236}">
                  <a16:creationId xmlns:a16="http://schemas.microsoft.com/office/drawing/2014/main" id="{E3540789-0D9C-439B-93F8-2C1499479E5F}"/>
                </a:ext>
              </a:extLst>
            </p:cNvPr>
            <p:cNvGrpSpPr/>
            <p:nvPr/>
          </p:nvGrpSpPr>
          <p:grpSpPr>
            <a:xfrm>
              <a:off x="908997" y="4242834"/>
              <a:ext cx="500426" cy="500426"/>
              <a:chOff x="947846" y="1760162"/>
              <a:chExt cx="500426" cy="500426"/>
            </a:xfrm>
          </p:grpSpPr>
          <p:sp>
            <p:nvSpPr>
              <p:cNvPr id="140" name="Google Shape;280;p31">
                <a:extLst>
                  <a:ext uri="{FF2B5EF4-FFF2-40B4-BE49-F238E27FC236}">
                    <a16:creationId xmlns:a16="http://schemas.microsoft.com/office/drawing/2014/main" id="{30895D7E-D15A-4DF5-8C7D-C9F7248AE0CC}"/>
                  </a:ext>
                </a:extLst>
              </p:cNvPr>
              <p:cNvSpPr/>
              <p:nvPr/>
            </p:nvSpPr>
            <p:spPr>
              <a:xfrm>
                <a:off x="947846" y="1760162"/>
                <a:ext cx="500426" cy="500426"/>
              </a:xfrm>
              <a:custGeom>
                <a:avLst/>
                <a:gdLst/>
                <a:ahLst/>
                <a:cxnLst/>
                <a:rect l="l" t="t" r="r" b="b"/>
                <a:pathLst>
                  <a:path w="189197" h="189197" extrusionOk="0">
                    <a:moveTo>
                      <a:pt x="94599" y="1"/>
                    </a:moveTo>
                    <a:cubicBezTo>
                      <a:pt x="87390" y="1"/>
                      <a:pt x="81551" y="5840"/>
                      <a:pt x="81551" y="13049"/>
                    </a:cubicBezTo>
                    <a:cubicBezTo>
                      <a:pt x="81551" y="16996"/>
                      <a:pt x="83312" y="22476"/>
                      <a:pt x="86052" y="26619"/>
                    </a:cubicBezTo>
                    <a:cubicBezTo>
                      <a:pt x="78778" y="27532"/>
                      <a:pt x="71699" y="29587"/>
                      <a:pt x="65110" y="32751"/>
                    </a:cubicBezTo>
                    <a:lnTo>
                      <a:pt x="65110" y="32751"/>
                    </a:lnTo>
                    <a:cubicBezTo>
                      <a:pt x="65926" y="25477"/>
                      <a:pt x="62925" y="14256"/>
                      <a:pt x="60348" y="9787"/>
                    </a:cubicBezTo>
                    <a:cubicBezTo>
                      <a:pt x="57937" y="5601"/>
                      <a:pt x="53538" y="3255"/>
                      <a:pt x="49021" y="3255"/>
                    </a:cubicBezTo>
                    <a:cubicBezTo>
                      <a:pt x="46815" y="3255"/>
                      <a:pt x="44581" y="3815"/>
                      <a:pt x="42537" y="4992"/>
                    </a:cubicBezTo>
                    <a:cubicBezTo>
                      <a:pt x="36274" y="8613"/>
                      <a:pt x="34154" y="16604"/>
                      <a:pt x="37742" y="22835"/>
                    </a:cubicBezTo>
                    <a:cubicBezTo>
                      <a:pt x="40352" y="27336"/>
                      <a:pt x="48605" y="35557"/>
                      <a:pt x="55324" y="38460"/>
                    </a:cubicBezTo>
                    <a:cubicBezTo>
                      <a:pt x="48572" y="43190"/>
                      <a:pt x="42733" y="49094"/>
                      <a:pt x="38068" y="55911"/>
                    </a:cubicBezTo>
                    <a:cubicBezTo>
                      <a:pt x="35165" y="49159"/>
                      <a:pt x="26945" y="40906"/>
                      <a:pt x="22443" y="38329"/>
                    </a:cubicBezTo>
                    <a:cubicBezTo>
                      <a:pt x="20390" y="37136"/>
                      <a:pt x="18146" y="36570"/>
                      <a:pt x="15930" y="36570"/>
                    </a:cubicBezTo>
                    <a:cubicBezTo>
                      <a:pt x="11421" y="36570"/>
                      <a:pt x="7028" y="38914"/>
                      <a:pt x="4600" y="43092"/>
                    </a:cubicBezTo>
                    <a:cubicBezTo>
                      <a:pt x="1012" y="49355"/>
                      <a:pt x="3165" y="57314"/>
                      <a:pt x="9395" y="60935"/>
                    </a:cubicBezTo>
                    <a:cubicBezTo>
                      <a:pt x="13350" y="63227"/>
                      <a:pt x="22565" y="65822"/>
                      <a:pt x="29677" y="65822"/>
                    </a:cubicBezTo>
                    <a:cubicBezTo>
                      <a:pt x="30662" y="65822"/>
                      <a:pt x="31606" y="65772"/>
                      <a:pt x="32490" y="65665"/>
                    </a:cubicBezTo>
                    <a:lnTo>
                      <a:pt x="32490" y="65665"/>
                    </a:lnTo>
                    <a:cubicBezTo>
                      <a:pt x="29489" y="72123"/>
                      <a:pt x="27500" y="79006"/>
                      <a:pt x="26619" y="86052"/>
                    </a:cubicBezTo>
                    <a:cubicBezTo>
                      <a:pt x="22476" y="83312"/>
                      <a:pt x="16996" y="81551"/>
                      <a:pt x="13049" y="81551"/>
                    </a:cubicBezTo>
                    <a:cubicBezTo>
                      <a:pt x="5840" y="81551"/>
                      <a:pt x="1" y="87390"/>
                      <a:pt x="1" y="94599"/>
                    </a:cubicBezTo>
                    <a:cubicBezTo>
                      <a:pt x="1" y="101808"/>
                      <a:pt x="5840" y="107647"/>
                      <a:pt x="13049" y="107647"/>
                    </a:cubicBezTo>
                    <a:cubicBezTo>
                      <a:pt x="16996" y="107647"/>
                      <a:pt x="22476" y="105885"/>
                      <a:pt x="26619" y="103145"/>
                    </a:cubicBezTo>
                    <a:cubicBezTo>
                      <a:pt x="27532" y="110354"/>
                      <a:pt x="29555" y="117367"/>
                      <a:pt x="32686" y="123924"/>
                    </a:cubicBezTo>
                    <a:cubicBezTo>
                      <a:pt x="31756" y="123803"/>
                      <a:pt x="30758" y="123747"/>
                      <a:pt x="29714" y="123747"/>
                    </a:cubicBezTo>
                    <a:cubicBezTo>
                      <a:pt x="22590" y="123747"/>
                      <a:pt x="13350" y="126349"/>
                      <a:pt x="9395" y="128654"/>
                    </a:cubicBezTo>
                    <a:cubicBezTo>
                      <a:pt x="3165" y="132242"/>
                      <a:pt x="1045" y="140234"/>
                      <a:pt x="4633" y="146464"/>
                    </a:cubicBezTo>
                    <a:cubicBezTo>
                      <a:pt x="7039" y="150642"/>
                      <a:pt x="11424" y="152986"/>
                      <a:pt x="15931" y="152986"/>
                    </a:cubicBezTo>
                    <a:cubicBezTo>
                      <a:pt x="18146" y="152986"/>
                      <a:pt x="20390" y="152420"/>
                      <a:pt x="22443" y="151227"/>
                    </a:cubicBezTo>
                    <a:cubicBezTo>
                      <a:pt x="26978" y="148617"/>
                      <a:pt x="35361" y="140234"/>
                      <a:pt x="38166" y="133449"/>
                    </a:cubicBezTo>
                    <a:cubicBezTo>
                      <a:pt x="42896" y="140299"/>
                      <a:pt x="48833" y="146236"/>
                      <a:pt x="55683" y="150966"/>
                    </a:cubicBezTo>
                    <a:cubicBezTo>
                      <a:pt x="48866" y="153738"/>
                      <a:pt x="40384" y="162154"/>
                      <a:pt x="37742" y="166721"/>
                    </a:cubicBezTo>
                    <a:cubicBezTo>
                      <a:pt x="34154" y="172984"/>
                      <a:pt x="36274" y="180976"/>
                      <a:pt x="42537" y="184564"/>
                    </a:cubicBezTo>
                    <a:cubicBezTo>
                      <a:pt x="44588" y="185756"/>
                      <a:pt x="46830" y="186322"/>
                      <a:pt x="49043" y="186322"/>
                    </a:cubicBezTo>
                    <a:cubicBezTo>
                      <a:pt x="53552" y="186322"/>
                      <a:pt x="57941" y="183970"/>
                      <a:pt x="60348" y="179769"/>
                    </a:cubicBezTo>
                    <a:cubicBezTo>
                      <a:pt x="62990" y="175202"/>
                      <a:pt x="66024" y="163687"/>
                      <a:pt x="65045" y="156413"/>
                    </a:cubicBezTo>
                    <a:lnTo>
                      <a:pt x="65045" y="156413"/>
                    </a:lnTo>
                    <a:cubicBezTo>
                      <a:pt x="71667" y="159577"/>
                      <a:pt x="78778" y="161665"/>
                      <a:pt x="86052" y="162578"/>
                    </a:cubicBezTo>
                    <a:cubicBezTo>
                      <a:pt x="83312" y="166721"/>
                      <a:pt x="81551" y="172201"/>
                      <a:pt x="81551" y="176148"/>
                    </a:cubicBezTo>
                    <a:cubicBezTo>
                      <a:pt x="81551" y="183357"/>
                      <a:pt x="87390" y="189196"/>
                      <a:pt x="94599" y="189196"/>
                    </a:cubicBezTo>
                    <a:cubicBezTo>
                      <a:pt x="101808" y="189196"/>
                      <a:pt x="107647" y="183357"/>
                      <a:pt x="107647" y="176148"/>
                    </a:cubicBezTo>
                    <a:cubicBezTo>
                      <a:pt x="107647" y="172201"/>
                      <a:pt x="105885" y="166721"/>
                      <a:pt x="103145" y="162578"/>
                    </a:cubicBezTo>
                    <a:cubicBezTo>
                      <a:pt x="110484" y="161665"/>
                      <a:pt x="117628" y="159577"/>
                      <a:pt x="124283" y="156348"/>
                    </a:cubicBezTo>
                    <a:lnTo>
                      <a:pt x="124283" y="156348"/>
                    </a:lnTo>
                    <a:cubicBezTo>
                      <a:pt x="123271" y="163622"/>
                      <a:pt x="126338" y="175202"/>
                      <a:pt x="128980" y="179769"/>
                    </a:cubicBezTo>
                    <a:cubicBezTo>
                      <a:pt x="131386" y="183946"/>
                      <a:pt x="135771" y="186291"/>
                      <a:pt x="140278" y="186291"/>
                    </a:cubicBezTo>
                    <a:cubicBezTo>
                      <a:pt x="142493" y="186291"/>
                      <a:pt x="144737" y="185725"/>
                      <a:pt x="146790" y="184532"/>
                    </a:cubicBezTo>
                    <a:cubicBezTo>
                      <a:pt x="153021" y="180943"/>
                      <a:pt x="155174" y="172984"/>
                      <a:pt x="151553" y="166721"/>
                    </a:cubicBezTo>
                    <a:cubicBezTo>
                      <a:pt x="148911" y="162154"/>
                      <a:pt x="140397" y="153673"/>
                      <a:pt x="133579" y="150933"/>
                    </a:cubicBezTo>
                    <a:cubicBezTo>
                      <a:pt x="140429" y="146171"/>
                      <a:pt x="146366" y="140201"/>
                      <a:pt x="151096" y="133318"/>
                    </a:cubicBezTo>
                    <a:cubicBezTo>
                      <a:pt x="153869" y="140136"/>
                      <a:pt x="162285" y="148617"/>
                      <a:pt x="166852" y="151227"/>
                    </a:cubicBezTo>
                    <a:cubicBezTo>
                      <a:pt x="168922" y="152424"/>
                      <a:pt x="171181" y="152993"/>
                      <a:pt x="173408" y="152993"/>
                    </a:cubicBezTo>
                    <a:cubicBezTo>
                      <a:pt x="177917" y="152993"/>
                      <a:pt x="182293" y="150657"/>
                      <a:pt x="184695" y="146464"/>
                    </a:cubicBezTo>
                    <a:cubicBezTo>
                      <a:pt x="188315" y="140234"/>
                      <a:pt x="186163" y="132242"/>
                      <a:pt x="179900" y="128654"/>
                    </a:cubicBezTo>
                    <a:cubicBezTo>
                      <a:pt x="175944" y="126365"/>
                      <a:pt x="166752" y="123759"/>
                      <a:pt x="159636" y="123759"/>
                    </a:cubicBezTo>
                    <a:cubicBezTo>
                      <a:pt x="158536" y="123759"/>
                      <a:pt x="157485" y="123821"/>
                      <a:pt x="156511" y="123956"/>
                    </a:cubicBezTo>
                    <a:cubicBezTo>
                      <a:pt x="159643" y="117367"/>
                      <a:pt x="161665" y="110354"/>
                      <a:pt x="162578" y="103145"/>
                    </a:cubicBezTo>
                    <a:cubicBezTo>
                      <a:pt x="166721" y="105885"/>
                      <a:pt x="172201" y="107647"/>
                      <a:pt x="176148" y="107647"/>
                    </a:cubicBezTo>
                    <a:cubicBezTo>
                      <a:pt x="183357" y="107647"/>
                      <a:pt x="189196" y="101808"/>
                      <a:pt x="189196" y="94599"/>
                    </a:cubicBezTo>
                    <a:cubicBezTo>
                      <a:pt x="189196" y="87390"/>
                      <a:pt x="183357" y="81551"/>
                      <a:pt x="176148" y="81551"/>
                    </a:cubicBezTo>
                    <a:cubicBezTo>
                      <a:pt x="172201" y="81551"/>
                      <a:pt x="166721" y="83312"/>
                      <a:pt x="162578" y="86052"/>
                    </a:cubicBezTo>
                    <a:cubicBezTo>
                      <a:pt x="161698" y="78974"/>
                      <a:pt x="159708" y="72091"/>
                      <a:pt x="156707" y="65632"/>
                    </a:cubicBezTo>
                    <a:lnTo>
                      <a:pt x="156707" y="65632"/>
                    </a:lnTo>
                    <a:cubicBezTo>
                      <a:pt x="157637" y="65753"/>
                      <a:pt x="158635" y="65809"/>
                      <a:pt x="159678" y="65809"/>
                    </a:cubicBezTo>
                    <a:cubicBezTo>
                      <a:pt x="166788" y="65809"/>
                      <a:pt x="175974" y="63211"/>
                      <a:pt x="179900" y="60935"/>
                    </a:cubicBezTo>
                    <a:cubicBezTo>
                      <a:pt x="186163" y="57314"/>
                      <a:pt x="188315" y="49355"/>
                      <a:pt x="184695" y="43092"/>
                    </a:cubicBezTo>
                    <a:cubicBezTo>
                      <a:pt x="182289" y="38914"/>
                      <a:pt x="177903" y="36570"/>
                      <a:pt x="173386" y="36570"/>
                    </a:cubicBezTo>
                    <a:cubicBezTo>
                      <a:pt x="171167" y="36570"/>
                      <a:pt x="168915" y="37136"/>
                      <a:pt x="166852" y="38329"/>
                    </a:cubicBezTo>
                    <a:cubicBezTo>
                      <a:pt x="162350" y="40939"/>
                      <a:pt x="154065" y="49257"/>
                      <a:pt x="151194" y="56009"/>
                    </a:cubicBezTo>
                    <a:cubicBezTo>
                      <a:pt x="146529" y="49192"/>
                      <a:pt x="140690" y="43255"/>
                      <a:pt x="133906" y="38492"/>
                    </a:cubicBezTo>
                    <a:cubicBezTo>
                      <a:pt x="140658" y="35622"/>
                      <a:pt x="148976" y="27336"/>
                      <a:pt x="151553" y="22835"/>
                    </a:cubicBezTo>
                    <a:cubicBezTo>
                      <a:pt x="155174" y="16604"/>
                      <a:pt x="153021" y="8613"/>
                      <a:pt x="146790" y="5024"/>
                    </a:cubicBezTo>
                    <a:cubicBezTo>
                      <a:pt x="144738" y="3842"/>
                      <a:pt x="142493" y="3280"/>
                      <a:pt x="140279" y="3280"/>
                    </a:cubicBezTo>
                    <a:cubicBezTo>
                      <a:pt x="135772" y="3280"/>
                      <a:pt x="131386" y="5609"/>
                      <a:pt x="128980" y="9787"/>
                    </a:cubicBezTo>
                    <a:cubicBezTo>
                      <a:pt x="126370" y="14288"/>
                      <a:pt x="123369" y="25510"/>
                      <a:pt x="124217" y="32817"/>
                    </a:cubicBezTo>
                    <a:cubicBezTo>
                      <a:pt x="117563" y="29620"/>
                      <a:pt x="110452" y="27532"/>
                      <a:pt x="103145" y="26619"/>
                    </a:cubicBezTo>
                    <a:cubicBezTo>
                      <a:pt x="105885" y="22476"/>
                      <a:pt x="107647" y="16996"/>
                      <a:pt x="107647" y="13049"/>
                    </a:cubicBezTo>
                    <a:cubicBezTo>
                      <a:pt x="107647" y="5840"/>
                      <a:pt x="101808" y="1"/>
                      <a:pt x="945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81;p31">
                <a:extLst>
                  <a:ext uri="{FF2B5EF4-FFF2-40B4-BE49-F238E27FC236}">
                    <a16:creationId xmlns:a16="http://schemas.microsoft.com/office/drawing/2014/main" id="{8B1433EC-869D-49EE-888E-56AED2532B83}"/>
                  </a:ext>
                </a:extLst>
              </p:cNvPr>
              <p:cNvSpPr/>
              <p:nvPr/>
            </p:nvSpPr>
            <p:spPr>
              <a:xfrm>
                <a:off x="1046700" y="1863698"/>
                <a:ext cx="303990" cy="301982"/>
              </a:xfrm>
              <a:custGeom>
                <a:avLst/>
                <a:gdLst/>
                <a:ahLst/>
                <a:cxnLst/>
                <a:rect l="l" t="t" r="r" b="b"/>
                <a:pathLst>
                  <a:path w="114930" h="114171" extrusionOk="0">
                    <a:moveTo>
                      <a:pt x="57225" y="1"/>
                    </a:moveTo>
                    <a:cubicBezTo>
                      <a:pt x="53636" y="1"/>
                      <a:pt x="50701" y="2937"/>
                      <a:pt x="50701" y="6525"/>
                    </a:cubicBezTo>
                    <a:cubicBezTo>
                      <a:pt x="50701" y="6655"/>
                      <a:pt x="50701" y="6818"/>
                      <a:pt x="50733" y="6949"/>
                    </a:cubicBezTo>
                    <a:cubicBezTo>
                      <a:pt x="41893" y="8123"/>
                      <a:pt x="33543" y="11711"/>
                      <a:pt x="26595" y="17289"/>
                    </a:cubicBezTo>
                    <a:cubicBezTo>
                      <a:pt x="25298" y="15630"/>
                      <a:pt x="23379" y="14786"/>
                      <a:pt x="21449" y="14786"/>
                    </a:cubicBezTo>
                    <a:cubicBezTo>
                      <a:pt x="19736" y="14786"/>
                      <a:pt x="18014" y="15450"/>
                      <a:pt x="16711" y="16800"/>
                    </a:cubicBezTo>
                    <a:cubicBezTo>
                      <a:pt x="13971" y="19671"/>
                      <a:pt x="14427" y="24335"/>
                      <a:pt x="17689" y="26651"/>
                    </a:cubicBezTo>
                    <a:cubicBezTo>
                      <a:pt x="12503" y="33730"/>
                      <a:pt x="9339" y="42080"/>
                      <a:pt x="8523" y="50823"/>
                    </a:cubicBezTo>
                    <a:cubicBezTo>
                      <a:pt x="7893" y="50635"/>
                      <a:pt x="7263" y="50547"/>
                      <a:pt x="6647" y="50547"/>
                    </a:cubicBezTo>
                    <a:cubicBezTo>
                      <a:pt x="3086" y="50547"/>
                      <a:pt x="1" y="53499"/>
                      <a:pt x="140" y="57281"/>
                    </a:cubicBezTo>
                    <a:cubicBezTo>
                      <a:pt x="247" y="60946"/>
                      <a:pt x="3271" y="63623"/>
                      <a:pt x="6658" y="63623"/>
                    </a:cubicBezTo>
                    <a:cubicBezTo>
                      <a:pt x="7402" y="63623"/>
                      <a:pt x="8163" y="63494"/>
                      <a:pt x="8915" y="63218"/>
                    </a:cubicBezTo>
                    <a:cubicBezTo>
                      <a:pt x="10285" y="71830"/>
                      <a:pt x="13938" y="79919"/>
                      <a:pt x="19516" y="86607"/>
                    </a:cubicBezTo>
                    <a:cubicBezTo>
                      <a:pt x="14786" y="88107"/>
                      <a:pt x="13383" y="94142"/>
                      <a:pt x="16972" y="97567"/>
                    </a:cubicBezTo>
                    <a:cubicBezTo>
                      <a:pt x="18258" y="98806"/>
                      <a:pt x="19860" y="99379"/>
                      <a:pt x="21441" y="99379"/>
                    </a:cubicBezTo>
                    <a:cubicBezTo>
                      <a:pt x="24231" y="99379"/>
                      <a:pt x="26957" y="97594"/>
                      <a:pt x="27769" y="94533"/>
                    </a:cubicBezTo>
                    <a:cubicBezTo>
                      <a:pt x="34749" y="99818"/>
                      <a:pt x="43068" y="103112"/>
                      <a:pt x="51777" y="104058"/>
                    </a:cubicBezTo>
                    <a:cubicBezTo>
                      <a:pt x="48939" y="108397"/>
                      <a:pt x="52038" y="114170"/>
                      <a:pt x="57225" y="114170"/>
                    </a:cubicBezTo>
                    <a:cubicBezTo>
                      <a:pt x="62411" y="114170"/>
                      <a:pt x="65510" y="108397"/>
                      <a:pt x="62672" y="104058"/>
                    </a:cubicBezTo>
                    <a:cubicBezTo>
                      <a:pt x="71382" y="103112"/>
                      <a:pt x="79700" y="99818"/>
                      <a:pt x="86680" y="94533"/>
                    </a:cubicBezTo>
                    <a:cubicBezTo>
                      <a:pt x="87492" y="97594"/>
                      <a:pt x="90218" y="99379"/>
                      <a:pt x="93008" y="99379"/>
                    </a:cubicBezTo>
                    <a:cubicBezTo>
                      <a:pt x="94590" y="99379"/>
                      <a:pt x="96191" y="98806"/>
                      <a:pt x="97477" y="97567"/>
                    </a:cubicBezTo>
                    <a:cubicBezTo>
                      <a:pt x="101066" y="94142"/>
                      <a:pt x="99663" y="88107"/>
                      <a:pt x="94933" y="86607"/>
                    </a:cubicBezTo>
                    <a:cubicBezTo>
                      <a:pt x="100511" y="79919"/>
                      <a:pt x="104165" y="71830"/>
                      <a:pt x="105535" y="63218"/>
                    </a:cubicBezTo>
                    <a:cubicBezTo>
                      <a:pt x="106272" y="63483"/>
                      <a:pt x="107023" y="63608"/>
                      <a:pt x="107758" y="63608"/>
                    </a:cubicBezTo>
                    <a:cubicBezTo>
                      <a:pt x="110825" y="63608"/>
                      <a:pt x="113633" y="61437"/>
                      <a:pt x="114211" y="58227"/>
                    </a:cubicBezTo>
                    <a:cubicBezTo>
                      <a:pt x="114929" y="54215"/>
                      <a:pt x="111830" y="50562"/>
                      <a:pt x="107785" y="50562"/>
                    </a:cubicBezTo>
                    <a:cubicBezTo>
                      <a:pt x="107166" y="50562"/>
                      <a:pt x="106546" y="50659"/>
                      <a:pt x="105926" y="50823"/>
                    </a:cubicBezTo>
                    <a:cubicBezTo>
                      <a:pt x="105111" y="42080"/>
                      <a:pt x="101946" y="33730"/>
                      <a:pt x="96760" y="26651"/>
                    </a:cubicBezTo>
                    <a:cubicBezTo>
                      <a:pt x="100022" y="24335"/>
                      <a:pt x="100479" y="19671"/>
                      <a:pt x="97706" y="16800"/>
                    </a:cubicBezTo>
                    <a:cubicBezTo>
                      <a:pt x="96418" y="15450"/>
                      <a:pt x="94704" y="14786"/>
                      <a:pt x="92996" y="14786"/>
                    </a:cubicBezTo>
                    <a:cubicBezTo>
                      <a:pt x="91070" y="14786"/>
                      <a:pt x="89151" y="15630"/>
                      <a:pt x="87855" y="17289"/>
                    </a:cubicBezTo>
                    <a:cubicBezTo>
                      <a:pt x="80907" y="11711"/>
                      <a:pt x="72556" y="8123"/>
                      <a:pt x="63716" y="6949"/>
                    </a:cubicBezTo>
                    <a:cubicBezTo>
                      <a:pt x="63749" y="6818"/>
                      <a:pt x="63749" y="6655"/>
                      <a:pt x="63749" y="6525"/>
                    </a:cubicBezTo>
                    <a:cubicBezTo>
                      <a:pt x="63749" y="2937"/>
                      <a:pt x="60813" y="1"/>
                      <a:pt x="57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82;p31">
                <a:extLst>
                  <a:ext uri="{FF2B5EF4-FFF2-40B4-BE49-F238E27FC236}">
                    <a16:creationId xmlns:a16="http://schemas.microsoft.com/office/drawing/2014/main" id="{EBD42B3F-1E5E-4F30-BF29-7EB40FEFA2D5}"/>
                  </a:ext>
                </a:extLst>
              </p:cNvPr>
              <p:cNvSpPr/>
              <p:nvPr/>
            </p:nvSpPr>
            <p:spPr>
              <a:xfrm>
                <a:off x="1129033" y="1932722"/>
                <a:ext cx="43143" cy="43143"/>
              </a:xfrm>
              <a:custGeom>
                <a:avLst/>
                <a:gdLst/>
                <a:ahLst/>
                <a:cxnLst/>
                <a:rect l="l" t="t" r="r" b="b"/>
                <a:pathLst>
                  <a:path w="16311" h="16311" extrusionOk="0">
                    <a:moveTo>
                      <a:pt x="8156" y="1"/>
                    </a:moveTo>
                    <a:cubicBezTo>
                      <a:pt x="3654" y="1"/>
                      <a:pt x="1" y="3654"/>
                      <a:pt x="1" y="8156"/>
                    </a:cubicBezTo>
                    <a:cubicBezTo>
                      <a:pt x="1" y="12657"/>
                      <a:pt x="3654" y="16311"/>
                      <a:pt x="8156" y="16311"/>
                    </a:cubicBezTo>
                    <a:cubicBezTo>
                      <a:pt x="12657" y="16311"/>
                      <a:pt x="16311" y="12657"/>
                      <a:pt x="16311" y="8156"/>
                    </a:cubicBezTo>
                    <a:cubicBezTo>
                      <a:pt x="16311" y="3654"/>
                      <a:pt x="12657" y="1"/>
                      <a:pt x="8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83;p31">
                <a:extLst>
                  <a:ext uri="{FF2B5EF4-FFF2-40B4-BE49-F238E27FC236}">
                    <a16:creationId xmlns:a16="http://schemas.microsoft.com/office/drawing/2014/main" id="{BC4A475E-EE63-43AA-8BFA-DB9436FB7E5D}"/>
                  </a:ext>
                </a:extLst>
              </p:cNvPr>
              <p:cNvSpPr/>
              <p:nvPr/>
            </p:nvSpPr>
            <p:spPr>
              <a:xfrm>
                <a:off x="1215313" y="2053514"/>
                <a:ext cx="43143" cy="43143"/>
              </a:xfrm>
              <a:custGeom>
                <a:avLst/>
                <a:gdLst/>
                <a:ahLst/>
                <a:cxnLst/>
                <a:rect l="l" t="t" r="r" b="b"/>
                <a:pathLst>
                  <a:path w="16311" h="16311" extrusionOk="0">
                    <a:moveTo>
                      <a:pt x="8156" y="0"/>
                    </a:moveTo>
                    <a:cubicBezTo>
                      <a:pt x="3654" y="0"/>
                      <a:pt x="1" y="3654"/>
                      <a:pt x="1" y="8155"/>
                    </a:cubicBezTo>
                    <a:cubicBezTo>
                      <a:pt x="1" y="12657"/>
                      <a:pt x="3654" y="16310"/>
                      <a:pt x="8156" y="16310"/>
                    </a:cubicBezTo>
                    <a:cubicBezTo>
                      <a:pt x="12657" y="16310"/>
                      <a:pt x="16310" y="12657"/>
                      <a:pt x="16310" y="8155"/>
                    </a:cubicBezTo>
                    <a:cubicBezTo>
                      <a:pt x="16310" y="3654"/>
                      <a:pt x="12657" y="0"/>
                      <a:pt x="81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84;p31">
                <a:extLst>
                  <a:ext uri="{FF2B5EF4-FFF2-40B4-BE49-F238E27FC236}">
                    <a16:creationId xmlns:a16="http://schemas.microsoft.com/office/drawing/2014/main" id="{FEFD479F-4D2A-4EAE-BC67-F73237270BF3}"/>
                  </a:ext>
                </a:extLst>
              </p:cNvPr>
              <p:cNvSpPr/>
              <p:nvPr/>
            </p:nvSpPr>
            <p:spPr>
              <a:xfrm>
                <a:off x="1249825" y="1949978"/>
                <a:ext cx="34515" cy="34515"/>
              </a:xfrm>
              <a:custGeom>
                <a:avLst/>
                <a:gdLst/>
                <a:ahLst/>
                <a:cxnLst/>
                <a:rect l="l" t="t" r="r" b="b"/>
                <a:pathLst>
                  <a:path w="13049" h="13049" extrusionOk="0">
                    <a:moveTo>
                      <a:pt x="6524" y="1"/>
                    </a:moveTo>
                    <a:cubicBezTo>
                      <a:pt x="2936" y="1"/>
                      <a:pt x="0" y="2936"/>
                      <a:pt x="0" y="6525"/>
                    </a:cubicBezTo>
                    <a:cubicBezTo>
                      <a:pt x="0" y="10113"/>
                      <a:pt x="2936" y="13049"/>
                      <a:pt x="6524" y="13049"/>
                    </a:cubicBezTo>
                    <a:cubicBezTo>
                      <a:pt x="10113" y="13049"/>
                      <a:pt x="13048" y="10113"/>
                      <a:pt x="13048" y="6525"/>
                    </a:cubicBezTo>
                    <a:cubicBezTo>
                      <a:pt x="13048" y="2936"/>
                      <a:pt x="10113" y="1"/>
                      <a:pt x="6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85;p31">
                <a:extLst>
                  <a:ext uri="{FF2B5EF4-FFF2-40B4-BE49-F238E27FC236}">
                    <a16:creationId xmlns:a16="http://schemas.microsoft.com/office/drawing/2014/main" id="{6D74BF16-D9E2-442F-9A45-DC5B2A1D495F}"/>
                  </a:ext>
                </a:extLst>
              </p:cNvPr>
              <p:cNvSpPr/>
              <p:nvPr/>
            </p:nvSpPr>
            <p:spPr>
              <a:xfrm>
                <a:off x="1120405" y="2044886"/>
                <a:ext cx="34515" cy="34515"/>
              </a:xfrm>
              <a:custGeom>
                <a:avLst/>
                <a:gdLst/>
                <a:ahLst/>
                <a:cxnLst/>
                <a:rect l="l" t="t" r="r" b="b"/>
                <a:pathLst>
                  <a:path w="13049" h="13049" extrusionOk="0">
                    <a:moveTo>
                      <a:pt x="6525" y="1"/>
                    </a:moveTo>
                    <a:cubicBezTo>
                      <a:pt x="2936" y="1"/>
                      <a:pt x="1" y="2936"/>
                      <a:pt x="1" y="6524"/>
                    </a:cubicBezTo>
                    <a:cubicBezTo>
                      <a:pt x="1" y="10113"/>
                      <a:pt x="2936" y="13048"/>
                      <a:pt x="6525" y="13048"/>
                    </a:cubicBezTo>
                    <a:cubicBezTo>
                      <a:pt x="10113" y="13048"/>
                      <a:pt x="13049" y="10113"/>
                      <a:pt x="13049" y="6524"/>
                    </a:cubicBezTo>
                    <a:cubicBezTo>
                      <a:pt x="13049" y="2936"/>
                      <a:pt x="10113" y="1"/>
                      <a:pt x="6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86;p31">
                <a:extLst>
                  <a:ext uri="{FF2B5EF4-FFF2-40B4-BE49-F238E27FC236}">
                    <a16:creationId xmlns:a16="http://schemas.microsoft.com/office/drawing/2014/main" id="{53C1F21D-5BC5-4D04-AE18-697C6FCD7FC9}"/>
                  </a:ext>
                </a:extLst>
              </p:cNvPr>
              <p:cNvSpPr/>
              <p:nvPr/>
            </p:nvSpPr>
            <p:spPr>
              <a:xfrm>
                <a:off x="1198057" y="1975862"/>
                <a:ext cx="17259" cy="17259"/>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87;p31">
                <a:extLst>
                  <a:ext uri="{FF2B5EF4-FFF2-40B4-BE49-F238E27FC236}">
                    <a16:creationId xmlns:a16="http://schemas.microsoft.com/office/drawing/2014/main" id="{4A0159E6-D4FA-4340-A937-E1B63F0031F2}"/>
                  </a:ext>
                </a:extLst>
              </p:cNvPr>
              <p:cNvSpPr/>
              <p:nvPr/>
            </p:nvSpPr>
            <p:spPr>
              <a:xfrm>
                <a:off x="1206685" y="1906838"/>
                <a:ext cx="17259" cy="17259"/>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88;p31">
                <a:extLst>
                  <a:ext uri="{FF2B5EF4-FFF2-40B4-BE49-F238E27FC236}">
                    <a16:creationId xmlns:a16="http://schemas.microsoft.com/office/drawing/2014/main" id="{BBBB073F-14AA-4335-85FD-B75EF7891C0C}"/>
                  </a:ext>
                </a:extLst>
              </p:cNvPr>
              <p:cNvSpPr/>
              <p:nvPr/>
            </p:nvSpPr>
            <p:spPr>
              <a:xfrm>
                <a:off x="1258453" y="2019002"/>
                <a:ext cx="17259" cy="17259"/>
              </a:xfrm>
              <a:custGeom>
                <a:avLst/>
                <a:gdLst/>
                <a:ahLst/>
                <a:cxnLst/>
                <a:rect l="l" t="t" r="r" b="b"/>
                <a:pathLst>
                  <a:path w="6525" h="6525" extrusionOk="0">
                    <a:moveTo>
                      <a:pt x="0" y="1"/>
                    </a:moveTo>
                    <a:lnTo>
                      <a:pt x="0" y="6525"/>
                    </a:lnTo>
                    <a:lnTo>
                      <a:pt x="6524" y="6525"/>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89;p31">
                <a:extLst>
                  <a:ext uri="{FF2B5EF4-FFF2-40B4-BE49-F238E27FC236}">
                    <a16:creationId xmlns:a16="http://schemas.microsoft.com/office/drawing/2014/main" id="{9BE57BDE-E3E0-41B6-BB64-077D9F1A24E7}"/>
                  </a:ext>
                </a:extLst>
              </p:cNvPr>
              <p:cNvSpPr/>
              <p:nvPr/>
            </p:nvSpPr>
            <p:spPr>
              <a:xfrm>
                <a:off x="1094521" y="1993118"/>
                <a:ext cx="17259" cy="17259"/>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90;p31">
                <a:extLst>
                  <a:ext uri="{FF2B5EF4-FFF2-40B4-BE49-F238E27FC236}">
                    <a16:creationId xmlns:a16="http://schemas.microsoft.com/office/drawing/2014/main" id="{2B87784C-3128-4511-818D-B574EA1CAC35}"/>
                  </a:ext>
                </a:extLst>
              </p:cNvPr>
              <p:cNvSpPr/>
              <p:nvPr/>
            </p:nvSpPr>
            <p:spPr>
              <a:xfrm>
                <a:off x="1163545" y="2096653"/>
                <a:ext cx="17259" cy="17259"/>
              </a:xfrm>
              <a:custGeom>
                <a:avLst/>
                <a:gdLst/>
                <a:ahLst/>
                <a:cxnLst/>
                <a:rect l="l" t="t" r="r" b="b"/>
                <a:pathLst>
                  <a:path w="6525" h="6525" extrusionOk="0">
                    <a:moveTo>
                      <a:pt x="1" y="0"/>
                    </a:moveTo>
                    <a:lnTo>
                      <a:pt x="1" y="6524"/>
                    </a:lnTo>
                    <a:lnTo>
                      <a:pt x="6525" y="6524"/>
                    </a:lnTo>
                    <a:lnTo>
                      <a:pt x="65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 name="Google Shape;300;p31">
              <a:extLst>
                <a:ext uri="{FF2B5EF4-FFF2-40B4-BE49-F238E27FC236}">
                  <a16:creationId xmlns:a16="http://schemas.microsoft.com/office/drawing/2014/main" id="{121C5F3D-B6F9-4FA9-881E-C4914EA0036E}"/>
                </a:ext>
              </a:extLst>
            </p:cNvPr>
            <p:cNvGrpSpPr/>
            <p:nvPr/>
          </p:nvGrpSpPr>
          <p:grpSpPr>
            <a:xfrm>
              <a:off x="904717" y="386833"/>
              <a:ext cx="500445" cy="500457"/>
              <a:chOff x="947836" y="3839895"/>
              <a:chExt cx="500445" cy="500457"/>
            </a:xfrm>
          </p:grpSpPr>
          <p:sp>
            <p:nvSpPr>
              <p:cNvPr id="152" name="Google Shape;301;p31">
                <a:extLst>
                  <a:ext uri="{FF2B5EF4-FFF2-40B4-BE49-F238E27FC236}">
                    <a16:creationId xmlns:a16="http://schemas.microsoft.com/office/drawing/2014/main" id="{B16400AA-963D-469C-8E4D-33FFC7ED40D0}"/>
                  </a:ext>
                </a:extLst>
              </p:cNvPr>
              <p:cNvSpPr/>
              <p:nvPr/>
            </p:nvSpPr>
            <p:spPr>
              <a:xfrm>
                <a:off x="1037640" y="3932632"/>
                <a:ext cx="320879" cy="315015"/>
              </a:xfrm>
              <a:custGeom>
                <a:avLst/>
                <a:gdLst/>
                <a:ahLst/>
                <a:cxnLst/>
                <a:rect l="l" t="t" r="r" b="b"/>
                <a:pathLst>
                  <a:path w="133839" h="131393" extrusionOk="0">
                    <a:moveTo>
                      <a:pt x="66920" y="0"/>
                    </a:moveTo>
                    <a:cubicBezTo>
                      <a:pt x="62679" y="0"/>
                      <a:pt x="58438" y="2479"/>
                      <a:pt x="56971" y="7437"/>
                    </a:cubicBezTo>
                    <a:cubicBezTo>
                      <a:pt x="55597" y="12103"/>
                      <a:pt x="51381" y="14875"/>
                      <a:pt x="47012" y="14875"/>
                    </a:cubicBezTo>
                    <a:cubicBezTo>
                      <a:pt x="44845" y="14875"/>
                      <a:pt x="42640" y="14193"/>
                      <a:pt x="40726" y="12722"/>
                    </a:cubicBezTo>
                    <a:cubicBezTo>
                      <a:pt x="38737" y="11193"/>
                      <a:pt x="36560" y="10522"/>
                      <a:pt x="34453" y="10522"/>
                    </a:cubicBezTo>
                    <a:cubicBezTo>
                      <a:pt x="27886" y="10522"/>
                      <a:pt x="22002" y="17040"/>
                      <a:pt x="24644" y="24400"/>
                    </a:cubicBezTo>
                    <a:cubicBezTo>
                      <a:pt x="27026" y="31190"/>
                      <a:pt x="22009" y="38235"/>
                      <a:pt x="14889" y="38235"/>
                    </a:cubicBezTo>
                    <a:cubicBezTo>
                      <a:pt x="14792" y="38235"/>
                      <a:pt x="14695" y="38233"/>
                      <a:pt x="14597" y="38231"/>
                    </a:cubicBezTo>
                    <a:cubicBezTo>
                      <a:pt x="14497" y="38228"/>
                      <a:pt x="14398" y="38227"/>
                      <a:pt x="14299" y="38227"/>
                    </a:cubicBezTo>
                    <a:cubicBezTo>
                      <a:pt x="4174" y="38227"/>
                      <a:pt x="1" y="51368"/>
                      <a:pt x="8432" y="57150"/>
                    </a:cubicBezTo>
                    <a:cubicBezTo>
                      <a:pt x="14434" y="61260"/>
                      <a:pt x="14434" y="70133"/>
                      <a:pt x="8432" y="74243"/>
                    </a:cubicBezTo>
                    <a:cubicBezTo>
                      <a:pt x="11" y="80019"/>
                      <a:pt x="4164" y="93167"/>
                      <a:pt x="14263" y="93167"/>
                    </a:cubicBezTo>
                    <a:cubicBezTo>
                      <a:pt x="14374" y="93167"/>
                      <a:pt x="14485" y="93166"/>
                      <a:pt x="14597" y="93162"/>
                    </a:cubicBezTo>
                    <a:cubicBezTo>
                      <a:pt x="14695" y="93160"/>
                      <a:pt x="14792" y="93159"/>
                      <a:pt x="14889" y="93159"/>
                    </a:cubicBezTo>
                    <a:cubicBezTo>
                      <a:pt x="22009" y="93159"/>
                      <a:pt x="27026" y="100203"/>
                      <a:pt x="24644" y="106993"/>
                    </a:cubicBezTo>
                    <a:cubicBezTo>
                      <a:pt x="22002" y="114353"/>
                      <a:pt x="27886" y="120871"/>
                      <a:pt x="34453" y="120871"/>
                    </a:cubicBezTo>
                    <a:cubicBezTo>
                      <a:pt x="36560" y="120871"/>
                      <a:pt x="38737" y="120200"/>
                      <a:pt x="40726" y="118671"/>
                    </a:cubicBezTo>
                    <a:cubicBezTo>
                      <a:pt x="42640" y="117200"/>
                      <a:pt x="44845" y="116518"/>
                      <a:pt x="47012" y="116518"/>
                    </a:cubicBezTo>
                    <a:cubicBezTo>
                      <a:pt x="51381" y="116518"/>
                      <a:pt x="55597" y="119290"/>
                      <a:pt x="56971" y="123956"/>
                    </a:cubicBezTo>
                    <a:cubicBezTo>
                      <a:pt x="58438" y="128914"/>
                      <a:pt x="62679" y="131393"/>
                      <a:pt x="66920" y="131393"/>
                    </a:cubicBezTo>
                    <a:cubicBezTo>
                      <a:pt x="71160" y="131393"/>
                      <a:pt x="75401" y="128914"/>
                      <a:pt x="76869" y="123956"/>
                    </a:cubicBezTo>
                    <a:cubicBezTo>
                      <a:pt x="78242" y="119290"/>
                      <a:pt x="82458" y="116518"/>
                      <a:pt x="86827" y="116518"/>
                    </a:cubicBezTo>
                    <a:cubicBezTo>
                      <a:pt x="88994" y="116518"/>
                      <a:pt x="91199" y="117200"/>
                      <a:pt x="93113" y="118671"/>
                    </a:cubicBezTo>
                    <a:cubicBezTo>
                      <a:pt x="95102" y="120200"/>
                      <a:pt x="97279" y="120871"/>
                      <a:pt x="99386" y="120871"/>
                    </a:cubicBezTo>
                    <a:cubicBezTo>
                      <a:pt x="105954" y="120871"/>
                      <a:pt x="111837" y="114353"/>
                      <a:pt x="109195" y="106993"/>
                    </a:cubicBezTo>
                    <a:cubicBezTo>
                      <a:pt x="106813" y="100203"/>
                      <a:pt x="111830" y="93159"/>
                      <a:pt x="118950" y="93159"/>
                    </a:cubicBezTo>
                    <a:cubicBezTo>
                      <a:pt x="119047" y="93159"/>
                      <a:pt x="119144" y="93160"/>
                      <a:pt x="119242" y="93162"/>
                    </a:cubicBezTo>
                    <a:cubicBezTo>
                      <a:pt x="119342" y="93165"/>
                      <a:pt x="119441" y="93166"/>
                      <a:pt x="119540" y="93166"/>
                    </a:cubicBezTo>
                    <a:cubicBezTo>
                      <a:pt x="129665" y="93166"/>
                      <a:pt x="133838" y="80025"/>
                      <a:pt x="125407" y="74243"/>
                    </a:cubicBezTo>
                    <a:cubicBezTo>
                      <a:pt x="119405" y="70133"/>
                      <a:pt x="119405" y="61260"/>
                      <a:pt x="125407" y="57150"/>
                    </a:cubicBezTo>
                    <a:cubicBezTo>
                      <a:pt x="133838" y="51368"/>
                      <a:pt x="129665" y="38227"/>
                      <a:pt x="119540" y="38227"/>
                    </a:cubicBezTo>
                    <a:cubicBezTo>
                      <a:pt x="119441" y="38227"/>
                      <a:pt x="119342" y="38228"/>
                      <a:pt x="119242" y="38231"/>
                    </a:cubicBezTo>
                    <a:cubicBezTo>
                      <a:pt x="119144" y="38233"/>
                      <a:pt x="119047" y="38235"/>
                      <a:pt x="118950" y="38235"/>
                    </a:cubicBezTo>
                    <a:cubicBezTo>
                      <a:pt x="111830" y="38235"/>
                      <a:pt x="106813" y="31190"/>
                      <a:pt x="109195" y="24400"/>
                    </a:cubicBezTo>
                    <a:cubicBezTo>
                      <a:pt x="111837" y="17040"/>
                      <a:pt x="105954" y="10522"/>
                      <a:pt x="99386" y="10522"/>
                    </a:cubicBezTo>
                    <a:cubicBezTo>
                      <a:pt x="97279" y="10522"/>
                      <a:pt x="95102" y="11193"/>
                      <a:pt x="93113" y="12722"/>
                    </a:cubicBezTo>
                    <a:cubicBezTo>
                      <a:pt x="91199" y="14193"/>
                      <a:pt x="88994" y="14875"/>
                      <a:pt x="86827" y="14875"/>
                    </a:cubicBezTo>
                    <a:cubicBezTo>
                      <a:pt x="82458" y="14875"/>
                      <a:pt x="78242" y="12103"/>
                      <a:pt x="76869" y="7437"/>
                    </a:cubicBezTo>
                    <a:cubicBezTo>
                      <a:pt x="75401" y="2479"/>
                      <a:pt x="71160" y="0"/>
                      <a:pt x="669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02;p31">
                <a:extLst>
                  <a:ext uri="{FF2B5EF4-FFF2-40B4-BE49-F238E27FC236}">
                    <a16:creationId xmlns:a16="http://schemas.microsoft.com/office/drawing/2014/main" id="{3CD31E31-7787-4C57-8F32-B487D5A5E1C5}"/>
                  </a:ext>
                </a:extLst>
              </p:cNvPr>
              <p:cNvSpPr/>
              <p:nvPr/>
            </p:nvSpPr>
            <p:spPr>
              <a:xfrm>
                <a:off x="1320031" y="3857643"/>
                <a:ext cx="100654" cy="100733"/>
              </a:xfrm>
              <a:custGeom>
                <a:avLst/>
                <a:gdLst/>
                <a:ahLst/>
                <a:cxnLst/>
                <a:rect l="l" t="t" r="r" b="b"/>
                <a:pathLst>
                  <a:path w="41983" h="42016" extrusionOk="0">
                    <a:moveTo>
                      <a:pt x="20975" y="1"/>
                    </a:moveTo>
                    <a:cubicBezTo>
                      <a:pt x="9395" y="1"/>
                      <a:pt x="1" y="9395"/>
                      <a:pt x="1" y="21008"/>
                    </a:cubicBezTo>
                    <a:cubicBezTo>
                      <a:pt x="1" y="32621"/>
                      <a:pt x="9395" y="42015"/>
                      <a:pt x="20975" y="42015"/>
                    </a:cubicBezTo>
                    <a:cubicBezTo>
                      <a:pt x="32588" y="42015"/>
                      <a:pt x="41982" y="32621"/>
                      <a:pt x="41982" y="21008"/>
                    </a:cubicBezTo>
                    <a:cubicBezTo>
                      <a:pt x="41982" y="9395"/>
                      <a:pt x="32588" y="1"/>
                      <a:pt x="209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03;p31">
                <a:extLst>
                  <a:ext uri="{FF2B5EF4-FFF2-40B4-BE49-F238E27FC236}">
                    <a16:creationId xmlns:a16="http://schemas.microsoft.com/office/drawing/2014/main" id="{48C4C721-4461-4DB1-A178-795E07E033E3}"/>
                  </a:ext>
                </a:extLst>
              </p:cNvPr>
              <p:cNvSpPr/>
              <p:nvPr/>
            </p:nvSpPr>
            <p:spPr>
              <a:xfrm>
                <a:off x="1007808" y="4239619"/>
                <a:ext cx="100731" cy="100733"/>
              </a:xfrm>
              <a:custGeom>
                <a:avLst/>
                <a:gdLst/>
                <a:ahLst/>
                <a:cxnLst/>
                <a:rect l="l" t="t" r="r" b="b"/>
                <a:pathLst>
                  <a:path w="42015" h="42016" extrusionOk="0">
                    <a:moveTo>
                      <a:pt x="21008" y="1"/>
                    </a:moveTo>
                    <a:cubicBezTo>
                      <a:pt x="9428" y="1"/>
                      <a:pt x="0" y="9428"/>
                      <a:pt x="0" y="21008"/>
                    </a:cubicBezTo>
                    <a:cubicBezTo>
                      <a:pt x="0" y="32621"/>
                      <a:pt x="9428" y="42015"/>
                      <a:pt x="21008" y="42015"/>
                    </a:cubicBezTo>
                    <a:cubicBezTo>
                      <a:pt x="32620" y="42015"/>
                      <a:pt x="42015" y="32621"/>
                      <a:pt x="42015" y="21008"/>
                    </a:cubicBezTo>
                    <a:cubicBezTo>
                      <a:pt x="42015" y="9428"/>
                      <a:pt x="32620" y="1"/>
                      <a:pt x="210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04;p31">
                <a:extLst>
                  <a:ext uri="{FF2B5EF4-FFF2-40B4-BE49-F238E27FC236}">
                    <a16:creationId xmlns:a16="http://schemas.microsoft.com/office/drawing/2014/main" id="{FA021857-C008-479E-91C4-D80CAD701AEA}"/>
                  </a:ext>
                </a:extLst>
              </p:cNvPr>
              <p:cNvSpPr/>
              <p:nvPr/>
            </p:nvSpPr>
            <p:spPr>
              <a:xfrm>
                <a:off x="947836" y="3904013"/>
                <a:ext cx="100731" cy="100654"/>
              </a:xfrm>
              <a:custGeom>
                <a:avLst/>
                <a:gdLst/>
                <a:ahLst/>
                <a:cxnLst/>
                <a:rect l="l" t="t" r="r" b="b"/>
                <a:pathLst>
                  <a:path w="42015" h="41983" extrusionOk="0">
                    <a:moveTo>
                      <a:pt x="21007" y="0"/>
                    </a:moveTo>
                    <a:cubicBezTo>
                      <a:pt x="9395" y="0"/>
                      <a:pt x="0" y="9395"/>
                      <a:pt x="0" y="20975"/>
                    </a:cubicBezTo>
                    <a:cubicBezTo>
                      <a:pt x="0" y="32588"/>
                      <a:pt x="9395" y="41982"/>
                      <a:pt x="21007" y="41982"/>
                    </a:cubicBezTo>
                    <a:cubicBezTo>
                      <a:pt x="32587" y="41982"/>
                      <a:pt x="42014" y="32588"/>
                      <a:pt x="42014" y="20975"/>
                    </a:cubicBezTo>
                    <a:cubicBezTo>
                      <a:pt x="42014" y="9395"/>
                      <a:pt x="32587" y="0"/>
                      <a:pt x="21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05;p31">
                <a:extLst>
                  <a:ext uri="{FF2B5EF4-FFF2-40B4-BE49-F238E27FC236}">
                    <a16:creationId xmlns:a16="http://schemas.microsoft.com/office/drawing/2014/main" id="{E9E356A1-481E-4382-A81E-A45678BFE295}"/>
                  </a:ext>
                </a:extLst>
              </p:cNvPr>
              <p:cNvSpPr/>
              <p:nvPr/>
            </p:nvSpPr>
            <p:spPr>
              <a:xfrm>
                <a:off x="1058164" y="3839895"/>
                <a:ext cx="60455" cy="60455"/>
              </a:xfrm>
              <a:custGeom>
                <a:avLst/>
                <a:gdLst/>
                <a:ahLst/>
                <a:cxnLst/>
                <a:rect l="l" t="t" r="r" b="b"/>
                <a:pathLst>
                  <a:path w="25216" h="25216" extrusionOk="0">
                    <a:moveTo>
                      <a:pt x="12625" y="0"/>
                    </a:moveTo>
                    <a:cubicBezTo>
                      <a:pt x="5644" y="0"/>
                      <a:pt x="1" y="5643"/>
                      <a:pt x="1" y="12591"/>
                    </a:cubicBezTo>
                    <a:cubicBezTo>
                      <a:pt x="1" y="19572"/>
                      <a:pt x="5644" y="25215"/>
                      <a:pt x="12625" y="25215"/>
                    </a:cubicBezTo>
                    <a:cubicBezTo>
                      <a:pt x="19573" y="25215"/>
                      <a:pt x="25216" y="19572"/>
                      <a:pt x="25216" y="12591"/>
                    </a:cubicBezTo>
                    <a:cubicBezTo>
                      <a:pt x="25216" y="5643"/>
                      <a:pt x="19573" y="0"/>
                      <a:pt x="12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06;p31">
                <a:extLst>
                  <a:ext uri="{FF2B5EF4-FFF2-40B4-BE49-F238E27FC236}">
                    <a16:creationId xmlns:a16="http://schemas.microsoft.com/office/drawing/2014/main" id="{5E9DBB22-9E7E-4D7B-887F-025A76B1FD3E}"/>
                  </a:ext>
                </a:extLst>
              </p:cNvPr>
              <p:cNvSpPr/>
              <p:nvPr/>
            </p:nvSpPr>
            <p:spPr>
              <a:xfrm>
                <a:off x="1387823" y="4059931"/>
                <a:ext cx="60458" cy="60376"/>
              </a:xfrm>
              <a:custGeom>
                <a:avLst/>
                <a:gdLst/>
                <a:ahLst/>
                <a:cxnLst/>
                <a:rect l="l" t="t" r="r" b="b"/>
                <a:pathLst>
                  <a:path w="25217" h="25183" extrusionOk="0">
                    <a:moveTo>
                      <a:pt x="12625" y="0"/>
                    </a:moveTo>
                    <a:cubicBezTo>
                      <a:pt x="5644" y="0"/>
                      <a:pt x="1" y="5644"/>
                      <a:pt x="1" y="12592"/>
                    </a:cubicBezTo>
                    <a:cubicBezTo>
                      <a:pt x="1" y="19540"/>
                      <a:pt x="5644" y="25183"/>
                      <a:pt x="12625" y="25183"/>
                    </a:cubicBezTo>
                    <a:cubicBezTo>
                      <a:pt x="19573" y="25183"/>
                      <a:pt x="25216" y="19540"/>
                      <a:pt x="25216" y="12592"/>
                    </a:cubicBezTo>
                    <a:cubicBezTo>
                      <a:pt x="25216" y="5644"/>
                      <a:pt x="19573" y="0"/>
                      <a:pt x="12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07;p31">
                <a:extLst>
                  <a:ext uri="{FF2B5EF4-FFF2-40B4-BE49-F238E27FC236}">
                    <a16:creationId xmlns:a16="http://schemas.microsoft.com/office/drawing/2014/main" id="{24D68C1F-E9DB-4122-812E-2DEB4F30C8C9}"/>
                  </a:ext>
                </a:extLst>
              </p:cNvPr>
              <p:cNvSpPr/>
              <p:nvPr/>
            </p:nvSpPr>
            <p:spPr>
              <a:xfrm>
                <a:off x="1214626" y="4138906"/>
                <a:ext cx="40280" cy="40278"/>
              </a:xfrm>
              <a:custGeom>
                <a:avLst/>
                <a:gdLst/>
                <a:ahLst/>
                <a:cxnLst/>
                <a:rect l="l" t="t" r="r" b="b"/>
                <a:pathLst>
                  <a:path w="16801" h="16800" extrusionOk="0">
                    <a:moveTo>
                      <a:pt x="8417" y="0"/>
                    </a:moveTo>
                    <a:cubicBezTo>
                      <a:pt x="3752" y="0"/>
                      <a:pt x="1" y="3752"/>
                      <a:pt x="1" y="8384"/>
                    </a:cubicBezTo>
                    <a:cubicBezTo>
                      <a:pt x="1" y="13016"/>
                      <a:pt x="3752" y="16800"/>
                      <a:pt x="8417" y="16800"/>
                    </a:cubicBezTo>
                    <a:cubicBezTo>
                      <a:pt x="13049" y="16800"/>
                      <a:pt x="16800" y="13016"/>
                      <a:pt x="16800" y="8384"/>
                    </a:cubicBezTo>
                    <a:cubicBezTo>
                      <a:pt x="16800" y="3752"/>
                      <a:pt x="13049" y="0"/>
                      <a:pt x="8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08;p31">
                <a:extLst>
                  <a:ext uri="{FF2B5EF4-FFF2-40B4-BE49-F238E27FC236}">
                    <a16:creationId xmlns:a16="http://schemas.microsoft.com/office/drawing/2014/main" id="{62961505-51A8-41FC-A90B-9E04679CEBDD}"/>
                  </a:ext>
                </a:extLst>
              </p:cNvPr>
              <p:cNvSpPr/>
              <p:nvPr/>
            </p:nvSpPr>
            <p:spPr>
              <a:xfrm>
                <a:off x="1221743" y="4004649"/>
                <a:ext cx="40278" cy="40278"/>
              </a:xfrm>
              <a:custGeom>
                <a:avLst/>
                <a:gdLst/>
                <a:ahLst/>
                <a:cxnLst/>
                <a:rect l="l" t="t" r="r" b="b"/>
                <a:pathLst>
                  <a:path w="16800" h="16800" extrusionOk="0">
                    <a:moveTo>
                      <a:pt x="8416" y="0"/>
                    </a:moveTo>
                    <a:cubicBezTo>
                      <a:pt x="3752" y="0"/>
                      <a:pt x="0" y="3784"/>
                      <a:pt x="0" y="8416"/>
                    </a:cubicBezTo>
                    <a:cubicBezTo>
                      <a:pt x="0" y="13048"/>
                      <a:pt x="3752" y="16799"/>
                      <a:pt x="8416" y="16799"/>
                    </a:cubicBezTo>
                    <a:cubicBezTo>
                      <a:pt x="13048" y="16799"/>
                      <a:pt x="16800" y="13048"/>
                      <a:pt x="16800" y="8416"/>
                    </a:cubicBezTo>
                    <a:cubicBezTo>
                      <a:pt x="16800" y="3784"/>
                      <a:pt x="13048" y="0"/>
                      <a:pt x="8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09;p31">
                <a:extLst>
                  <a:ext uri="{FF2B5EF4-FFF2-40B4-BE49-F238E27FC236}">
                    <a16:creationId xmlns:a16="http://schemas.microsoft.com/office/drawing/2014/main" id="{0C1728ED-E7E1-42B8-B64A-32E061261D53}"/>
                  </a:ext>
                </a:extLst>
              </p:cNvPr>
              <p:cNvSpPr/>
              <p:nvPr/>
            </p:nvSpPr>
            <p:spPr>
              <a:xfrm>
                <a:off x="1152856" y="3991745"/>
                <a:ext cx="30189" cy="30192"/>
              </a:xfrm>
              <a:custGeom>
                <a:avLst/>
                <a:gdLst/>
                <a:ahLst/>
                <a:cxnLst/>
                <a:rect l="l" t="t" r="r" b="b"/>
                <a:pathLst>
                  <a:path w="12592" h="12593" extrusionOk="0">
                    <a:moveTo>
                      <a:pt x="6296" y="1"/>
                    </a:moveTo>
                    <a:cubicBezTo>
                      <a:pt x="2806" y="1"/>
                      <a:pt x="0" y="2806"/>
                      <a:pt x="0" y="6296"/>
                    </a:cubicBezTo>
                    <a:cubicBezTo>
                      <a:pt x="0" y="9754"/>
                      <a:pt x="2806" y="12592"/>
                      <a:pt x="6296" y="12592"/>
                    </a:cubicBezTo>
                    <a:cubicBezTo>
                      <a:pt x="9754" y="12592"/>
                      <a:pt x="12592" y="9754"/>
                      <a:pt x="12592" y="6296"/>
                    </a:cubicBezTo>
                    <a:cubicBezTo>
                      <a:pt x="12592" y="2806"/>
                      <a:pt x="9754" y="1"/>
                      <a:pt x="6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10;p31">
                <a:extLst>
                  <a:ext uri="{FF2B5EF4-FFF2-40B4-BE49-F238E27FC236}">
                    <a16:creationId xmlns:a16="http://schemas.microsoft.com/office/drawing/2014/main" id="{03F55909-4284-4927-AA6D-4C7894E81F7C}"/>
                  </a:ext>
                </a:extLst>
              </p:cNvPr>
              <p:cNvSpPr/>
              <p:nvPr/>
            </p:nvSpPr>
            <p:spPr>
              <a:xfrm>
                <a:off x="1317998" y="4231409"/>
                <a:ext cx="80554" cy="80633"/>
              </a:xfrm>
              <a:custGeom>
                <a:avLst/>
                <a:gdLst/>
                <a:ahLst/>
                <a:cxnLst/>
                <a:rect l="l" t="t" r="r" b="b"/>
                <a:pathLst>
                  <a:path w="33599" h="33632" extrusionOk="0">
                    <a:moveTo>
                      <a:pt x="16800" y="1"/>
                    </a:moveTo>
                    <a:cubicBezTo>
                      <a:pt x="7536" y="1"/>
                      <a:pt x="0" y="7536"/>
                      <a:pt x="0" y="16833"/>
                    </a:cubicBezTo>
                    <a:cubicBezTo>
                      <a:pt x="0" y="26097"/>
                      <a:pt x="7536" y="33632"/>
                      <a:pt x="16800" y="33632"/>
                    </a:cubicBezTo>
                    <a:cubicBezTo>
                      <a:pt x="26096" y="33632"/>
                      <a:pt x="33599" y="26097"/>
                      <a:pt x="33599" y="16833"/>
                    </a:cubicBezTo>
                    <a:cubicBezTo>
                      <a:pt x="33599" y="7536"/>
                      <a:pt x="26096" y="1"/>
                      <a:pt x="168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279;p31">
              <a:extLst>
                <a:ext uri="{FF2B5EF4-FFF2-40B4-BE49-F238E27FC236}">
                  <a16:creationId xmlns:a16="http://schemas.microsoft.com/office/drawing/2014/main" id="{081CDF0B-EE22-4A0E-8609-AA3B4EA3DE9D}"/>
                </a:ext>
              </a:extLst>
            </p:cNvPr>
            <p:cNvGrpSpPr/>
            <p:nvPr/>
          </p:nvGrpSpPr>
          <p:grpSpPr>
            <a:xfrm>
              <a:off x="926251" y="1355741"/>
              <a:ext cx="500426" cy="500426"/>
              <a:chOff x="947846" y="1760162"/>
              <a:chExt cx="500426" cy="500426"/>
            </a:xfrm>
          </p:grpSpPr>
          <p:sp>
            <p:nvSpPr>
              <p:cNvPr id="163" name="Google Shape;280;p31">
                <a:extLst>
                  <a:ext uri="{FF2B5EF4-FFF2-40B4-BE49-F238E27FC236}">
                    <a16:creationId xmlns:a16="http://schemas.microsoft.com/office/drawing/2014/main" id="{0B3926F0-42D6-4057-806B-9354AC2ED8FF}"/>
                  </a:ext>
                </a:extLst>
              </p:cNvPr>
              <p:cNvSpPr/>
              <p:nvPr/>
            </p:nvSpPr>
            <p:spPr>
              <a:xfrm>
                <a:off x="947846" y="1760162"/>
                <a:ext cx="500426" cy="500426"/>
              </a:xfrm>
              <a:custGeom>
                <a:avLst/>
                <a:gdLst/>
                <a:ahLst/>
                <a:cxnLst/>
                <a:rect l="l" t="t" r="r" b="b"/>
                <a:pathLst>
                  <a:path w="189197" h="189197" extrusionOk="0">
                    <a:moveTo>
                      <a:pt x="94599" y="1"/>
                    </a:moveTo>
                    <a:cubicBezTo>
                      <a:pt x="87390" y="1"/>
                      <a:pt x="81551" y="5840"/>
                      <a:pt x="81551" y="13049"/>
                    </a:cubicBezTo>
                    <a:cubicBezTo>
                      <a:pt x="81551" y="16996"/>
                      <a:pt x="83312" y="22476"/>
                      <a:pt x="86052" y="26619"/>
                    </a:cubicBezTo>
                    <a:cubicBezTo>
                      <a:pt x="78778" y="27532"/>
                      <a:pt x="71699" y="29587"/>
                      <a:pt x="65110" y="32751"/>
                    </a:cubicBezTo>
                    <a:lnTo>
                      <a:pt x="65110" y="32751"/>
                    </a:lnTo>
                    <a:cubicBezTo>
                      <a:pt x="65926" y="25477"/>
                      <a:pt x="62925" y="14256"/>
                      <a:pt x="60348" y="9787"/>
                    </a:cubicBezTo>
                    <a:cubicBezTo>
                      <a:pt x="57937" y="5601"/>
                      <a:pt x="53538" y="3255"/>
                      <a:pt x="49021" y="3255"/>
                    </a:cubicBezTo>
                    <a:cubicBezTo>
                      <a:pt x="46815" y="3255"/>
                      <a:pt x="44581" y="3815"/>
                      <a:pt x="42537" y="4992"/>
                    </a:cubicBezTo>
                    <a:cubicBezTo>
                      <a:pt x="36274" y="8613"/>
                      <a:pt x="34154" y="16604"/>
                      <a:pt x="37742" y="22835"/>
                    </a:cubicBezTo>
                    <a:cubicBezTo>
                      <a:pt x="40352" y="27336"/>
                      <a:pt x="48605" y="35557"/>
                      <a:pt x="55324" y="38460"/>
                    </a:cubicBezTo>
                    <a:cubicBezTo>
                      <a:pt x="48572" y="43190"/>
                      <a:pt x="42733" y="49094"/>
                      <a:pt x="38068" y="55911"/>
                    </a:cubicBezTo>
                    <a:cubicBezTo>
                      <a:pt x="35165" y="49159"/>
                      <a:pt x="26945" y="40906"/>
                      <a:pt x="22443" y="38329"/>
                    </a:cubicBezTo>
                    <a:cubicBezTo>
                      <a:pt x="20390" y="37136"/>
                      <a:pt x="18146" y="36570"/>
                      <a:pt x="15930" y="36570"/>
                    </a:cubicBezTo>
                    <a:cubicBezTo>
                      <a:pt x="11421" y="36570"/>
                      <a:pt x="7028" y="38914"/>
                      <a:pt x="4600" y="43092"/>
                    </a:cubicBezTo>
                    <a:cubicBezTo>
                      <a:pt x="1012" y="49355"/>
                      <a:pt x="3165" y="57314"/>
                      <a:pt x="9395" y="60935"/>
                    </a:cubicBezTo>
                    <a:cubicBezTo>
                      <a:pt x="13350" y="63227"/>
                      <a:pt x="22565" y="65822"/>
                      <a:pt x="29677" y="65822"/>
                    </a:cubicBezTo>
                    <a:cubicBezTo>
                      <a:pt x="30662" y="65822"/>
                      <a:pt x="31606" y="65772"/>
                      <a:pt x="32490" y="65665"/>
                    </a:cubicBezTo>
                    <a:lnTo>
                      <a:pt x="32490" y="65665"/>
                    </a:lnTo>
                    <a:cubicBezTo>
                      <a:pt x="29489" y="72123"/>
                      <a:pt x="27500" y="79006"/>
                      <a:pt x="26619" y="86052"/>
                    </a:cubicBezTo>
                    <a:cubicBezTo>
                      <a:pt x="22476" y="83312"/>
                      <a:pt x="16996" y="81551"/>
                      <a:pt x="13049" y="81551"/>
                    </a:cubicBezTo>
                    <a:cubicBezTo>
                      <a:pt x="5840" y="81551"/>
                      <a:pt x="1" y="87390"/>
                      <a:pt x="1" y="94599"/>
                    </a:cubicBezTo>
                    <a:cubicBezTo>
                      <a:pt x="1" y="101808"/>
                      <a:pt x="5840" y="107647"/>
                      <a:pt x="13049" y="107647"/>
                    </a:cubicBezTo>
                    <a:cubicBezTo>
                      <a:pt x="16996" y="107647"/>
                      <a:pt x="22476" y="105885"/>
                      <a:pt x="26619" y="103145"/>
                    </a:cubicBezTo>
                    <a:cubicBezTo>
                      <a:pt x="27532" y="110354"/>
                      <a:pt x="29555" y="117367"/>
                      <a:pt x="32686" y="123924"/>
                    </a:cubicBezTo>
                    <a:cubicBezTo>
                      <a:pt x="31756" y="123803"/>
                      <a:pt x="30758" y="123747"/>
                      <a:pt x="29714" y="123747"/>
                    </a:cubicBezTo>
                    <a:cubicBezTo>
                      <a:pt x="22590" y="123747"/>
                      <a:pt x="13350" y="126349"/>
                      <a:pt x="9395" y="128654"/>
                    </a:cubicBezTo>
                    <a:cubicBezTo>
                      <a:pt x="3165" y="132242"/>
                      <a:pt x="1045" y="140234"/>
                      <a:pt x="4633" y="146464"/>
                    </a:cubicBezTo>
                    <a:cubicBezTo>
                      <a:pt x="7039" y="150642"/>
                      <a:pt x="11424" y="152986"/>
                      <a:pt x="15931" y="152986"/>
                    </a:cubicBezTo>
                    <a:cubicBezTo>
                      <a:pt x="18146" y="152986"/>
                      <a:pt x="20390" y="152420"/>
                      <a:pt x="22443" y="151227"/>
                    </a:cubicBezTo>
                    <a:cubicBezTo>
                      <a:pt x="26978" y="148617"/>
                      <a:pt x="35361" y="140234"/>
                      <a:pt x="38166" y="133449"/>
                    </a:cubicBezTo>
                    <a:cubicBezTo>
                      <a:pt x="42896" y="140299"/>
                      <a:pt x="48833" y="146236"/>
                      <a:pt x="55683" y="150966"/>
                    </a:cubicBezTo>
                    <a:cubicBezTo>
                      <a:pt x="48866" y="153738"/>
                      <a:pt x="40384" y="162154"/>
                      <a:pt x="37742" y="166721"/>
                    </a:cubicBezTo>
                    <a:cubicBezTo>
                      <a:pt x="34154" y="172984"/>
                      <a:pt x="36274" y="180976"/>
                      <a:pt x="42537" y="184564"/>
                    </a:cubicBezTo>
                    <a:cubicBezTo>
                      <a:pt x="44588" y="185756"/>
                      <a:pt x="46830" y="186322"/>
                      <a:pt x="49043" y="186322"/>
                    </a:cubicBezTo>
                    <a:cubicBezTo>
                      <a:pt x="53552" y="186322"/>
                      <a:pt x="57941" y="183970"/>
                      <a:pt x="60348" y="179769"/>
                    </a:cubicBezTo>
                    <a:cubicBezTo>
                      <a:pt x="62990" y="175202"/>
                      <a:pt x="66024" y="163687"/>
                      <a:pt x="65045" y="156413"/>
                    </a:cubicBezTo>
                    <a:lnTo>
                      <a:pt x="65045" y="156413"/>
                    </a:lnTo>
                    <a:cubicBezTo>
                      <a:pt x="71667" y="159577"/>
                      <a:pt x="78778" y="161665"/>
                      <a:pt x="86052" y="162578"/>
                    </a:cubicBezTo>
                    <a:cubicBezTo>
                      <a:pt x="83312" y="166721"/>
                      <a:pt x="81551" y="172201"/>
                      <a:pt x="81551" y="176148"/>
                    </a:cubicBezTo>
                    <a:cubicBezTo>
                      <a:pt x="81551" y="183357"/>
                      <a:pt x="87390" y="189196"/>
                      <a:pt x="94599" y="189196"/>
                    </a:cubicBezTo>
                    <a:cubicBezTo>
                      <a:pt x="101808" y="189196"/>
                      <a:pt x="107647" y="183357"/>
                      <a:pt x="107647" y="176148"/>
                    </a:cubicBezTo>
                    <a:cubicBezTo>
                      <a:pt x="107647" y="172201"/>
                      <a:pt x="105885" y="166721"/>
                      <a:pt x="103145" y="162578"/>
                    </a:cubicBezTo>
                    <a:cubicBezTo>
                      <a:pt x="110484" y="161665"/>
                      <a:pt x="117628" y="159577"/>
                      <a:pt x="124283" y="156348"/>
                    </a:cubicBezTo>
                    <a:lnTo>
                      <a:pt x="124283" y="156348"/>
                    </a:lnTo>
                    <a:cubicBezTo>
                      <a:pt x="123271" y="163622"/>
                      <a:pt x="126338" y="175202"/>
                      <a:pt x="128980" y="179769"/>
                    </a:cubicBezTo>
                    <a:cubicBezTo>
                      <a:pt x="131386" y="183946"/>
                      <a:pt x="135771" y="186291"/>
                      <a:pt x="140278" y="186291"/>
                    </a:cubicBezTo>
                    <a:cubicBezTo>
                      <a:pt x="142493" y="186291"/>
                      <a:pt x="144737" y="185725"/>
                      <a:pt x="146790" y="184532"/>
                    </a:cubicBezTo>
                    <a:cubicBezTo>
                      <a:pt x="153021" y="180943"/>
                      <a:pt x="155174" y="172984"/>
                      <a:pt x="151553" y="166721"/>
                    </a:cubicBezTo>
                    <a:cubicBezTo>
                      <a:pt x="148911" y="162154"/>
                      <a:pt x="140397" y="153673"/>
                      <a:pt x="133579" y="150933"/>
                    </a:cubicBezTo>
                    <a:cubicBezTo>
                      <a:pt x="140429" y="146171"/>
                      <a:pt x="146366" y="140201"/>
                      <a:pt x="151096" y="133318"/>
                    </a:cubicBezTo>
                    <a:cubicBezTo>
                      <a:pt x="153869" y="140136"/>
                      <a:pt x="162285" y="148617"/>
                      <a:pt x="166852" y="151227"/>
                    </a:cubicBezTo>
                    <a:cubicBezTo>
                      <a:pt x="168922" y="152424"/>
                      <a:pt x="171181" y="152993"/>
                      <a:pt x="173408" y="152993"/>
                    </a:cubicBezTo>
                    <a:cubicBezTo>
                      <a:pt x="177917" y="152993"/>
                      <a:pt x="182293" y="150657"/>
                      <a:pt x="184695" y="146464"/>
                    </a:cubicBezTo>
                    <a:cubicBezTo>
                      <a:pt x="188315" y="140234"/>
                      <a:pt x="186163" y="132242"/>
                      <a:pt x="179900" y="128654"/>
                    </a:cubicBezTo>
                    <a:cubicBezTo>
                      <a:pt x="175944" y="126365"/>
                      <a:pt x="166752" y="123759"/>
                      <a:pt x="159636" y="123759"/>
                    </a:cubicBezTo>
                    <a:cubicBezTo>
                      <a:pt x="158536" y="123759"/>
                      <a:pt x="157485" y="123821"/>
                      <a:pt x="156511" y="123956"/>
                    </a:cubicBezTo>
                    <a:cubicBezTo>
                      <a:pt x="159643" y="117367"/>
                      <a:pt x="161665" y="110354"/>
                      <a:pt x="162578" y="103145"/>
                    </a:cubicBezTo>
                    <a:cubicBezTo>
                      <a:pt x="166721" y="105885"/>
                      <a:pt x="172201" y="107647"/>
                      <a:pt x="176148" y="107647"/>
                    </a:cubicBezTo>
                    <a:cubicBezTo>
                      <a:pt x="183357" y="107647"/>
                      <a:pt x="189196" y="101808"/>
                      <a:pt x="189196" y="94599"/>
                    </a:cubicBezTo>
                    <a:cubicBezTo>
                      <a:pt x="189196" y="87390"/>
                      <a:pt x="183357" y="81551"/>
                      <a:pt x="176148" y="81551"/>
                    </a:cubicBezTo>
                    <a:cubicBezTo>
                      <a:pt x="172201" y="81551"/>
                      <a:pt x="166721" y="83312"/>
                      <a:pt x="162578" y="86052"/>
                    </a:cubicBezTo>
                    <a:cubicBezTo>
                      <a:pt x="161698" y="78974"/>
                      <a:pt x="159708" y="72091"/>
                      <a:pt x="156707" y="65632"/>
                    </a:cubicBezTo>
                    <a:lnTo>
                      <a:pt x="156707" y="65632"/>
                    </a:lnTo>
                    <a:cubicBezTo>
                      <a:pt x="157637" y="65753"/>
                      <a:pt x="158635" y="65809"/>
                      <a:pt x="159678" y="65809"/>
                    </a:cubicBezTo>
                    <a:cubicBezTo>
                      <a:pt x="166788" y="65809"/>
                      <a:pt x="175974" y="63211"/>
                      <a:pt x="179900" y="60935"/>
                    </a:cubicBezTo>
                    <a:cubicBezTo>
                      <a:pt x="186163" y="57314"/>
                      <a:pt x="188315" y="49355"/>
                      <a:pt x="184695" y="43092"/>
                    </a:cubicBezTo>
                    <a:cubicBezTo>
                      <a:pt x="182289" y="38914"/>
                      <a:pt x="177903" y="36570"/>
                      <a:pt x="173386" y="36570"/>
                    </a:cubicBezTo>
                    <a:cubicBezTo>
                      <a:pt x="171167" y="36570"/>
                      <a:pt x="168915" y="37136"/>
                      <a:pt x="166852" y="38329"/>
                    </a:cubicBezTo>
                    <a:cubicBezTo>
                      <a:pt x="162350" y="40939"/>
                      <a:pt x="154065" y="49257"/>
                      <a:pt x="151194" y="56009"/>
                    </a:cubicBezTo>
                    <a:cubicBezTo>
                      <a:pt x="146529" y="49192"/>
                      <a:pt x="140690" y="43255"/>
                      <a:pt x="133906" y="38492"/>
                    </a:cubicBezTo>
                    <a:cubicBezTo>
                      <a:pt x="140658" y="35622"/>
                      <a:pt x="148976" y="27336"/>
                      <a:pt x="151553" y="22835"/>
                    </a:cubicBezTo>
                    <a:cubicBezTo>
                      <a:pt x="155174" y="16604"/>
                      <a:pt x="153021" y="8613"/>
                      <a:pt x="146790" y="5024"/>
                    </a:cubicBezTo>
                    <a:cubicBezTo>
                      <a:pt x="144738" y="3842"/>
                      <a:pt x="142493" y="3280"/>
                      <a:pt x="140279" y="3280"/>
                    </a:cubicBezTo>
                    <a:cubicBezTo>
                      <a:pt x="135772" y="3280"/>
                      <a:pt x="131386" y="5609"/>
                      <a:pt x="128980" y="9787"/>
                    </a:cubicBezTo>
                    <a:cubicBezTo>
                      <a:pt x="126370" y="14288"/>
                      <a:pt x="123369" y="25510"/>
                      <a:pt x="124217" y="32817"/>
                    </a:cubicBezTo>
                    <a:cubicBezTo>
                      <a:pt x="117563" y="29620"/>
                      <a:pt x="110452" y="27532"/>
                      <a:pt x="103145" y="26619"/>
                    </a:cubicBezTo>
                    <a:cubicBezTo>
                      <a:pt x="105885" y="22476"/>
                      <a:pt x="107647" y="16996"/>
                      <a:pt x="107647" y="13049"/>
                    </a:cubicBezTo>
                    <a:cubicBezTo>
                      <a:pt x="107647" y="5840"/>
                      <a:pt x="101808" y="1"/>
                      <a:pt x="945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81;p31">
                <a:extLst>
                  <a:ext uri="{FF2B5EF4-FFF2-40B4-BE49-F238E27FC236}">
                    <a16:creationId xmlns:a16="http://schemas.microsoft.com/office/drawing/2014/main" id="{CBC641BA-A20E-40C7-8FB1-324EEF88180B}"/>
                  </a:ext>
                </a:extLst>
              </p:cNvPr>
              <p:cNvSpPr/>
              <p:nvPr/>
            </p:nvSpPr>
            <p:spPr>
              <a:xfrm>
                <a:off x="1046700" y="1863698"/>
                <a:ext cx="303990" cy="301982"/>
              </a:xfrm>
              <a:custGeom>
                <a:avLst/>
                <a:gdLst/>
                <a:ahLst/>
                <a:cxnLst/>
                <a:rect l="l" t="t" r="r" b="b"/>
                <a:pathLst>
                  <a:path w="114930" h="114171" extrusionOk="0">
                    <a:moveTo>
                      <a:pt x="57225" y="1"/>
                    </a:moveTo>
                    <a:cubicBezTo>
                      <a:pt x="53636" y="1"/>
                      <a:pt x="50701" y="2937"/>
                      <a:pt x="50701" y="6525"/>
                    </a:cubicBezTo>
                    <a:cubicBezTo>
                      <a:pt x="50701" y="6655"/>
                      <a:pt x="50701" y="6818"/>
                      <a:pt x="50733" y="6949"/>
                    </a:cubicBezTo>
                    <a:cubicBezTo>
                      <a:pt x="41893" y="8123"/>
                      <a:pt x="33543" y="11711"/>
                      <a:pt x="26595" y="17289"/>
                    </a:cubicBezTo>
                    <a:cubicBezTo>
                      <a:pt x="25298" y="15630"/>
                      <a:pt x="23379" y="14786"/>
                      <a:pt x="21449" y="14786"/>
                    </a:cubicBezTo>
                    <a:cubicBezTo>
                      <a:pt x="19736" y="14786"/>
                      <a:pt x="18014" y="15450"/>
                      <a:pt x="16711" y="16800"/>
                    </a:cubicBezTo>
                    <a:cubicBezTo>
                      <a:pt x="13971" y="19671"/>
                      <a:pt x="14427" y="24335"/>
                      <a:pt x="17689" y="26651"/>
                    </a:cubicBezTo>
                    <a:cubicBezTo>
                      <a:pt x="12503" y="33730"/>
                      <a:pt x="9339" y="42080"/>
                      <a:pt x="8523" y="50823"/>
                    </a:cubicBezTo>
                    <a:cubicBezTo>
                      <a:pt x="7893" y="50635"/>
                      <a:pt x="7263" y="50547"/>
                      <a:pt x="6647" y="50547"/>
                    </a:cubicBezTo>
                    <a:cubicBezTo>
                      <a:pt x="3086" y="50547"/>
                      <a:pt x="1" y="53499"/>
                      <a:pt x="140" y="57281"/>
                    </a:cubicBezTo>
                    <a:cubicBezTo>
                      <a:pt x="247" y="60946"/>
                      <a:pt x="3271" y="63623"/>
                      <a:pt x="6658" y="63623"/>
                    </a:cubicBezTo>
                    <a:cubicBezTo>
                      <a:pt x="7402" y="63623"/>
                      <a:pt x="8163" y="63494"/>
                      <a:pt x="8915" y="63218"/>
                    </a:cubicBezTo>
                    <a:cubicBezTo>
                      <a:pt x="10285" y="71830"/>
                      <a:pt x="13938" y="79919"/>
                      <a:pt x="19516" y="86607"/>
                    </a:cubicBezTo>
                    <a:cubicBezTo>
                      <a:pt x="14786" y="88107"/>
                      <a:pt x="13383" y="94142"/>
                      <a:pt x="16972" y="97567"/>
                    </a:cubicBezTo>
                    <a:cubicBezTo>
                      <a:pt x="18258" y="98806"/>
                      <a:pt x="19860" y="99379"/>
                      <a:pt x="21441" y="99379"/>
                    </a:cubicBezTo>
                    <a:cubicBezTo>
                      <a:pt x="24231" y="99379"/>
                      <a:pt x="26957" y="97594"/>
                      <a:pt x="27769" y="94533"/>
                    </a:cubicBezTo>
                    <a:cubicBezTo>
                      <a:pt x="34749" y="99818"/>
                      <a:pt x="43068" y="103112"/>
                      <a:pt x="51777" y="104058"/>
                    </a:cubicBezTo>
                    <a:cubicBezTo>
                      <a:pt x="48939" y="108397"/>
                      <a:pt x="52038" y="114170"/>
                      <a:pt x="57225" y="114170"/>
                    </a:cubicBezTo>
                    <a:cubicBezTo>
                      <a:pt x="62411" y="114170"/>
                      <a:pt x="65510" y="108397"/>
                      <a:pt x="62672" y="104058"/>
                    </a:cubicBezTo>
                    <a:cubicBezTo>
                      <a:pt x="71382" y="103112"/>
                      <a:pt x="79700" y="99818"/>
                      <a:pt x="86680" y="94533"/>
                    </a:cubicBezTo>
                    <a:cubicBezTo>
                      <a:pt x="87492" y="97594"/>
                      <a:pt x="90218" y="99379"/>
                      <a:pt x="93008" y="99379"/>
                    </a:cubicBezTo>
                    <a:cubicBezTo>
                      <a:pt x="94590" y="99379"/>
                      <a:pt x="96191" y="98806"/>
                      <a:pt x="97477" y="97567"/>
                    </a:cubicBezTo>
                    <a:cubicBezTo>
                      <a:pt x="101066" y="94142"/>
                      <a:pt x="99663" y="88107"/>
                      <a:pt x="94933" y="86607"/>
                    </a:cubicBezTo>
                    <a:cubicBezTo>
                      <a:pt x="100511" y="79919"/>
                      <a:pt x="104165" y="71830"/>
                      <a:pt x="105535" y="63218"/>
                    </a:cubicBezTo>
                    <a:cubicBezTo>
                      <a:pt x="106272" y="63483"/>
                      <a:pt x="107023" y="63608"/>
                      <a:pt x="107758" y="63608"/>
                    </a:cubicBezTo>
                    <a:cubicBezTo>
                      <a:pt x="110825" y="63608"/>
                      <a:pt x="113633" y="61437"/>
                      <a:pt x="114211" y="58227"/>
                    </a:cubicBezTo>
                    <a:cubicBezTo>
                      <a:pt x="114929" y="54215"/>
                      <a:pt x="111830" y="50562"/>
                      <a:pt x="107785" y="50562"/>
                    </a:cubicBezTo>
                    <a:cubicBezTo>
                      <a:pt x="107166" y="50562"/>
                      <a:pt x="106546" y="50659"/>
                      <a:pt x="105926" y="50823"/>
                    </a:cubicBezTo>
                    <a:cubicBezTo>
                      <a:pt x="105111" y="42080"/>
                      <a:pt x="101946" y="33730"/>
                      <a:pt x="96760" y="26651"/>
                    </a:cubicBezTo>
                    <a:cubicBezTo>
                      <a:pt x="100022" y="24335"/>
                      <a:pt x="100479" y="19671"/>
                      <a:pt x="97706" y="16800"/>
                    </a:cubicBezTo>
                    <a:cubicBezTo>
                      <a:pt x="96418" y="15450"/>
                      <a:pt x="94704" y="14786"/>
                      <a:pt x="92996" y="14786"/>
                    </a:cubicBezTo>
                    <a:cubicBezTo>
                      <a:pt x="91070" y="14786"/>
                      <a:pt x="89151" y="15630"/>
                      <a:pt x="87855" y="17289"/>
                    </a:cubicBezTo>
                    <a:cubicBezTo>
                      <a:pt x="80907" y="11711"/>
                      <a:pt x="72556" y="8123"/>
                      <a:pt x="63716" y="6949"/>
                    </a:cubicBezTo>
                    <a:cubicBezTo>
                      <a:pt x="63749" y="6818"/>
                      <a:pt x="63749" y="6655"/>
                      <a:pt x="63749" y="6525"/>
                    </a:cubicBezTo>
                    <a:cubicBezTo>
                      <a:pt x="63749" y="2937"/>
                      <a:pt x="60813" y="1"/>
                      <a:pt x="57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82;p31">
                <a:extLst>
                  <a:ext uri="{FF2B5EF4-FFF2-40B4-BE49-F238E27FC236}">
                    <a16:creationId xmlns:a16="http://schemas.microsoft.com/office/drawing/2014/main" id="{B9881BB6-FE79-4712-8753-F9D61501F94D}"/>
                  </a:ext>
                </a:extLst>
              </p:cNvPr>
              <p:cNvSpPr/>
              <p:nvPr/>
            </p:nvSpPr>
            <p:spPr>
              <a:xfrm>
                <a:off x="1129033" y="1932722"/>
                <a:ext cx="43143" cy="43143"/>
              </a:xfrm>
              <a:custGeom>
                <a:avLst/>
                <a:gdLst/>
                <a:ahLst/>
                <a:cxnLst/>
                <a:rect l="l" t="t" r="r" b="b"/>
                <a:pathLst>
                  <a:path w="16311" h="16311" extrusionOk="0">
                    <a:moveTo>
                      <a:pt x="8156" y="1"/>
                    </a:moveTo>
                    <a:cubicBezTo>
                      <a:pt x="3654" y="1"/>
                      <a:pt x="1" y="3654"/>
                      <a:pt x="1" y="8156"/>
                    </a:cubicBezTo>
                    <a:cubicBezTo>
                      <a:pt x="1" y="12657"/>
                      <a:pt x="3654" y="16311"/>
                      <a:pt x="8156" y="16311"/>
                    </a:cubicBezTo>
                    <a:cubicBezTo>
                      <a:pt x="12657" y="16311"/>
                      <a:pt x="16311" y="12657"/>
                      <a:pt x="16311" y="8156"/>
                    </a:cubicBezTo>
                    <a:cubicBezTo>
                      <a:pt x="16311" y="3654"/>
                      <a:pt x="12657" y="1"/>
                      <a:pt x="8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83;p31">
                <a:extLst>
                  <a:ext uri="{FF2B5EF4-FFF2-40B4-BE49-F238E27FC236}">
                    <a16:creationId xmlns:a16="http://schemas.microsoft.com/office/drawing/2014/main" id="{5A64CBE3-136F-48B7-A3B8-862B451A358E}"/>
                  </a:ext>
                </a:extLst>
              </p:cNvPr>
              <p:cNvSpPr/>
              <p:nvPr/>
            </p:nvSpPr>
            <p:spPr>
              <a:xfrm>
                <a:off x="1215313" y="2053514"/>
                <a:ext cx="43143" cy="43143"/>
              </a:xfrm>
              <a:custGeom>
                <a:avLst/>
                <a:gdLst/>
                <a:ahLst/>
                <a:cxnLst/>
                <a:rect l="l" t="t" r="r" b="b"/>
                <a:pathLst>
                  <a:path w="16311" h="16311" extrusionOk="0">
                    <a:moveTo>
                      <a:pt x="8156" y="0"/>
                    </a:moveTo>
                    <a:cubicBezTo>
                      <a:pt x="3654" y="0"/>
                      <a:pt x="1" y="3654"/>
                      <a:pt x="1" y="8155"/>
                    </a:cubicBezTo>
                    <a:cubicBezTo>
                      <a:pt x="1" y="12657"/>
                      <a:pt x="3654" y="16310"/>
                      <a:pt x="8156" y="16310"/>
                    </a:cubicBezTo>
                    <a:cubicBezTo>
                      <a:pt x="12657" y="16310"/>
                      <a:pt x="16310" y="12657"/>
                      <a:pt x="16310" y="8155"/>
                    </a:cubicBezTo>
                    <a:cubicBezTo>
                      <a:pt x="16310" y="3654"/>
                      <a:pt x="12657" y="0"/>
                      <a:pt x="81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84;p31">
                <a:extLst>
                  <a:ext uri="{FF2B5EF4-FFF2-40B4-BE49-F238E27FC236}">
                    <a16:creationId xmlns:a16="http://schemas.microsoft.com/office/drawing/2014/main" id="{1ADD3E8B-3508-46E2-982D-079CC2039C47}"/>
                  </a:ext>
                </a:extLst>
              </p:cNvPr>
              <p:cNvSpPr/>
              <p:nvPr/>
            </p:nvSpPr>
            <p:spPr>
              <a:xfrm>
                <a:off x="1249825" y="1949978"/>
                <a:ext cx="34515" cy="34515"/>
              </a:xfrm>
              <a:custGeom>
                <a:avLst/>
                <a:gdLst/>
                <a:ahLst/>
                <a:cxnLst/>
                <a:rect l="l" t="t" r="r" b="b"/>
                <a:pathLst>
                  <a:path w="13049" h="13049" extrusionOk="0">
                    <a:moveTo>
                      <a:pt x="6524" y="1"/>
                    </a:moveTo>
                    <a:cubicBezTo>
                      <a:pt x="2936" y="1"/>
                      <a:pt x="0" y="2936"/>
                      <a:pt x="0" y="6525"/>
                    </a:cubicBezTo>
                    <a:cubicBezTo>
                      <a:pt x="0" y="10113"/>
                      <a:pt x="2936" y="13049"/>
                      <a:pt x="6524" y="13049"/>
                    </a:cubicBezTo>
                    <a:cubicBezTo>
                      <a:pt x="10113" y="13049"/>
                      <a:pt x="13048" y="10113"/>
                      <a:pt x="13048" y="6525"/>
                    </a:cubicBezTo>
                    <a:cubicBezTo>
                      <a:pt x="13048" y="2936"/>
                      <a:pt x="10113" y="1"/>
                      <a:pt x="6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85;p31">
                <a:extLst>
                  <a:ext uri="{FF2B5EF4-FFF2-40B4-BE49-F238E27FC236}">
                    <a16:creationId xmlns:a16="http://schemas.microsoft.com/office/drawing/2014/main" id="{A25D2640-4C93-4934-AAE6-42CDC3734257}"/>
                  </a:ext>
                </a:extLst>
              </p:cNvPr>
              <p:cNvSpPr/>
              <p:nvPr/>
            </p:nvSpPr>
            <p:spPr>
              <a:xfrm>
                <a:off x="1120405" y="2044886"/>
                <a:ext cx="34515" cy="34515"/>
              </a:xfrm>
              <a:custGeom>
                <a:avLst/>
                <a:gdLst/>
                <a:ahLst/>
                <a:cxnLst/>
                <a:rect l="l" t="t" r="r" b="b"/>
                <a:pathLst>
                  <a:path w="13049" h="13049" extrusionOk="0">
                    <a:moveTo>
                      <a:pt x="6525" y="1"/>
                    </a:moveTo>
                    <a:cubicBezTo>
                      <a:pt x="2936" y="1"/>
                      <a:pt x="1" y="2936"/>
                      <a:pt x="1" y="6524"/>
                    </a:cubicBezTo>
                    <a:cubicBezTo>
                      <a:pt x="1" y="10113"/>
                      <a:pt x="2936" y="13048"/>
                      <a:pt x="6525" y="13048"/>
                    </a:cubicBezTo>
                    <a:cubicBezTo>
                      <a:pt x="10113" y="13048"/>
                      <a:pt x="13049" y="10113"/>
                      <a:pt x="13049" y="6524"/>
                    </a:cubicBezTo>
                    <a:cubicBezTo>
                      <a:pt x="13049" y="2936"/>
                      <a:pt x="10113" y="1"/>
                      <a:pt x="6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86;p31">
                <a:extLst>
                  <a:ext uri="{FF2B5EF4-FFF2-40B4-BE49-F238E27FC236}">
                    <a16:creationId xmlns:a16="http://schemas.microsoft.com/office/drawing/2014/main" id="{E1D2CA7E-00C6-416D-8CFD-0E28C2B990EC}"/>
                  </a:ext>
                </a:extLst>
              </p:cNvPr>
              <p:cNvSpPr/>
              <p:nvPr/>
            </p:nvSpPr>
            <p:spPr>
              <a:xfrm>
                <a:off x="1198057" y="1975862"/>
                <a:ext cx="17259" cy="17259"/>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87;p31">
                <a:extLst>
                  <a:ext uri="{FF2B5EF4-FFF2-40B4-BE49-F238E27FC236}">
                    <a16:creationId xmlns:a16="http://schemas.microsoft.com/office/drawing/2014/main" id="{8D89E408-ECB3-4FF0-8CCB-98322AC50F88}"/>
                  </a:ext>
                </a:extLst>
              </p:cNvPr>
              <p:cNvSpPr/>
              <p:nvPr/>
            </p:nvSpPr>
            <p:spPr>
              <a:xfrm>
                <a:off x="1206685" y="1906838"/>
                <a:ext cx="17259" cy="17259"/>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88;p31">
                <a:extLst>
                  <a:ext uri="{FF2B5EF4-FFF2-40B4-BE49-F238E27FC236}">
                    <a16:creationId xmlns:a16="http://schemas.microsoft.com/office/drawing/2014/main" id="{5256C4A7-2F11-4CEC-8AF5-1C9F79124D4E}"/>
                  </a:ext>
                </a:extLst>
              </p:cNvPr>
              <p:cNvSpPr/>
              <p:nvPr/>
            </p:nvSpPr>
            <p:spPr>
              <a:xfrm>
                <a:off x="1258453" y="2019002"/>
                <a:ext cx="17259" cy="17259"/>
              </a:xfrm>
              <a:custGeom>
                <a:avLst/>
                <a:gdLst/>
                <a:ahLst/>
                <a:cxnLst/>
                <a:rect l="l" t="t" r="r" b="b"/>
                <a:pathLst>
                  <a:path w="6525" h="6525" extrusionOk="0">
                    <a:moveTo>
                      <a:pt x="0" y="1"/>
                    </a:moveTo>
                    <a:lnTo>
                      <a:pt x="0" y="6525"/>
                    </a:lnTo>
                    <a:lnTo>
                      <a:pt x="6524" y="6525"/>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89;p31">
                <a:extLst>
                  <a:ext uri="{FF2B5EF4-FFF2-40B4-BE49-F238E27FC236}">
                    <a16:creationId xmlns:a16="http://schemas.microsoft.com/office/drawing/2014/main" id="{A1B46358-B581-477A-A1FF-303BAD2714E1}"/>
                  </a:ext>
                </a:extLst>
              </p:cNvPr>
              <p:cNvSpPr/>
              <p:nvPr/>
            </p:nvSpPr>
            <p:spPr>
              <a:xfrm>
                <a:off x="1094521" y="1993118"/>
                <a:ext cx="17259" cy="17259"/>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90;p31">
                <a:extLst>
                  <a:ext uri="{FF2B5EF4-FFF2-40B4-BE49-F238E27FC236}">
                    <a16:creationId xmlns:a16="http://schemas.microsoft.com/office/drawing/2014/main" id="{682944CF-8FBE-4A85-B834-E094742FF973}"/>
                  </a:ext>
                </a:extLst>
              </p:cNvPr>
              <p:cNvSpPr/>
              <p:nvPr/>
            </p:nvSpPr>
            <p:spPr>
              <a:xfrm>
                <a:off x="1163545" y="2096653"/>
                <a:ext cx="17259" cy="17259"/>
              </a:xfrm>
              <a:custGeom>
                <a:avLst/>
                <a:gdLst/>
                <a:ahLst/>
                <a:cxnLst/>
                <a:rect l="l" t="t" r="r" b="b"/>
                <a:pathLst>
                  <a:path w="6525" h="6525" extrusionOk="0">
                    <a:moveTo>
                      <a:pt x="1" y="0"/>
                    </a:moveTo>
                    <a:lnTo>
                      <a:pt x="1" y="6524"/>
                    </a:lnTo>
                    <a:lnTo>
                      <a:pt x="6525" y="6524"/>
                    </a:lnTo>
                    <a:lnTo>
                      <a:pt x="65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89" name="圖片 188">
            <a:extLst>
              <a:ext uri="{FF2B5EF4-FFF2-40B4-BE49-F238E27FC236}">
                <a16:creationId xmlns:a16="http://schemas.microsoft.com/office/drawing/2014/main" id="{7698ACB0-68E3-40BA-8A73-6A294E0C9A98}"/>
              </a:ext>
            </a:extLst>
          </p:cNvPr>
          <p:cNvPicPr>
            <a:picLocks noChangeAspect="1"/>
          </p:cNvPicPr>
          <p:nvPr/>
        </p:nvPicPr>
        <p:blipFill>
          <a:blip r:embed="rId3"/>
          <a:stretch>
            <a:fillRect/>
          </a:stretch>
        </p:blipFill>
        <p:spPr>
          <a:xfrm>
            <a:off x="700704" y="255406"/>
            <a:ext cx="7742591" cy="4700423"/>
          </a:xfrm>
          <a:prstGeom prst="rect">
            <a:avLst/>
          </a:prstGeom>
        </p:spPr>
      </p:pic>
      <p:sp>
        <p:nvSpPr>
          <p:cNvPr id="95" name="投影片編號版面配置區 1">
            <a:extLst>
              <a:ext uri="{FF2B5EF4-FFF2-40B4-BE49-F238E27FC236}">
                <a16:creationId xmlns:a16="http://schemas.microsoft.com/office/drawing/2014/main" id="{B93F47C5-9EDF-47EE-A718-9F6849C0CD15}"/>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5</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6233258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100" name="Google Shape;100;p27"/>
          <p:cNvSpPr txBox="1">
            <a:spLocks noGrp="1"/>
          </p:cNvSpPr>
          <p:nvPr>
            <p:ph type="subTitle" idx="1"/>
          </p:nvPr>
        </p:nvSpPr>
        <p:spPr>
          <a:xfrm>
            <a:off x="505631" y="3985539"/>
            <a:ext cx="4575524" cy="442239"/>
          </a:xfrm>
          <a:prstGeom prst="rect">
            <a:avLst/>
          </a:prstGeom>
        </p:spPr>
        <p:txBody>
          <a:bodyPr spcFirstLastPara="1" wrap="square" lIns="0" tIns="91425" rIns="91425" bIns="91425" anchor="t" anchorCtr="0">
            <a:noAutofit/>
          </a:bodyPr>
          <a:lstStyle/>
          <a:p>
            <a:pPr marL="0" lvl="0" indent="0" rtl="0">
              <a:spcBef>
                <a:spcPts val="600"/>
              </a:spcBef>
              <a:spcAft>
                <a:spcPts val="0"/>
              </a:spcAft>
              <a:buClr>
                <a:schemeClr val="dk1"/>
              </a:buClr>
              <a:buSzPts val="1100"/>
              <a:buFont typeface="Arial"/>
              <a:buNone/>
            </a:pPr>
            <a:r>
              <a:rPr lang="en-US" altLang="zh-TW" sz="1250" dirty="0">
                <a:latin typeface="源泉圓體 R" panose="020B0500000000000000" pitchFamily="34" charset="-120"/>
                <a:ea typeface="源泉圓體 R" panose="020B0500000000000000" pitchFamily="34" charset="-120"/>
              </a:rPr>
              <a:t>B074020012 </a:t>
            </a:r>
            <a:r>
              <a:rPr lang="zh-TW" altLang="en-US" sz="1250" dirty="0">
                <a:latin typeface="源泉圓體 R" panose="020B0500000000000000" pitchFamily="34" charset="-120"/>
                <a:ea typeface="源泉圓體 R" panose="020B0500000000000000" pitchFamily="34" charset="-120"/>
              </a:rPr>
              <a:t>陳柏言</a:t>
            </a:r>
            <a:r>
              <a:rPr lang="en-US" altLang="zh-TW" sz="1250" dirty="0">
                <a:latin typeface="源泉圓體 R" panose="020B0500000000000000" pitchFamily="34" charset="-120"/>
                <a:ea typeface="源泉圓體 R" panose="020B0500000000000000" pitchFamily="34" charset="-120"/>
              </a:rPr>
              <a:t>  B074020043</a:t>
            </a:r>
            <a:r>
              <a:rPr lang="zh-TW" altLang="en-US" sz="1250" dirty="0">
                <a:latin typeface="源泉圓體 R" panose="020B0500000000000000" pitchFamily="34" charset="-120"/>
                <a:ea typeface="源泉圓體 R" panose="020B0500000000000000" pitchFamily="34" charset="-120"/>
              </a:rPr>
              <a:t> 楊佳真  </a:t>
            </a:r>
            <a:r>
              <a:rPr lang="en-US" altLang="zh-TW" sz="1250" dirty="0">
                <a:latin typeface="源泉圓體 R" panose="020B0500000000000000" pitchFamily="34" charset="-120"/>
                <a:ea typeface="源泉圓體 R" panose="020B0500000000000000" pitchFamily="34" charset="-120"/>
              </a:rPr>
              <a:t>B074020056 </a:t>
            </a:r>
            <a:r>
              <a:rPr lang="zh-TW" altLang="en-US" sz="1250" dirty="0">
                <a:latin typeface="源泉圓體 R" panose="020B0500000000000000" pitchFamily="34" charset="-120"/>
                <a:ea typeface="源泉圓體 R" panose="020B0500000000000000" pitchFamily="34" charset="-120"/>
              </a:rPr>
              <a:t>廖仕雅</a:t>
            </a:r>
          </a:p>
        </p:txBody>
      </p:sp>
      <p:grpSp>
        <p:nvGrpSpPr>
          <p:cNvPr id="101" name="Google Shape;101;p27"/>
          <p:cNvGrpSpPr/>
          <p:nvPr/>
        </p:nvGrpSpPr>
        <p:grpSpPr>
          <a:xfrm>
            <a:off x="4884420" y="620828"/>
            <a:ext cx="3944421" cy="4116824"/>
            <a:chOff x="4824354" y="528521"/>
            <a:chExt cx="3905427" cy="4076126"/>
          </a:xfrm>
        </p:grpSpPr>
        <p:grpSp>
          <p:nvGrpSpPr>
            <p:cNvPr id="102" name="Google Shape;102;p27"/>
            <p:cNvGrpSpPr/>
            <p:nvPr/>
          </p:nvGrpSpPr>
          <p:grpSpPr>
            <a:xfrm rot="904727">
              <a:off x="6405405" y="764215"/>
              <a:ext cx="2088550" cy="2089444"/>
              <a:chOff x="6394662" y="207243"/>
              <a:chExt cx="1148689" cy="1149181"/>
            </a:xfrm>
          </p:grpSpPr>
          <p:sp>
            <p:nvSpPr>
              <p:cNvPr id="103" name="Google Shape;103;p27"/>
              <p:cNvSpPr/>
              <p:nvPr/>
            </p:nvSpPr>
            <p:spPr>
              <a:xfrm>
                <a:off x="6394662" y="207243"/>
                <a:ext cx="1148689" cy="1149181"/>
              </a:xfrm>
              <a:custGeom>
                <a:avLst/>
                <a:gdLst/>
                <a:ahLst/>
                <a:cxnLst/>
                <a:rect l="l" t="t" r="r" b="b"/>
                <a:pathLst>
                  <a:path w="4469" h="4470" extrusionOk="0">
                    <a:moveTo>
                      <a:pt x="2234" y="1"/>
                    </a:moveTo>
                    <a:cubicBezTo>
                      <a:pt x="2079" y="1"/>
                      <a:pt x="1949" y="79"/>
                      <a:pt x="1949" y="176"/>
                    </a:cubicBezTo>
                    <a:cubicBezTo>
                      <a:pt x="1949" y="240"/>
                      <a:pt x="2008" y="299"/>
                      <a:pt x="2092" y="325"/>
                    </a:cubicBezTo>
                    <a:lnTo>
                      <a:pt x="2092" y="577"/>
                    </a:lnTo>
                    <a:cubicBezTo>
                      <a:pt x="1742" y="610"/>
                      <a:pt x="1418" y="746"/>
                      <a:pt x="1166" y="959"/>
                    </a:cubicBezTo>
                    <a:lnTo>
                      <a:pt x="991" y="784"/>
                    </a:lnTo>
                    <a:cubicBezTo>
                      <a:pt x="1030" y="700"/>
                      <a:pt x="1030" y="623"/>
                      <a:pt x="985" y="577"/>
                    </a:cubicBezTo>
                    <a:cubicBezTo>
                      <a:pt x="962" y="553"/>
                      <a:pt x="930" y="541"/>
                      <a:pt x="892" y="541"/>
                    </a:cubicBezTo>
                    <a:cubicBezTo>
                      <a:pt x="821" y="541"/>
                      <a:pt x="731" y="583"/>
                      <a:pt x="654" y="655"/>
                    </a:cubicBezTo>
                    <a:cubicBezTo>
                      <a:pt x="544" y="771"/>
                      <a:pt x="505" y="914"/>
                      <a:pt x="577" y="985"/>
                    </a:cubicBezTo>
                    <a:cubicBezTo>
                      <a:pt x="600" y="1009"/>
                      <a:pt x="632" y="1020"/>
                      <a:pt x="670" y="1020"/>
                    </a:cubicBezTo>
                    <a:cubicBezTo>
                      <a:pt x="704" y="1020"/>
                      <a:pt x="743" y="1010"/>
                      <a:pt x="784" y="992"/>
                    </a:cubicBezTo>
                    <a:lnTo>
                      <a:pt x="965" y="1166"/>
                    </a:lnTo>
                    <a:cubicBezTo>
                      <a:pt x="751" y="1419"/>
                      <a:pt x="609" y="1743"/>
                      <a:pt x="577" y="2093"/>
                    </a:cubicBezTo>
                    <a:lnTo>
                      <a:pt x="330" y="2093"/>
                    </a:lnTo>
                    <a:cubicBezTo>
                      <a:pt x="298" y="2002"/>
                      <a:pt x="240" y="1944"/>
                      <a:pt x="175" y="1944"/>
                    </a:cubicBezTo>
                    <a:cubicBezTo>
                      <a:pt x="78" y="1944"/>
                      <a:pt x="0" y="2073"/>
                      <a:pt x="0" y="2235"/>
                    </a:cubicBezTo>
                    <a:cubicBezTo>
                      <a:pt x="0" y="2397"/>
                      <a:pt x="78" y="2526"/>
                      <a:pt x="175" y="2526"/>
                    </a:cubicBezTo>
                    <a:cubicBezTo>
                      <a:pt x="240" y="2526"/>
                      <a:pt x="298" y="2468"/>
                      <a:pt x="330" y="2377"/>
                    </a:cubicBezTo>
                    <a:lnTo>
                      <a:pt x="577" y="2377"/>
                    </a:lnTo>
                    <a:cubicBezTo>
                      <a:pt x="609" y="2734"/>
                      <a:pt x="751" y="3051"/>
                      <a:pt x="965" y="3303"/>
                    </a:cubicBezTo>
                    <a:lnTo>
                      <a:pt x="784" y="3485"/>
                    </a:lnTo>
                    <a:cubicBezTo>
                      <a:pt x="740" y="3465"/>
                      <a:pt x="698" y="3453"/>
                      <a:pt x="662" y="3453"/>
                    </a:cubicBezTo>
                    <a:cubicBezTo>
                      <a:pt x="628" y="3453"/>
                      <a:pt x="598" y="3463"/>
                      <a:pt x="577" y="3485"/>
                    </a:cubicBezTo>
                    <a:cubicBezTo>
                      <a:pt x="505" y="3556"/>
                      <a:pt x="544" y="3705"/>
                      <a:pt x="654" y="3815"/>
                    </a:cubicBezTo>
                    <a:cubicBezTo>
                      <a:pt x="731" y="3887"/>
                      <a:pt x="821" y="3929"/>
                      <a:pt x="892" y="3929"/>
                    </a:cubicBezTo>
                    <a:cubicBezTo>
                      <a:pt x="930" y="3929"/>
                      <a:pt x="962" y="3917"/>
                      <a:pt x="985" y="3893"/>
                    </a:cubicBezTo>
                    <a:cubicBezTo>
                      <a:pt x="1030" y="3847"/>
                      <a:pt x="1030" y="3770"/>
                      <a:pt x="991" y="3686"/>
                    </a:cubicBezTo>
                    <a:lnTo>
                      <a:pt x="1166" y="3511"/>
                    </a:lnTo>
                    <a:cubicBezTo>
                      <a:pt x="1418" y="3724"/>
                      <a:pt x="1742" y="3860"/>
                      <a:pt x="2092" y="3893"/>
                    </a:cubicBezTo>
                    <a:lnTo>
                      <a:pt x="2092" y="4145"/>
                    </a:lnTo>
                    <a:cubicBezTo>
                      <a:pt x="2008" y="4171"/>
                      <a:pt x="1949" y="4230"/>
                      <a:pt x="1949" y="4294"/>
                    </a:cubicBezTo>
                    <a:cubicBezTo>
                      <a:pt x="1949" y="4391"/>
                      <a:pt x="2079" y="4469"/>
                      <a:pt x="2234" y="4469"/>
                    </a:cubicBezTo>
                    <a:cubicBezTo>
                      <a:pt x="2396" y="4469"/>
                      <a:pt x="2526" y="4391"/>
                      <a:pt x="2526" y="4294"/>
                    </a:cubicBezTo>
                    <a:cubicBezTo>
                      <a:pt x="2526" y="4230"/>
                      <a:pt x="2467" y="4171"/>
                      <a:pt x="2383" y="4145"/>
                    </a:cubicBezTo>
                    <a:lnTo>
                      <a:pt x="2383" y="3893"/>
                    </a:lnTo>
                    <a:cubicBezTo>
                      <a:pt x="2733" y="3860"/>
                      <a:pt x="3050" y="3724"/>
                      <a:pt x="3303" y="3511"/>
                    </a:cubicBezTo>
                    <a:lnTo>
                      <a:pt x="3484" y="3686"/>
                    </a:lnTo>
                    <a:cubicBezTo>
                      <a:pt x="3445" y="3770"/>
                      <a:pt x="3439" y="3847"/>
                      <a:pt x="3491" y="3893"/>
                    </a:cubicBezTo>
                    <a:cubicBezTo>
                      <a:pt x="3513" y="3917"/>
                      <a:pt x="3545" y="3929"/>
                      <a:pt x="3582" y="3929"/>
                    </a:cubicBezTo>
                    <a:cubicBezTo>
                      <a:pt x="3653" y="3929"/>
                      <a:pt x="3742" y="3887"/>
                      <a:pt x="3814" y="3815"/>
                    </a:cubicBezTo>
                    <a:cubicBezTo>
                      <a:pt x="3931" y="3705"/>
                      <a:pt x="3963" y="3556"/>
                      <a:pt x="3899" y="3485"/>
                    </a:cubicBezTo>
                    <a:cubicBezTo>
                      <a:pt x="3877" y="3463"/>
                      <a:pt x="3846" y="3453"/>
                      <a:pt x="3811" y="3453"/>
                    </a:cubicBezTo>
                    <a:cubicBezTo>
                      <a:pt x="3772" y="3453"/>
                      <a:pt x="3729" y="3465"/>
                      <a:pt x="3685" y="3485"/>
                    </a:cubicBezTo>
                    <a:lnTo>
                      <a:pt x="3510" y="3303"/>
                    </a:lnTo>
                    <a:cubicBezTo>
                      <a:pt x="3724" y="3051"/>
                      <a:pt x="3860" y="2734"/>
                      <a:pt x="3892" y="2377"/>
                    </a:cubicBezTo>
                    <a:lnTo>
                      <a:pt x="4145" y="2377"/>
                    </a:lnTo>
                    <a:cubicBezTo>
                      <a:pt x="4177" y="2468"/>
                      <a:pt x="4229" y="2526"/>
                      <a:pt x="4294" y="2526"/>
                    </a:cubicBezTo>
                    <a:cubicBezTo>
                      <a:pt x="4391" y="2526"/>
                      <a:pt x="4468" y="2397"/>
                      <a:pt x="4468" y="2235"/>
                    </a:cubicBezTo>
                    <a:cubicBezTo>
                      <a:pt x="4468" y="2073"/>
                      <a:pt x="4391" y="1944"/>
                      <a:pt x="4294" y="1944"/>
                    </a:cubicBezTo>
                    <a:cubicBezTo>
                      <a:pt x="4229" y="1944"/>
                      <a:pt x="4177" y="2002"/>
                      <a:pt x="4145" y="2093"/>
                    </a:cubicBezTo>
                    <a:lnTo>
                      <a:pt x="3892" y="2093"/>
                    </a:lnTo>
                    <a:cubicBezTo>
                      <a:pt x="3860" y="1743"/>
                      <a:pt x="3724" y="1419"/>
                      <a:pt x="3510" y="1166"/>
                    </a:cubicBezTo>
                    <a:lnTo>
                      <a:pt x="3685" y="992"/>
                    </a:lnTo>
                    <a:cubicBezTo>
                      <a:pt x="3725" y="1010"/>
                      <a:pt x="3766" y="1020"/>
                      <a:pt x="3802" y="1020"/>
                    </a:cubicBezTo>
                    <a:cubicBezTo>
                      <a:pt x="3841" y="1020"/>
                      <a:pt x="3875" y="1009"/>
                      <a:pt x="3899" y="985"/>
                    </a:cubicBezTo>
                    <a:cubicBezTo>
                      <a:pt x="3963" y="914"/>
                      <a:pt x="3931" y="771"/>
                      <a:pt x="3814" y="655"/>
                    </a:cubicBezTo>
                    <a:cubicBezTo>
                      <a:pt x="3742" y="583"/>
                      <a:pt x="3653" y="541"/>
                      <a:pt x="3582" y="541"/>
                    </a:cubicBezTo>
                    <a:cubicBezTo>
                      <a:pt x="3545" y="541"/>
                      <a:pt x="3513" y="553"/>
                      <a:pt x="3491" y="577"/>
                    </a:cubicBezTo>
                    <a:cubicBezTo>
                      <a:pt x="3439" y="623"/>
                      <a:pt x="3445" y="700"/>
                      <a:pt x="3484" y="784"/>
                    </a:cubicBezTo>
                    <a:lnTo>
                      <a:pt x="3303" y="959"/>
                    </a:lnTo>
                    <a:cubicBezTo>
                      <a:pt x="3050" y="746"/>
                      <a:pt x="2733" y="610"/>
                      <a:pt x="2383" y="577"/>
                    </a:cubicBezTo>
                    <a:lnTo>
                      <a:pt x="2383" y="325"/>
                    </a:lnTo>
                    <a:cubicBezTo>
                      <a:pt x="2467" y="299"/>
                      <a:pt x="2526" y="240"/>
                      <a:pt x="2526" y="176"/>
                    </a:cubicBezTo>
                    <a:cubicBezTo>
                      <a:pt x="2526" y="79"/>
                      <a:pt x="2396" y="1"/>
                      <a:pt x="2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7"/>
              <p:cNvSpPr/>
              <p:nvPr/>
            </p:nvSpPr>
            <p:spPr>
              <a:xfrm>
                <a:off x="6880716" y="502120"/>
                <a:ext cx="130060" cy="130086"/>
              </a:xfrm>
              <a:custGeom>
                <a:avLst/>
                <a:gdLst/>
                <a:ahLst/>
                <a:cxnLst/>
                <a:rect l="l" t="t" r="r" b="b"/>
                <a:pathLst>
                  <a:path w="506" h="506" extrusionOk="0">
                    <a:moveTo>
                      <a:pt x="253" y="0"/>
                    </a:moveTo>
                    <a:cubicBezTo>
                      <a:pt x="117" y="0"/>
                      <a:pt x="0" y="110"/>
                      <a:pt x="0" y="253"/>
                    </a:cubicBezTo>
                    <a:cubicBezTo>
                      <a:pt x="0" y="395"/>
                      <a:pt x="117" y="505"/>
                      <a:pt x="253" y="505"/>
                    </a:cubicBezTo>
                    <a:cubicBezTo>
                      <a:pt x="395" y="505"/>
                      <a:pt x="505" y="395"/>
                      <a:pt x="505" y="253"/>
                    </a:cubicBezTo>
                    <a:cubicBezTo>
                      <a:pt x="505" y="110"/>
                      <a:pt x="395" y="0"/>
                      <a:pt x="2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7"/>
              <p:cNvSpPr/>
              <p:nvPr/>
            </p:nvSpPr>
            <p:spPr>
              <a:xfrm>
                <a:off x="7151888" y="475383"/>
                <a:ext cx="28531" cy="28537"/>
              </a:xfrm>
              <a:custGeom>
                <a:avLst/>
                <a:gdLst/>
                <a:ahLst/>
                <a:cxnLst/>
                <a:rect l="l" t="t" r="r" b="b"/>
                <a:pathLst>
                  <a:path w="111" h="111" extrusionOk="0">
                    <a:moveTo>
                      <a:pt x="59" y="0"/>
                    </a:moveTo>
                    <a:cubicBezTo>
                      <a:pt x="27" y="0"/>
                      <a:pt x="1" y="26"/>
                      <a:pt x="1" y="52"/>
                    </a:cubicBezTo>
                    <a:cubicBezTo>
                      <a:pt x="1" y="85"/>
                      <a:pt x="27" y="111"/>
                      <a:pt x="59" y="111"/>
                    </a:cubicBezTo>
                    <a:cubicBezTo>
                      <a:pt x="85" y="111"/>
                      <a:pt x="111" y="85"/>
                      <a:pt x="111" y="52"/>
                    </a:cubicBezTo>
                    <a:cubicBezTo>
                      <a:pt x="111" y="26"/>
                      <a:pt x="85"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7"/>
              <p:cNvSpPr/>
              <p:nvPr/>
            </p:nvSpPr>
            <p:spPr>
              <a:xfrm>
                <a:off x="7155229" y="706761"/>
                <a:ext cx="56805" cy="55274"/>
              </a:xfrm>
              <a:custGeom>
                <a:avLst/>
                <a:gdLst/>
                <a:ahLst/>
                <a:cxnLst/>
                <a:rect l="l" t="t" r="r" b="b"/>
                <a:pathLst>
                  <a:path w="221" h="215" extrusionOk="0">
                    <a:moveTo>
                      <a:pt x="111" y="1"/>
                    </a:moveTo>
                    <a:cubicBezTo>
                      <a:pt x="52" y="1"/>
                      <a:pt x="1" y="46"/>
                      <a:pt x="1" y="104"/>
                    </a:cubicBezTo>
                    <a:cubicBezTo>
                      <a:pt x="1" y="169"/>
                      <a:pt x="52" y="214"/>
                      <a:pt x="111" y="214"/>
                    </a:cubicBezTo>
                    <a:cubicBezTo>
                      <a:pt x="169" y="214"/>
                      <a:pt x="221" y="169"/>
                      <a:pt x="221" y="104"/>
                    </a:cubicBezTo>
                    <a:cubicBezTo>
                      <a:pt x="221" y="46"/>
                      <a:pt x="169"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7"/>
              <p:cNvSpPr/>
              <p:nvPr/>
            </p:nvSpPr>
            <p:spPr>
              <a:xfrm>
                <a:off x="6942147" y="813451"/>
                <a:ext cx="45238" cy="46790"/>
              </a:xfrm>
              <a:custGeom>
                <a:avLst/>
                <a:gdLst/>
                <a:ahLst/>
                <a:cxnLst/>
                <a:rect l="l" t="t" r="r" b="b"/>
                <a:pathLst>
                  <a:path w="176" h="182" extrusionOk="0">
                    <a:moveTo>
                      <a:pt x="85" y="0"/>
                    </a:moveTo>
                    <a:cubicBezTo>
                      <a:pt x="40" y="0"/>
                      <a:pt x="1" y="39"/>
                      <a:pt x="1" y="91"/>
                    </a:cubicBezTo>
                    <a:cubicBezTo>
                      <a:pt x="1" y="142"/>
                      <a:pt x="40" y="181"/>
                      <a:pt x="85" y="181"/>
                    </a:cubicBezTo>
                    <a:cubicBezTo>
                      <a:pt x="137" y="181"/>
                      <a:pt x="176" y="142"/>
                      <a:pt x="176" y="91"/>
                    </a:cubicBezTo>
                    <a:cubicBezTo>
                      <a:pt x="176" y="39"/>
                      <a:pt x="137" y="0"/>
                      <a:pt x="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7"/>
              <p:cNvSpPr/>
              <p:nvPr/>
            </p:nvSpPr>
            <p:spPr>
              <a:xfrm>
                <a:off x="6822369" y="998039"/>
                <a:ext cx="28531" cy="26994"/>
              </a:xfrm>
              <a:custGeom>
                <a:avLst/>
                <a:gdLst/>
                <a:ahLst/>
                <a:cxnLst/>
                <a:rect l="l" t="t" r="r" b="b"/>
                <a:pathLst>
                  <a:path w="111" h="105" extrusionOk="0">
                    <a:moveTo>
                      <a:pt x="52" y="1"/>
                    </a:moveTo>
                    <a:cubicBezTo>
                      <a:pt x="26" y="1"/>
                      <a:pt x="0" y="20"/>
                      <a:pt x="0" y="53"/>
                    </a:cubicBezTo>
                    <a:cubicBezTo>
                      <a:pt x="0" y="85"/>
                      <a:pt x="26" y="104"/>
                      <a:pt x="52" y="104"/>
                    </a:cubicBezTo>
                    <a:cubicBezTo>
                      <a:pt x="85" y="104"/>
                      <a:pt x="111" y="85"/>
                      <a:pt x="111" y="53"/>
                    </a:cubicBezTo>
                    <a:cubicBezTo>
                      <a:pt x="111" y="20"/>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7"/>
              <p:cNvSpPr/>
              <p:nvPr/>
            </p:nvSpPr>
            <p:spPr>
              <a:xfrm>
                <a:off x="6680999" y="683366"/>
                <a:ext cx="111553" cy="111833"/>
              </a:xfrm>
              <a:custGeom>
                <a:avLst/>
                <a:gdLst/>
                <a:ahLst/>
                <a:cxnLst/>
                <a:rect l="l" t="t" r="r" b="b"/>
                <a:pathLst>
                  <a:path w="434" h="435" extrusionOk="0">
                    <a:moveTo>
                      <a:pt x="220" y="1"/>
                    </a:moveTo>
                    <a:cubicBezTo>
                      <a:pt x="97" y="1"/>
                      <a:pt x="0" y="98"/>
                      <a:pt x="0" y="215"/>
                    </a:cubicBezTo>
                    <a:cubicBezTo>
                      <a:pt x="0" y="338"/>
                      <a:pt x="97" y="435"/>
                      <a:pt x="220" y="435"/>
                    </a:cubicBezTo>
                    <a:cubicBezTo>
                      <a:pt x="337" y="435"/>
                      <a:pt x="434" y="338"/>
                      <a:pt x="434" y="215"/>
                    </a:cubicBezTo>
                    <a:cubicBezTo>
                      <a:pt x="434" y="98"/>
                      <a:pt x="337"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7"/>
              <p:cNvSpPr/>
              <p:nvPr/>
            </p:nvSpPr>
            <p:spPr>
              <a:xfrm>
                <a:off x="7083774" y="978243"/>
                <a:ext cx="68371" cy="68385"/>
              </a:xfrm>
              <a:custGeom>
                <a:avLst/>
                <a:gdLst/>
                <a:ahLst/>
                <a:cxnLst/>
                <a:rect l="l" t="t" r="r" b="b"/>
                <a:pathLst>
                  <a:path w="266" h="266" extrusionOk="0">
                    <a:moveTo>
                      <a:pt x="136" y="0"/>
                    </a:moveTo>
                    <a:cubicBezTo>
                      <a:pt x="58" y="0"/>
                      <a:pt x="0" y="58"/>
                      <a:pt x="0" y="130"/>
                    </a:cubicBezTo>
                    <a:cubicBezTo>
                      <a:pt x="0" y="201"/>
                      <a:pt x="58" y="266"/>
                      <a:pt x="136" y="266"/>
                    </a:cubicBezTo>
                    <a:cubicBezTo>
                      <a:pt x="207" y="266"/>
                      <a:pt x="266" y="201"/>
                      <a:pt x="266" y="130"/>
                    </a:cubicBezTo>
                    <a:cubicBezTo>
                      <a:pt x="266" y="58"/>
                      <a:pt x="207" y="0"/>
                      <a:pt x="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11;p27"/>
            <p:cNvGrpSpPr/>
            <p:nvPr/>
          </p:nvGrpSpPr>
          <p:grpSpPr>
            <a:xfrm rot="904755">
              <a:off x="5060068" y="2280393"/>
              <a:ext cx="2088539" cy="2088539"/>
              <a:chOff x="5986307" y="2538135"/>
              <a:chExt cx="1089302" cy="1089302"/>
            </a:xfrm>
          </p:grpSpPr>
          <p:sp>
            <p:nvSpPr>
              <p:cNvPr id="112" name="Google Shape;112;p27"/>
              <p:cNvSpPr/>
              <p:nvPr/>
            </p:nvSpPr>
            <p:spPr>
              <a:xfrm>
                <a:off x="5986307" y="2538135"/>
                <a:ext cx="1089302" cy="1089302"/>
              </a:xfrm>
              <a:custGeom>
                <a:avLst/>
                <a:gdLst/>
                <a:ahLst/>
                <a:cxnLst/>
                <a:rect l="l" t="t" r="r" b="b"/>
                <a:pathLst>
                  <a:path w="189197" h="189197" extrusionOk="0">
                    <a:moveTo>
                      <a:pt x="94599" y="1"/>
                    </a:moveTo>
                    <a:cubicBezTo>
                      <a:pt x="87390" y="1"/>
                      <a:pt x="81551" y="5840"/>
                      <a:pt x="81551" y="13049"/>
                    </a:cubicBezTo>
                    <a:cubicBezTo>
                      <a:pt x="81551" y="16996"/>
                      <a:pt x="83312" y="22476"/>
                      <a:pt x="86052" y="26619"/>
                    </a:cubicBezTo>
                    <a:cubicBezTo>
                      <a:pt x="78778" y="27532"/>
                      <a:pt x="71699" y="29587"/>
                      <a:pt x="65110" y="32751"/>
                    </a:cubicBezTo>
                    <a:lnTo>
                      <a:pt x="65110" y="32751"/>
                    </a:lnTo>
                    <a:cubicBezTo>
                      <a:pt x="65926" y="25477"/>
                      <a:pt x="62925" y="14256"/>
                      <a:pt x="60348" y="9787"/>
                    </a:cubicBezTo>
                    <a:cubicBezTo>
                      <a:pt x="57937" y="5601"/>
                      <a:pt x="53538" y="3255"/>
                      <a:pt x="49021" y="3255"/>
                    </a:cubicBezTo>
                    <a:cubicBezTo>
                      <a:pt x="46815" y="3255"/>
                      <a:pt x="44581" y="3815"/>
                      <a:pt x="42537" y="4992"/>
                    </a:cubicBezTo>
                    <a:cubicBezTo>
                      <a:pt x="36274" y="8613"/>
                      <a:pt x="34154" y="16604"/>
                      <a:pt x="37742" y="22835"/>
                    </a:cubicBezTo>
                    <a:cubicBezTo>
                      <a:pt x="40352" y="27336"/>
                      <a:pt x="48605" y="35557"/>
                      <a:pt x="55324" y="38460"/>
                    </a:cubicBezTo>
                    <a:cubicBezTo>
                      <a:pt x="48572" y="43190"/>
                      <a:pt x="42733" y="49094"/>
                      <a:pt x="38068" y="55911"/>
                    </a:cubicBezTo>
                    <a:cubicBezTo>
                      <a:pt x="35165" y="49159"/>
                      <a:pt x="26945" y="40906"/>
                      <a:pt x="22443" y="38329"/>
                    </a:cubicBezTo>
                    <a:cubicBezTo>
                      <a:pt x="20390" y="37136"/>
                      <a:pt x="18146" y="36570"/>
                      <a:pt x="15930" y="36570"/>
                    </a:cubicBezTo>
                    <a:cubicBezTo>
                      <a:pt x="11421" y="36570"/>
                      <a:pt x="7028" y="38914"/>
                      <a:pt x="4600" y="43092"/>
                    </a:cubicBezTo>
                    <a:cubicBezTo>
                      <a:pt x="1012" y="49355"/>
                      <a:pt x="3165" y="57314"/>
                      <a:pt x="9395" y="60935"/>
                    </a:cubicBezTo>
                    <a:cubicBezTo>
                      <a:pt x="13350" y="63227"/>
                      <a:pt x="22565" y="65822"/>
                      <a:pt x="29677" y="65822"/>
                    </a:cubicBezTo>
                    <a:cubicBezTo>
                      <a:pt x="30662" y="65822"/>
                      <a:pt x="31606" y="65772"/>
                      <a:pt x="32490" y="65665"/>
                    </a:cubicBezTo>
                    <a:lnTo>
                      <a:pt x="32490" y="65665"/>
                    </a:lnTo>
                    <a:cubicBezTo>
                      <a:pt x="29489" y="72123"/>
                      <a:pt x="27500" y="79006"/>
                      <a:pt x="26619" y="86052"/>
                    </a:cubicBezTo>
                    <a:cubicBezTo>
                      <a:pt x="22476" y="83312"/>
                      <a:pt x="16996" y="81551"/>
                      <a:pt x="13049" y="81551"/>
                    </a:cubicBezTo>
                    <a:cubicBezTo>
                      <a:pt x="5840" y="81551"/>
                      <a:pt x="1" y="87390"/>
                      <a:pt x="1" y="94599"/>
                    </a:cubicBezTo>
                    <a:cubicBezTo>
                      <a:pt x="1" y="101808"/>
                      <a:pt x="5840" y="107647"/>
                      <a:pt x="13049" y="107647"/>
                    </a:cubicBezTo>
                    <a:cubicBezTo>
                      <a:pt x="16996" y="107647"/>
                      <a:pt x="22476" y="105885"/>
                      <a:pt x="26619" y="103145"/>
                    </a:cubicBezTo>
                    <a:cubicBezTo>
                      <a:pt x="27532" y="110354"/>
                      <a:pt x="29555" y="117367"/>
                      <a:pt x="32686" y="123924"/>
                    </a:cubicBezTo>
                    <a:cubicBezTo>
                      <a:pt x="31756" y="123803"/>
                      <a:pt x="30758" y="123747"/>
                      <a:pt x="29714" y="123747"/>
                    </a:cubicBezTo>
                    <a:cubicBezTo>
                      <a:pt x="22590" y="123747"/>
                      <a:pt x="13350" y="126349"/>
                      <a:pt x="9395" y="128654"/>
                    </a:cubicBezTo>
                    <a:cubicBezTo>
                      <a:pt x="3165" y="132242"/>
                      <a:pt x="1045" y="140234"/>
                      <a:pt x="4633" y="146464"/>
                    </a:cubicBezTo>
                    <a:cubicBezTo>
                      <a:pt x="7039" y="150642"/>
                      <a:pt x="11424" y="152986"/>
                      <a:pt x="15931" y="152986"/>
                    </a:cubicBezTo>
                    <a:cubicBezTo>
                      <a:pt x="18146" y="152986"/>
                      <a:pt x="20390" y="152420"/>
                      <a:pt x="22443" y="151227"/>
                    </a:cubicBezTo>
                    <a:cubicBezTo>
                      <a:pt x="26978" y="148617"/>
                      <a:pt x="35361" y="140234"/>
                      <a:pt x="38166" y="133449"/>
                    </a:cubicBezTo>
                    <a:cubicBezTo>
                      <a:pt x="42896" y="140299"/>
                      <a:pt x="48833" y="146236"/>
                      <a:pt x="55683" y="150966"/>
                    </a:cubicBezTo>
                    <a:cubicBezTo>
                      <a:pt x="48866" y="153738"/>
                      <a:pt x="40384" y="162154"/>
                      <a:pt x="37742" y="166721"/>
                    </a:cubicBezTo>
                    <a:cubicBezTo>
                      <a:pt x="34154" y="172984"/>
                      <a:pt x="36274" y="180976"/>
                      <a:pt x="42537" y="184564"/>
                    </a:cubicBezTo>
                    <a:cubicBezTo>
                      <a:pt x="44588" y="185756"/>
                      <a:pt x="46830" y="186322"/>
                      <a:pt x="49043" y="186322"/>
                    </a:cubicBezTo>
                    <a:cubicBezTo>
                      <a:pt x="53552" y="186322"/>
                      <a:pt x="57941" y="183970"/>
                      <a:pt x="60348" y="179769"/>
                    </a:cubicBezTo>
                    <a:cubicBezTo>
                      <a:pt x="62990" y="175202"/>
                      <a:pt x="66024" y="163687"/>
                      <a:pt x="65045" y="156413"/>
                    </a:cubicBezTo>
                    <a:lnTo>
                      <a:pt x="65045" y="156413"/>
                    </a:lnTo>
                    <a:cubicBezTo>
                      <a:pt x="71667" y="159577"/>
                      <a:pt x="78778" y="161665"/>
                      <a:pt x="86052" y="162578"/>
                    </a:cubicBezTo>
                    <a:cubicBezTo>
                      <a:pt x="83312" y="166721"/>
                      <a:pt x="81551" y="172201"/>
                      <a:pt x="81551" y="176148"/>
                    </a:cubicBezTo>
                    <a:cubicBezTo>
                      <a:pt x="81551" y="183357"/>
                      <a:pt x="87390" y="189196"/>
                      <a:pt x="94599" y="189196"/>
                    </a:cubicBezTo>
                    <a:cubicBezTo>
                      <a:pt x="101808" y="189196"/>
                      <a:pt x="107647" y="183357"/>
                      <a:pt x="107647" y="176148"/>
                    </a:cubicBezTo>
                    <a:cubicBezTo>
                      <a:pt x="107647" y="172201"/>
                      <a:pt x="105885" y="166721"/>
                      <a:pt x="103145" y="162578"/>
                    </a:cubicBezTo>
                    <a:cubicBezTo>
                      <a:pt x="110484" y="161665"/>
                      <a:pt x="117628" y="159577"/>
                      <a:pt x="124283" y="156348"/>
                    </a:cubicBezTo>
                    <a:lnTo>
                      <a:pt x="124283" y="156348"/>
                    </a:lnTo>
                    <a:cubicBezTo>
                      <a:pt x="123271" y="163622"/>
                      <a:pt x="126338" y="175202"/>
                      <a:pt x="128980" y="179769"/>
                    </a:cubicBezTo>
                    <a:cubicBezTo>
                      <a:pt x="131386" y="183946"/>
                      <a:pt x="135771" y="186291"/>
                      <a:pt x="140278" y="186291"/>
                    </a:cubicBezTo>
                    <a:cubicBezTo>
                      <a:pt x="142493" y="186291"/>
                      <a:pt x="144737" y="185725"/>
                      <a:pt x="146790" y="184532"/>
                    </a:cubicBezTo>
                    <a:cubicBezTo>
                      <a:pt x="153021" y="180943"/>
                      <a:pt x="155174" y="172984"/>
                      <a:pt x="151553" y="166721"/>
                    </a:cubicBezTo>
                    <a:cubicBezTo>
                      <a:pt x="148911" y="162154"/>
                      <a:pt x="140397" y="153673"/>
                      <a:pt x="133579" y="150933"/>
                    </a:cubicBezTo>
                    <a:cubicBezTo>
                      <a:pt x="140429" y="146171"/>
                      <a:pt x="146366" y="140201"/>
                      <a:pt x="151096" y="133318"/>
                    </a:cubicBezTo>
                    <a:cubicBezTo>
                      <a:pt x="153869" y="140136"/>
                      <a:pt x="162285" y="148617"/>
                      <a:pt x="166852" y="151227"/>
                    </a:cubicBezTo>
                    <a:cubicBezTo>
                      <a:pt x="168922" y="152424"/>
                      <a:pt x="171181" y="152993"/>
                      <a:pt x="173408" y="152993"/>
                    </a:cubicBezTo>
                    <a:cubicBezTo>
                      <a:pt x="177917" y="152993"/>
                      <a:pt x="182293" y="150657"/>
                      <a:pt x="184695" y="146464"/>
                    </a:cubicBezTo>
                    <a:cubicBezTo>
                      <a:pt x="188315" y="140234"/>
                      <a:pt x="186163" y="132242"/>
                      <a:pt x="179900" y="128654"/>
                    </a:cubicBezTo>
                    <a:cubicBezTo>
                      <a:pt x="175944" y="126365"/>
                      <a:pt x="166752" y="123759"/>
                      <a:pt x="159636" y="123759"/>
                    </a:cubicBezTo>
                    <a:cubicBezTo>
                      <a:pt x="158536" y="123759"/>
                      <a:pt x="157485" y="123821"/>
                      <a:pt x="156511" y="123956"/>
                    </a:cubicBezTo>
                    <a:cubicBezTo>
                      <a:pt x="159643" y="117367"/>
                      <a:pt x="161665" y="110354"/>
                      <a:pt x="162578" y="103145"/>
                    </a:cubicBezTo>
                    <a:cubicBezTo>
                      <a:pt x="166721" y="105885"/>
                      <a:pt x="172201" y="107647"/>
                      <a:pt x="176148" y="107647"/>
                    </a:cubicBezTo>
                    <a:cubicBezTo>
                      <a:pt x="183357" y="107647"/>
                      <a:pt x="189196" y="101808"/>
                      <a:pt x="189196" y="94599"/>
                    </a:cubicBezTo>
                    <a:cubicBezTo>
                      <a:pt x="189196" y="87390"/>
                      <a:pt x="183357" y="81551"/>
                      <a:pt x="176148" y="81551"/>
                    </a:cubicBezTo>
                    <a:cubicBezTo>
                      <a:pt x="172201" y="81551"/>
                      <a:pt x="166721" y="83312"/>
                      <a:pt x="162578" y="86052"/>
                    </a:cubicBezTo>
                    <a:cubicBezTo>
                      <a:pt x="161698" y="78974"/>
                      <a:pt x="159708" y="72091"/>
                      <a:pt x="156707" y="65632"/>
                    </a:cubicBezTo>
                    <a:lnTo>
                      <a:pt x="156707" y="65632"/>
                    </a:lnTo>
                    <a:cubicBezTo>
                      <a:pt x="157637" y="65753"/>
                      <a:pt x="158635" y="65809"/>
                      <a:pt x="159678" y="65809"/>
                    </a:cubicBezTo>
                    <a:cubicBezTo>
                      <a:pt x="166788" y="65809"/>
                      <a:pt x="175974" y="63211"/>
                      <a:pt x="179900" y="60935"/>
                    </a:cubicBezTo>
                    <a:cubicBezTo>
                      <a:pt x="186163" y="57314"/>
                      <a:pt x="188315" y="49355"/>
                      <a:pt x="184695" y="43092"/>
                    </a:cubicBezTo>
                    <a:cubicBezTo>
                      <a:pt x="182289" y="38914"/>
                      <a:pt x="177903" y="36570"/>
                      <a:pt x="173386" y="36570"/>
                    </a:cubicBezTo>
                    <a:cubicBezTo>
                      <a:pt x="171167" y="36570"/>
                      <a:pt x="168915" y="37136"/>
                      <a:pt x="166852" y="38329"/>
                    </a:cubicBezTo>
                    <a:cubicBezTo>
                      <a:pt x="162350" y="40939"/>
                      <a:pt x="154065" y="49257"/>
                      <a:pt x="151194" y="56009"/>
                    </a:cubicBezTo>
                    <a:cubicBezTo>
                      <a:pt x="146529" y="49192"/>
                      <a:pt x="140690" y="43255"/>
                      <a:pt x="133906" y="38492"/>
                    </a:cubicBezTo>
                    <a:cubicBezTo>
                      <a:pt x="140658" y="35622"/>
                      <a:pt x="148976" y="27336"/>
                      <a:pt x="151553" y="22835"/>
                    </a:cubicBezTo>
                    <a:cubicBezTo>
                      <a:pt x="155174" y="16604"/>
                      <a:pt x="153021" y="8613"/>
                      <a:pt x="146790" y="5024"/>
                    </a:cubicBezTo>
                    <a:cubicBezTo>
                      <a:pt x="144738" y="3842"/>
                      <a:pt x="142493" y="3280"/>
                      <a:pt x="140279" y="3280"/>
                    </a:cubicBezTo>
                    <a:cubicBezTo>
                      <a:pt x="135772" y="3280"/>
                      <a:pt x="131386" y="5609"/>
                      <a:pt x="128980" y="9787"/>
                    </a:cubicBezTo>
                    <a:cubicBezTo>
                      <a:pt x="126370" y="14288"/>
                      <a:pt x="123369" y="25510"/>
                      <a:pt x="124217" y="32817"/>
                    </a:cubicBezTo>
                    <a:cubicBezTo>
                      <a:pt x="117563" y="29620"/>
                      <a:pt x="110452" y="27532"/>
                      <a:pt x="103145" y="26619"/>
                    </a:cubicBezTo>
                    <a:cubicBezTo>
                      <a:pt x="105885" y="22476"/>
                      <a:pt x="107647" y="16996"/>
                      <a:pt x="107647" y="13049"/>
                    </a:cubicBezTo>
                    <a:cubicBezTo>
                      <a:pt x="107647" y="5840"/>
                      <a:pt x="101808" y="1"/>
                      <a:pt x="945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7"/>
              <p:cNvSpPr/>
              <p:nvPr/>
            </p:nvSpPr>
            <p:spPr>
              <a:xfrm>
                <a:off x="6201488" y="2763506"/>
                <a:ext cx="661709" cy="657340"/>
              </a:xfrm>
              <a:custGeom>
                <a:avLst/>
                <a:gdLst/>
                <a:ahLst/>
                <a:cxnLst/>
                <a:rect l="l" t="t" r="r" b="b"/>
                <a:pathLst>
                  <a:path w="114930" h="114171" extrusionOk="0">
                    <a:moveTo>
                      <a:pt x="57225" y="1"/>
                    </a:moveTo>
                    <a:cubicBezTo>
                      <a:pt x="53636" y="1"/>
                      <a:pt x="50701" y="2937"/>
                      <a:pt x="50701" y="6525"/>
                    </a:cubicBezTo>
                    <a:cubicBezTo>
                      <a:pt x="50701" y="6655"/>
                      <a:pt x="50701" y="6818"/>
                      <a:pt x="50733" y="6949"/>
                    </a:cubicBezTo>
                    <a:cubicBezTo>
                      <a:pt x="41893" y="8123"/>
                      <a:pt x="33543" y="11711"/>
                      <a:pt x="26595" y="17289"/>
                    </a:cubicBezTo>
                    <a:cubicBezTo>
                      <a:pt x="25298" y="15630"/>
                      <a:pt x="23379" y="14786"/>
                      <a:pt x="21449" y="14786"/>
                    </a:cubicBezTo>
                    <a:cubicBezTo>
                      <a:pt x="19736" y="14786"/>
                      <a:pt x="18014" y="15450"/>
                      <a:pt x="16711" y="16800"/>
                    </a:cubicBezTo>
                    <a:cubicBezTo>
                      <a:pt x="13971" y="19671"/>
                      <a:pt x="14427" y="24335"/>
                      <a:pt x="17689" y="26651"/>
                    </a:cubicBezTo>
                    <a:cubicBezTo>
                      <a:pt x="12503" y="33730"/>
                      <a:pt x="9339" y="42080"/>
                      <a:pt x="8523" y="50823"/>
                    </a:cubicBezTo>
                    <a:cubicBezTo>
                      <a:pt x="7893" y="50635"/>
                      <a:pt x="7263" y="50547"/>
                      <a:pt x="6647" y="50547"/>
                    </a:cubicBezTo>
                    <a:cubicBezTo>
                      <a:pt x="3086" y="50547"/>
                      <a:pt x="1" y="53499"/>
                      <a:pt x="140" y="57281"/>
                    </a:cubicBezTo>
                    <a:cubicBezTo>
                      <a:pt x="247" y="60946"/>
                      <a:pt x="3271" y="63623"/>
                      <a:pt x="6658" y="63623"/>
                    </a:cubicBezTo>
                    <a:cubicBezTo>
                      <a:pt x="7402" y="63623"/>
                      <a:pt x="8163" y="63494"/>
                      <a:pt x="8915" y="63218"/>
                    </a:cubicBezTo>
                    <a:cubicBezTo>
                      <a:pt x="10285" y="71830"/>
                      <a:pt x="13938" y="79919"/>
                      <a:pt x="19516" y="86607"/>
                    </a:cubicBezTo>
                    <a:cubicBezTo>
                      <a:pt x="14786" y="88107"/>
                      <a:pt x="13383" y="94142"/>
                      <a:pt x="16972" y="97567"/>
                    </a:cubicBezTo>
                    <a:cubicBezTo>
                      <a:pt x="18258" y="98806"/>
                      <a:pt x="19860" y="99379"/>
                      <a:pt x="21441" y="99379"/>
                    </a:cubicBezTo>
                    <a:cubicBezTo>
                      <a:pt x="24231" y="99379"/>
                      <a:pt x="26957" y="97594"/>
                      <a:pt x="27769" y="94533"/>
                    </a:cubicBezTo>
                    <a:cubicBezTo>
                      <a:pt x="34749" y="99818"/>
                      <a:pt x="43068" y="103112"/>
                      <a:pt x="51777" y="104058"/>
                    </a:cubicBezTo>
                    <a:cubicBezTo>
                      <a:pt x="48939" y="108397"/>
                      <a:pt x="52038" y="114170"/>
                      <a:pt x="57225" y="114170"/>
                    </a:cubicBezTo>
                    <a:cubicBezTo>
                      <a:pt x="62411" y="114170"/>
                      <a:pt x="65510" y="108397"/>
                      <a:pt x="62672" y="104058"/>
                    </a:cubicBezTo>
                    <a:cubicBezTo>
                      <a:pt x="71382" y="103112"/>
                      <a:pt x="79700" y="99818"/>
                      <a:pt x="86680" y="94533"/>
                    </a:cubicBezTo>
                    <a:cubicBezTo>
                      <a:pt x="87492" y="97594"/>
                      <a:pt x="90218" y="99379"/>
                      <a:pt x="93008" y="99379"/>
                    </a:cubicBezTo>
                    <a:cubicBezTo>
                      <a:pt x="94590" y="99379"/>
                      <a:pt x="96191" y="98806"/>
                      <a:pt x="97477" y="97567"/>
                    </a:cubicBezTo>
                    <a:cubicBezTo>
                      <a:pt x="101066" y="94142"/>
                      <a:pt x="99663" y="88107"/>
                      <a:pt x="94933" y="86607"/>
                    </a:cubicBezTo>
                    <a:cubicBezTo>
                      <a:pt x="100511" y="79919"/>
                      <a:pt x="104165" y="71830"/>
                      <a:pt x="105535" y="63218"/>
                    </a:cubicBezTo>
                    <a:cubicBezTo>
                      <a:pt x="106272" y="63483"/>
                      <a:pt x="107023" y="63608"/>
                      <a:pt x="107758" y="63608"/>
                    </a:cubicBezTo>
                    <a:cubicBezTo>
                      <a:pt x="110825" y="63608"/>
                      <a:pt x="113633" y="61437"/>
                      <a:pt x="114211" y="58227"/>
                    </a:cubicBezTo>
                    <a:cubicBezTo>
                      <a:pt x="114929" y="54215"/>
                      <a:pt x="111830" y="50562"/>
                      <a:pt x="107785" y="50562"/>
                    </a:cubicBezTo>
                    <a:cubicBezTo>
                      <a:pt x="107166" y="50562"/>
                      <a:pt x="106546" y="50659"/>
                      <a:pt x="105926" y="50823"/>
                    </a:cubicBezTo>
                    <a:cubicBezTo>
                      <a:pt x="105111" y="42080"/>
                      <a:pt x="101946" y="33730"/>
                      <a:pt x="96760" y="26651"/>
                    </a:cubicBezTo>
                    <a:cubicBezTo>
                      <a:pt x="100022" y="24335"/>
                      <a:pt x="100479" y="19671"/>
                      <a:pt x="97706" y="16800"/>
                    </a:cubicBezTo>
                    <a:cubicBezTo>
                      <a:pt x="96418" y="15450"/>
                      <a:pt x="94704" y="14786"/>
                      <a:pt x="92996" y="14786"/>
                    </a:cubicBezTo>
                    <a:cubicBezTo>
                      <a:pt x="91070" y="14786"/>
                      <a:pt x="89151" y="15630"/>
                      <a:pt x="87855" y="17289"/>
                    </a:cubicBezTo>
                    <a:cubicBezTo>
                      <a:pt x="80907" y="11711"/>
                      <a:pt x="72556" y="8123"/>
                      <a:pt x="63716" y="6949"/>
                    </a:cubicBezTo>
                    <a:cubicBezTo>
                      <a:pt x="63749" y="6818"/>
                      <a:pt x="63749" y="6655"/>
                      <a:pt x="63749" y="6525"/>
                    </a:cubicBezTo>
                    <a:cubicBezTo>
                      <a:pt x="63749" y="2937"/>
                      <a:pt x="60813" y="1"/>
                      <a:pt x="57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7"/>
              <p:cNvSpPr/>
              <p:nvPr/>
            </p:nvSpPr>
            <p:spPr>
              <a:xfrm>
                <a:off x="6380708" y="2913754"/>
                <a:ext cx="93911" cy="93911"/>
              </a:xfrm>
              <a:custGeom>
                <a:avLst/>
                <a:gdLst/>
                <a:ahLst/>
                <a:cxnLst/>
                <a:rect l="l" t="t" r="r" b="b"/>
                <a:pathLst>
                  <a:path w="16311" h="16311" extrusionOk="0">
                    <a:moveTo>
                      <a:pt x="8156" y="1"/>
                    </a:moveTo>
                    <a:cubicBezTo>
                      <a:pt x="3654" y="1"/>
                      <a:pt x="1" y="3654"/>
                      <a:pt x="1" y="8156"/>
                    </a:cubicBezTo>
                    <a:cubicBezTo>
                      <a:pt x="1" y="12657"/>
                      <a:pt x="3654" y="16311"/>
                      <a:pt x="8156" y="16311"/>
                    </a:cubicBezTo>
                    <a:cubicBezTo>
                      <a:pt x="12657" y="16311"/>
                      <a:pt x="16311" y="12657"/>
                      <a:pt x="16311" y="8156"/>
                    </a:cubicBezTo>
                    <a:cubicBezTo>
                      <a:pt x="16311" y="3654"/>
                      <a:pt x="12657" y="1"/>
                      <a:pt x="8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7"/>
              <p:cNvSpPr/>
              <p:nvPr/>
            </p:nvSpPr>
            <p:spPr>
              <a:xfrm>
                <a:off x="6568517" y="3176687"/>
                <a:ext cx="93911" cy="93911"/>
              </a:xfrm>
              <a:custGeom>
                <a:avLst/>
                <a:gdLst/>
                <a:ahLst/>
                <a:cxnLst/>
                <a:rect l="l" t="t" r="r" b="b"/>
                <a:pathLst>
                  <a:path w="16311" h="16311" extrusionOk="0">
                    <a:moveTo>
                      <a:pt x="8156" y="0"/>
                    </a:moveTo>
                    <a:cubicBezTo>
                      <a:pt x="3654" y="0"/>
                      <a:pt x="1" y="3654"/>
                      <a:pt x="1" y="8155"/>
                    </a:cubicBezTo>
                    <a:cubicBezTo>
                      <a:pt x="1" y="12657"/>
                      <a:pt x="3654" y="16310"/>
                      <a:pt x="8156" y="16310"/>
                    </a:cubicBezTo>
                    <a:cubicBezTo>
                      <a:pt x="12657" y="16310"/>
                      <a:pt x="16310" y="12657"/>
                      <a:pt x="16310" y="8155"/>
                    </a:cubicBezTo>
                    <a:cubicBezTo>
                      <a:pt x="16310" y="3654"/>
                      <a:pt x="12657" y="0"/>
                      <a:pt x="81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7"/>
              <p:cNvSpPr/>
              <p:nvPr/>
            </p:nvSpPr>
            <p:spPr>
              <a:xfrm>
                <a:off x="6643641" y="2951316"/>
                <a:ext cx="75130" cy="75130"/>
              </a:xfrm>
              <a:custGeom>
                <a:avLst/>
                <a:gdLst/>
                <a:ahLst/>
                <a:cxnLst/>
                <a:rect l="l" t="t" r="r" b="b"/>
                <a:pathLst>
                  <a:path w="13049" h="13049" extrusionOk="0">
                    <a:moveTo>
                      <a:pt x="6524" y="1"/>
                    </a:moveTo>
                    <a:cubicBezTo>
                      <a:pt x="2936" y="1"/>
                      <a:pt x="0" y="2936"/>
                      <a:pt x="0" y="6525"/>
                    </a:cubicBezTo>
                    <a:cubicBezTo>
                      <a:pt x="0" y="10113"/>
                      <a:pt x="2936" y="13049"/>
                      <a:pt x="6524" y="13049"/>
                    </a:cubicBezTo>
                    <a:cubicBezTo>
                      <a:pt x="10113" y="13049"/>
                      <a:pt x="13048" y="10113"/>
                      <a:pt x="13048" y="6525"/>
                    </a:cubicBezTo>
                    <a:cubicBezTo>
                      <a:pt x="13048" y="2936"/>
                      <a:pt x="10113" y="1"/>
                      <a:pt x="6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7"/>
              <p:cNvSpPr/>
              <p:nvPr/>
            </p:nvSpPr>
            <p:spPr>
              <a:xfrm>
                <a:off x="6361927" y="3157906"/>
                <a:ext cx="75130" cy="75130"/>
              </a:xfrm>
              <a:custGeom>
                <a:avLst/>
                <a:gdLst/>
                <a:ahLst/>
                <a:cxnLst/>
                <a:rect l="l" t="t" r="r" b="b"/>
                <a:pathLst>
                  <a:path w="13049" h="13049" extrusionOk="0">
                    <a:moveTo>
                      <a:pt x="6525" y="1"/>
                    </a:moveTo>
                    <a:cubicBezTo>
                      <a:pt x="2936" y="1"/>
                      <a:pt x="1" y="2936"/>
                      <a:pt x="1" y="6524"/>
                    </a:cubicBezTo>
                    <a:cubicBezTo>
                      <a:pt x="1" y="10113"/>
                      <a:pt x="2936" y="13048"/>
                      <a:pt x="6525" y="13048"/>
                    </a:cubicBezTo>
                    <a:cubicBezTo>
                      <a:pt x="10113" y="13048"/>
                      <a:pt x="13049" y="10113"/>
                      <a:pt x="13049" y="6524"/>
                    </a:cubicBezTo>
                    <a:cubicBezTo>
                      <a:pt x="13049" y="2936"/>
                      <a:pt x="10113" y="1"/>
                      <a:pt x="6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7"/>
              <p:cNvSpPr/>
              <p:nvPr/>
            </p:nvSpPr>
            <p:spPr>
              <a:xfrm>
                <a:off x="6530955" y="3007659"/>
                <a:ext cx="37568" cy="37568"/>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7"/>
              <p:cNvSpPr/>
              <p:nvPr/>
            </p:nvSpPr>
            <p:spPr>
              <a:xfrm>
                <a:off x="6549736" y="2857411"/>
                <a:ext cx="37568" cy="37568"/>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7"/>
              <p:cNvSpPr/>
              <p:nvPr/>
            </p:nvSpPr>
            <p:spPr>
              <a:xfrm>
                <a:off x="6662422" y="3101563"/>
                <a:ext cx="37568" cy="37568"/>
              </a:xfrm>
              <a:custGeom>
                <a:avLst/>
                <a:gdLst/>
                <a:ahLst/>
                <a:cxnLst/>
                <a:rect l="l" t="t" r="r" b="b"/>
                <a:pathLst>
                  <a:path w="6525" h="6525" extrusionOk="0">
                    <a:moveTo>
                      <a:pt x="0" y="1"/>
                    </a:moveTo>
                    <a:lnTo>
                      <a:pt x="0" y="6525"/>
                    </a:lnTo>
                    <a:lnTo>
                      <a:pt x="6524" y="6525"/>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7"/>
              <p:cNvSpPr/>
              <p:nvPr/>
            </p:nvSpPr>
            <p:spPr>
              <a:xfrm>
                <a:off x="6305584" y="3045221"/>
                <a:ext cx="37568" cy="37568"/>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7"/>
              <p:cNvSpPr/>
              <p:nvPr/>
            </p:nvSpPr>
            <p:spPr>
              <a:xfrm>
                <a:off x="6455831" y="3270592"/>
                <a:ext cx="37568" cy="37568"/>
              </a:xfrm>
              <a:custGeom>
                <a:avLst/>
                <a:gdLst/>
                <a:ahLst/>
                <a:cxnLst/>
                <a:rect l="l" t="t" r="r" b="b"/>
                <a:pathLst>
                  <a:path w="6525" h="6525" extrusionOk="0">
                    <a:moveTo>
                      <a:pt x="1" y="0"/>
                    </a:moveTo>
                    <a:lnTo>
                      <a:pt x="1" y="6524"/>
                    </a:lnTo>
                    <a:lnTo>
                      <a:pt x="6525" y="6524"/>
                    </a:lnTo>
                    <a:lnTo>
                      <a:pt x="65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27"/>
            <p:cNvGrpSpPr/>
            <p:nvPr/>
          </p:nvGrpSpPr>
          <p:grpSpPr>
            <a:xfrm rot="904727">
              <a:off x="7389321" y="2922629"/>
              <a:ext cx="843655" cy="844007"/>
              <a:chOff x="7064871" y="1229737"/>
              <a:chExt cx="464005" cy="464198"/>
            </a:xfrm>
          </p:grpSpPr>
          <p:sp>
            <p:nvSpPr>
              <p:cNvPr id="124" name="Google Shape;124;p27"/>
              <p:cNvSpPr/>
              <p:nvPr/>
            </p:nvSpPr>
            <p:spPr>
              <a:xfrm>
                <a:off x="7064871" y="1229737"/>
                <a:ext cx="464005" cy="464198"/>
              </a:xfrm>
              <a:custGeom>
                <a:avLst/>
                <a:gdLst/>
                <a:ahLst/>
                <a:cxnLst/>
                <a:rect l="l" t="t" r="r" b="b"/>
                <a:pathLst>
                  <a:path w="4469" h="4470" extrusionOk="0">
                    <a:moveTo>
                      <a:pt x="2234" y="1"/>
                    </a:moveTo>
                    <a:cubicBezTo>
                      <a:pt x="2079" y="1"/>
                      <a:pt x="1949" y="79"/>
                      <a:pt x="1949" y="176"/>
                    </a:cubicBezTo>
                    <a:cubicBezTo>
                      <a:pt x="1949" y="240"/>
                      <a:pt x="2008" y="299"/>
                      <a:pt x="2092" y="325"/>
                    </a:cubicBezTo>
                    <a:lnTo>
                      <a:pt x="2092" y="577"/>
                    </a:lnTo>
                    <a:cubicBezTo>
                      <a:pt x="1742" y="610"/>
                      <a:pt x="1418" y="746"/>
                      <a:pt x="1166" y="959"/>
                    </a:cubicBezTo>
                    <a:lnTo>
                      <a:pt x="991" y="784"/>
                    </a:lnTo>
                    <a:cubicBezTo>
                      <a:pt x="1030" y="700"/>
                      <a:pt x="1030" y="623"/>
                      <a:pt x="985" y="577"/>
                    </a:cubicBezTo>
                    <a:cubicBezTo>
                      <a:pt x="962" y="553"/>
                      <a:pt x="930" y="541"/>
                      <a:pt x="892" y="541"/>
                    </a:cubicBezTo>
                    <a:cubicBezTo>
                      <a:pt x="821" y="541"/>
                      <a:pt x="731" y="583"/>
                      <a:pt x="654" y="655"/>
                    </a:cubicBezTo>
                    <a:cubicBezTo>
                      <a:pt x="544" y="771"/>
                      <a:pt x="505" y="914"/>
                      <a:pt x="577" y="985"/>
                    </a:cubicBezTo>
                    <a:cubicBezTo>
                      <a:pt x="600" y="1009"/>
                      <a:pt x="632" y="1020"/>
                      <a:pt x="670" y="1020"/>
                    </a:cubicBezTo>
                    <a:cubicBezTo>
                      <a:pt x="704" y="1020"/>
                      <a:pt x="743" y="1010"/>
                      <a:pt x="784" y="992"/>
                    </a:cubicBezTo>
                    <a:lnTo>
                      <a:pt x="965" y="1166"/>
                    </a:lnTo>
                    <a:cubicBezTo>
                      <a:pt x="751" y="1419"/>
                      <a:pt x="609" y="1743"/>
                      <a:pt x="577" y="2093"/>
                    </a:cubicBezTo>
                    <a:lnTo>
                      <a:pt x="330" y="2093"/>
                    </a:lnTo>
                    <a:cubicBezTo>
                      <a:pt x="298" y="2002"/>
                      <a:pt x="240" y="1944"/>
                      <a:pt x="175" y="1944"/>
                    </a:cubicBezTo>
                    <a:cubicBezTo>
                      <a:pt x="78" y="1944"/>
                      <a:pt x="0" y="2073"/>
                      <a:pt x="0" y="2235"/>
                    </a:cubicBezTo>
                    <a:cubicBezTo>
                      <a:pt x="0" y="2397"/>
                      <a:pt x="78" y="2526"/>
                      <a:pt x="175" y="2526"/>
                    </a:cubicBezTo>
                    <a:cubicBezTo>
                      <a:pt x="240" y="2526"/>
                      <a:pt x="298" y="2468"/>
                      <a:pt x="330" y="2377"/>
                    </a:cubicBezTo>
                    <a:lnTo>
                      <a:pt x="577" y="2377"/>
                    </a:lnTo>
                    <a:cubicBezTo>
                      <a:pt x="609" y="2734"/>
                      <a:pt x="751" y="3051"/>
                      <a:pt x="965" y="3303"/>
                    </a:cubicBezTo>
                    <a:lnTo>
                      <a:pt x="784" y="3485"/>
                    </a:lnTo>
                    <a:cubicBezTo>
                      <a:pt x="740" y="3465"/>
                      <a:pt x="698" y="3453"/>
                      <a:pt x="662" y="3453"/>
                    </a:cubicBezTo>
                    <a:cubicBezTo>
                      <a:pt x="628" y="3453"/>
                      <a:pt x="598" y="3463"/>
                      <a:pt x="577" y="3485"/>
                    </a:cubicBezTo>
                    <a:cubicBezTo>
                      <a:pt x="505" y="3556"/>
                      <a:pt x="544" y="3705"/>
                      <a:pt x="654" y="3815"/>
                    </a:cubicBezTo>
                    <a:cubicBezTo>
                      <a:pt x="731" y="3887"/>
                      <a:pt x="821" y="3929"/>
                      <a:pt x="892" y="3929"/>
                    </a:cubicBezTo>
                    <a:cubicBezTo>
                      <a:pt x="930" y="3929"/>
                      <a:pt x="962" y="3917"/>
                      <a:pt x="985" y="3893"/>
                    </a:cubicBezTo>
                    <a:cubicBezTo>
                      <a:pt x="1030" y="3847"/>
                      <a:pt x="1030" y="3770"/>
                      <a:pt x="991" y="3686"/>
                    </a:cubicBezTo>
                    <a:lnTo>
                      <a:pt x="1166" y="3511"/>
                    </a:lnTo>
                    <a:cubicBezTo>
                      <a:pt x="1418" y="3724"/>
                      <a:pt x="1742" y="3860"/>
                      <a:pt x="2092" y="3893"/>
                    </a:cubicBezTo>
                    <a:lnTo>
                      <a:pt x="2092" y="4145"/>
                    </a:lnTo>
                    <a:cubicBezTo>
                      <a:pt x="2008" y="4171"/>
                      <a:pt x="1949" y="4230"/>
                      <a:pt x="1949" y="4294"/>
                    </a:cubicBezTo>
                    <a:cubicBezTo>
                      <a:pt x="1949" y="4391"/>
                      <a:pt x="2079" y="4469"/>
                      <a:pt x="2234" y="4469"/>
                    </a:cubicBezTo>
                    <a:cubicBezTo>
                      <a:pt x="2396" y="4469"/>
                      <a:pt x="2526" y="4391"/>
                      <a:pt x="2526" y="4294"/>
                    </a:cubicBezTo>
                    <a:cubicBezTo>
                      <a:pt x="2526" y="4230"/>
                      <a:pt x="2467" y="4171"/>
                      <a:pt x="2383" y="4145"/>
                    </a:cubicBezTo>
                    <a:lnTo>
                      <a:pt x="2383" y="3893"/>
                    </a:lnTo>
                    <a:cubicBezTo>
                      <a:pt x="2733" y="3860"/>
                      <a:pt x="3050" y="3724"/>
                      <a:pt x="3303" y="3511"/>
                    </a:cubicBezTo>
                    <a:lnTo>
                      <a:pt x="3484" y="3686"/>
                    </a:lnTo>
                    <a:cubicBezTo>
                      <a:pt x="3445" y="3770"/>
                      <a:pt x="3439" y="3847"/>
                      <a:pt x="3491" y="3893"/>
                    </a:cubicBezTo>
                    <a:cubicBezTo>
                      <a:pt x="3513" y="3917"/>
                      <a:pt x="3545" y="3929"/>
                      <a:pt x="3582" y="3929"/>
                    </a:cubicBezTo>
                    <a:cubicBezTo>
                      <a:pt x="3653" y="3929"/>
                      <a:pt x="3742" y="3887"/>
                      <a:pt x="3814" y="3815"/>
                    </a:cubicBezTo>
                    <a:cubicBezTo>
                      <a:pt x="3931" y="3705"/>
                      <a:pt x="3963" y="3556"/>
                      <a:pt x="3899" y="3485"/>
                    </a:cubicBezTo>
                    <a:cubicBezTo>
                      <a:pt x="3877" y="3463"/>
                      <a:pt x="3846" y="3453"/>
                      <a:pt x="3811" y="3453"/>
                    </a:cubicBezTo>
                    <a:cubicBezTo>
                      <a:pt x="3772" y="3453"/>
                      <a:pt x="3729" y="3465"/>
                      <a:pt x="3685" y="3485"/>
                    </a:cubicBezTo>
                    <a:lnTo>
                      <a:pt x="3510" y="3303"/>
                    </a:lnTo>
                    <a:cubicBezTo>
                      <a:pt x="3724" y="3051"/>
                      <a:pt x="3860" y="2734"/>
                      <a:pt x="3892" y="2377"/>
                    </a:cubicBezTo>
                    <a:lnTo>
                      <a:pt x="4145" y="2377"/>
                    </a:lnTo>
                    <a:cubicBezTo>
                      <a:pt x="4177" y="2468"/>
                      <a:pt x="4229" y="2526"/>
                      <a:pt x="4294" y="2526"/>
                    </a:cubicBezTo>
                    <a:cubicBezTo>
                      <a:pt x="4391" y="2526"/>
                      <a:pt x="4468" y="2397"/>
                      <a:pt x="4468" y="2235"/>
                    </a:cubicBezTo>
                    <a:cubicBezTo>
                      <a:pt x="4468" y="2073"/>
                      <a:pt x="4391" y="1944"/>
                      <a:pt x="4294" y="1944"/>
                    </a:cubicBezTo>
                    <a:cubicBezTo>
                      <a:pt x="4229" y="1944"/>
                      <a:pt x="4177" y="2002"/>
                      <a:pt x="4145" y="2093"/>
                    </a:cubicBezTo>
                    <a:lnTo>
                      <a:pt x="3892" y="2093"/>
                    </a:lnTo>
                    <a:cubicBezTo>
                      <a:pt x="3860" y="1743"/>
                      <a:pt x="3724" y="1419"/>
                      <a:pt x="3510" y="1166"/>
                    </a:cubicBezTo>
                    <a:lnTo>
                      <a:pt x="3685" y="992"/>
                    </a:lnTo>
                    <a:cubicBezTo>
                      <a:pt x="3725" y="1010"/>
                      <a:pt x="3766" y="1020"/>
                      <a:pt x="3802" y="1020"/>
                    </a:cubicBezTo>
                    <a:cubicBezTo>
                      <a:pt x="3841" y="1020"/>
                      <a:pt x="3875" y="1009"/>
                      <a:pt x="3899" y="985"/>
                    </a:cubicBezTo>
                    <a:cubicBezTo>
                      <a:pt x="3963" y="914"/>
                      <a:pt x="3931" y="771"/>
                      <a:pt x="3814" y="655"/>
                    </a:cubicBezTo>
                    <a:cubicBezTo>
                      <a:pt x="3742" y="583"/>
                      <a:pt x="3653" y="541"/>
                      <a:pt x="3582" y="541"/>
                    </a:cubicBezTo>
                    <a:cubicBezTo>
                      <a:pt x="3545" y="541"/>
                      <a:pt x="3513" y="553"/>
                      <a:pt x="3491" y="577"/>
                    </a:cubicBezTo>
                    <a:cubicBezTo>
                      <a:pt x="3439" y="623"/>
                      <a:pt x="3445" y="700"/>
                      <a:pt x="3484" y="784"/>
                    </a:cubicBezTo>
                    <a:lnTo>
                      <a:pt x="3303" y="959"/>
                    </a:lnTo>
                    <a:cubicBezTo>
                      <a:pt x="3050" y="746"/>
                      <a:pt x="2733" y="610"/>
                      <a:pt x="2383" y="577"/>
                    </a:cubicBezTo>
                    <a:lnTo>
                      <a:pt x="2383" y="325"/>
                    </a:lnTo>
                    <a:cubicBezTo>
                      <a:pt x="2467" y="299"/>
                      <a:pt x="2526" y="240"/>
                      <a:pt x="2526" y="176"/>
                    </a:cubicBezTo>
                    <a:cubicBezTo>
                      <a:pt x="2526" y="79"/>
                      <a:pt x="2396" y="1"/>
                      <a:pt x="2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7"/>
              <p:cNvSpPr/>
              <p:nvPr/>
            </p:nvSpPr>
            <p:spPr>
              <a:xfrm>
                <a:off x="7261208" y="1348849"/>
                <a:ext cx="52537" cy="52547"/>
              </a:xfrm>
              <a:custGeom>
                <a:avLst/>
                <a:gdLst/>
                <a:ahLst/>
                <a:cxnLst/>
                <a:rect l="l" t="t" r="r" b="b"/>
                <a:pathLst>
                  <a:path w="506" h="506" extrusionOk="0">
                    <a:moveTo>
                      <a:pt x="253" y="0"/>
                    </a:moveTo>
                    <a:cubicBezTo>
                      <a:pt x="117" y="0"/>
                      <a:pt x="0" y="110"/>
                      <a:pt x="0" y="253"/>
                    </a:cubicBezTo>
                    <a:cubicBezTo>
                      <a:pt x="0" y="395"/>
                      <a:pt x="117" y="505"/>
                      <a:pt x="253" y="505"/>
                    </a:cubicBezTo>
                    <a:cubicBezTo>
                      <a:pt x="395" y="505"/>
                      <a:pt x="505" y="395"/>
                      <a:pt x="505" y="253"/>
                    </a:cubicBezTo>
                    <a:cubicBezTo>
                      <a:pt x="505" y="110"/>
                      <a:pt x="395" y="0"/>
                      <a:pt x="2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7"/>
              <p:cNvSpPr/>
              <p:nvPr/>
            </p:nvSpPr>
            <p:spPr>
              <a:xfrm>
                <a:off x="7370746" y="1338049"/>
                <a:ext cx="11525" cy="11527"/>
              </a:xfrm>
              <a:custGeom>
                <a:avLst/>
                <a:gdLst/>
                <a:ahLst/>
                <a:cxnLst/>
                <a:rect l="l" t="t" r="r" b="b"/>
                <a:pathLst>
                  <a:path w="111" h="111" extrusionOk="0">
                    <a:moveTo>
                      <a:pt x="59" y="0"/>
                    </a:moveTo>
                    <a:cubicBezTo>
                      <a:pt x="27" y="0"/>
                      <a:pt x="1" y="26"/>
                      <a:pt x="1" y="52"/>
                    </a:cubicBezTo>
                    <a:cubicBezTo>
                      <a:pt x="1" y="85"/>
                      <a:pt x="27" y="111"/>
                      <a:pt x="59" y="111"/>
                    </a:cubicBezTo>
                    <a:cubicBezTo>
                      <a:pt x="85" y="111"/>
                      <a:pt x="111" y="85"/>
                      <a:pt x="111" y="52"/>
                    </a:cubicBezTo>
                    <a:cubicBezTo>
                      <a:pt x="111" y="26"/>
                      <a:pt x="85"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7"/>
              <p:cNvSpPr/>
              <p:nvPr/>
            </p:nvSpPr>
            <p:spPr>
              <a:xfrm>
                <a:off x="7372096" y="1431511"/>
                <a:ext cx="22946" cy="22327"/>
              </a:xfrm>
              <a:custGeom>
                <a:avLst/>
                <a:gdLst/>
                <a:ahLst/>
                <a:cxnLst/>
                <a:rect l="l" t="t" r="r" b="b"/>
                <a:pathLst>
                  <a:path w="221" h="215" extrusionOk="0">
                    <a:moveTo>
                      <a:pt x="111" y="1"/>
                    </a:moveTo>
                    <a:cubicBezTo>
                      <a:pt x="52" y="1"/>
                      <a:pt x="1" y="46"/>
                      <a:pt x="1" y="104"/>
                    </a:cubicBezTo>
                    <a:cubicBezTo>
                      <a:pt x="1" y="169"/>
                      <a:pt x="52" y="214"/>
                      <a:pt x="111" y="214"/>
                    </a:cubicBezTo>
                    <a:cubicBezTo>
                      <a:pt x="169" y="214"/>
                      <a:pt x="221" y="169"/>
                      <a:pt x="221" y="104"/>
                    </a:cubicBezTo>
                    <a:cubicBezTo>
                      <a:pt x="221" y="46"/>
                      <a:pt x="169"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7"/>
              <p:cNvSpPr/>
              <p:nvPr/>
            </p:nvSpPr>
            <p:spPr>
              <a:xfrm>
                <a:off x="7286023" y="1474607"/>
                <a:ext cx="18274" cy="18900"/>
              </a:xfrm>
              <a:custGeom>
                <a:avLst/>
                <a:gdLst/>
                <a:ahLst/>
                <a:cxnLst/>
                <a:rect l="l" t="t" r="r" b="b"/>
                <a:pathLst>
                  <a:path w="176" h="182" extrusionOk="0">
                    <a:moveTo>
                      <a:pt x="85" y="0"/>
                    </a:moveTo>
                    <a:cubicBezTo>
                      <a:pt x="40" y="0"/>
                      <a:pt x="1" y="39"/>
                      <a:pt x="1" y="91"/>
                    </a:cubicBezTo>
                    <a:cubicBezTo>
                      <a:pt x="1" y="142"/>
                      <a:pt x="40" y="181"/>
                      <a:pt x="85" y="181"/>
                    </a:cubicBezTo>
                    <a:cubicBezTo>
                      <a:pt x="137" y="181"/>
                      <a:pt x="176" y="142"/>
                      <a:pt x="176" y="91"/>
                    </a:cubicBezTo>
                    <a:cubicBezTo>
                      <a:pt x="176" y="39"/>
                      <a:pt x="137" y="0"/>
                      <a:pt x="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7"/>
              <p:cNvSpPr/>
              <p:nvPr/>
            </p:nvSpPr>
            <p:spPr>
              <a:xfrm>
                <a:off x="7237640" y="1549168"/>
                <a:ext cx="11525" cy="10904"/>
              </a:xfrm>
              <a:custGeom>
                <a:avLst/>
                <a:gdLst/>
                <a:ahLst/>
                <a:cxnLst/>
                <a:rect l="l" t="t" r="r" b="b"/>
                <a:pathLst>
                  <a:path w="111" h="105" extrusionOk="0">
                    <a:moveTo>
                      <a:pt x="52" y="1"/>
                    </a:moveTo>
                    <a:cubicBezTo>
                      <a:pt x="26" y="1"/>
                      <a:pt x="0" y="20"/>
                      <a:pt x="0" y="53"/>
                    </a:cubicBezTo>
                    <a:cubicBezTo>
                      <a:pt x="0" y="85"/>
                      <a:pt x="26" y="104"/>
                      <a:pt x="52" y="104"/>
                    </a:cubicBezTo>
                    <a:cubicBezTo>
                      <a:pt x="85" y="104"/>
                      <a:pt x="111" y="85"/>
                      <a:pt x="111" y="53"/>
                    </a:cubicBezTo>
                    <a:cubicBezTo>
                      <a:pt x="111" y="20"/>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7"/>
              <p:cNvSpPr/>
              <p:nvPr/>
            </p:nvSpPr>
            <p:spPr>
              <a:xfrm>
                <a:off x="7180535" y="1422061"/>
                <a:ext cx="45061" cy="45174"/>
              </a:xfrm>
              <a:custGeom>
                <a:avLst/>
                <a:gdLst/>
                <a:ahLst/>
                <a:cxnLst/>
                <a:rect l="l" t="t" r="r" b="b"/>
                <a:pathLst>
                  <a:path w="434" h="435" extrusionOk="0">
                    <a:moveTo>
                      <a:pt x="220" y="1"/>
                    </a:moveTo>
                    <a:cubicBezTo>
                      <a:pt x="97" y="1"/>
                      <a:pt x="0" y="98"/>
                      <a:pt x="0" y="215"/>
                    </a:cubicBezTo>
                    <a:cubicBezTo>
                      <a:pt x="0" y="338"/>
                      <a:pt x="97" y="435"/>
                      <a:pt x="220" y="435"/>
                    </a:cubicBezTo>
                    <a:cubicBezTo>
                      <a:pt x="337" y="435"/>
                      <a:pt x="434" y="338"/>
                      <a:pt x="434" y="215"/>
                    </a:cubicBezTo>
                    <a:cubicBezTo>
                      <a:pt x="434" y="98"/>
                      <a:pt x="337"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7"/>
              <p:cNvSpPr/>
              <p:nvPr/>
            </p:nvSpPr>
            <p:spPr>
              <a:xfrm>
                <a:off x="7343232" y="1541172"/>
                <a:ext cx="27618" cy="27623"/>
              </a:xfrm>
              <a:custGeom>
                <a:avLst/>
                <a:gdLst/>
                <a:ahLst/>
                <a:cxnLst/>
                <a:rect l="l" t="t" r="r" b="b"/>
                <a:pathLst>
                  <a:path w="266" h="266" extrusionOk="0">
                    <a:moveTo>
                      <a:pt x="136" y="0"/>
                    </a:moveTo>
                    <a:cubicBezTo>
                      <a:pt x="58" y="0"/>
                      <a:pt x="0" y="58"/>
                      <a:pt x="0" y="130"/>
                    </a:cubicBezTo>
                    <a:cubicBezTo>
                      <a:pt x="0" y="201"/>
                      <a:pt x="58" y="266"/>
                      <a:pt x="136" y="266"/>
                    </a:cubicBezTo>
                    <a:cubicBezTo>
                      <a:pt x="207" y="266"/>
                      <a:pt x="266" y="201"/>
                      <a:pt x="266" y="130"/>
                    </a:cubicBezTo>
                    <a:cubicBezTo>
                      <a:pt x="266" y="58"/>
                      <a:pt x="207" y="0"/>
                      <a:pt x="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132;p27"/>
            <p:cNvGrpSpPr/>
            <p:nvPr/>
          </p:nvGrpSpPr>
          <p:grpSpPr>
            <a:xfrm rot="904755">
              <a:off x="5397782" y="1301783"/>
              <a:ext cx="694668" cy="694668"/>
              <a:chOff x="5862061" y="2027076"/>
              <a:chExt cx="362312" cy="362312"/>
            </a:xfrm>
          </p:grpSpPr>
          <p:sp>
            <p:nvSpPr>
              <p:cNvPr id="133" name="Google Shape;133;p27"/>
              <p:cNvSpPr/>
              <p:nvPr/>
            </p:nvSpPr>
            <p:spPr>
              <a:xfrm>
                <a:off x="5862061" y="2027076"/>
                <a:ext cx="362312" cy="362312"/>
              </a:xfrm>
              <a:custGeom>
                <a:avLst/>
                <a:gdLst/>
                <a:ahLst/>
                <a:cxnLst/>
                <a:rect l="l" t="t" r="r" b="b"/>
                <a:pathLst>
                  <a:path w="189197" h="189197" extrusionOk="0">
                    <a:moveTo>
                      <a:pt x="94599" y="1"/>
                    </a:moveTo>
                    <a:cubicBezTo>
                      <a:pt x="87390" y="1"/>
                      <a:pt x="81551" y="5840"/>
                      <a:pt x="81551" y="13049"/>
                    </a:cubicBezTo>
                    <a:cubicBezTo>
                      <a:pt x="81551" y="16996"/>
                      <a:pt x="83312" y="22476"/>
                      <a:pt x="86052" y="26619"/>
                    </a:cubicBezTo>
                    <a:cubicBezTo>
                      <a:pt x="78778" y="27532"/>
                      <a:pt x="71699" y="29587"/>
                      <a:pt x="65110" y="32751"/>
                    </a:cubicBezTo>
                    <a:lnTo>
                      <a:pt x="65110" y="32751"/>
                    </a:lnTo>
                    <a:cubicBezTo>
                      <a:pt x="65926" y="25477"/>
                      <a:pt x="62925" y="14256"/>
                      <a:pt x="60348" y="9787"/>
                    </a:cubicBezTo>
                    <a:cubicBezTo>
                      <a:pt x="57937" y="5601"/>
                      <a:pt x="53538" y="3255"/>
                      <a:pt x="49021" y="3255"/>
                    </a:cubicBezTo>
                    <a:cubicBezTo>
                      <a:pt x="46815" y="3255"/>
                      <a:pt x="44581" y="3815"/>
                      <a:pt x="42537" y="4992"/>
                    </a:cubicBezTo>
                    <a:cubicBezTo>
                      <a:pt x="36274" y="8613"/>
                      <a:pt x="34154" y="16604"/>
                      <a:pt x="37742" y="22835"/>
                    </a:cubicBezTo>
                    <a:cubicBezTo>
                      <a:pt x="40352" y="27336"/>
                      <a:pt x="48605" y="35557"/>
                      <a:pt x="55324" y="38460"/>
                    </a:cubicBezTo>
                    <a:cubicBezTo>
                      <a:pt x="48572" y="43190"/>
                      <a:pt x="42733" y="49094"/>
                      <a:pt x="38068" y="55911"/>
                    </a:cubicBezTo>
                    <a:cubicBezTo>
                      <a:pt x="35165" y="49159"/>
                      <a:pt x="26945" y="40906"/>
                      <a:pt x="22443" y="38329"/>
                    </a:cubicBezTo>
                    <a:cubicBezTo>
                      <a:pt x="20390" y="37136"/>
                      <a:pt x="18146" y="36570"/>
                      <a:pt x="15930" y="36570"/>
                    </a:cubicBezTo>
                    <a:cubicBezTo>
                      <a:pt x="11421" y="36570"/>
                      <a:pt x="7028" y="38914"/>
                      <a:pt x="4600" y="43092"/>
                    </a:cubicBezTo>
                    <a:cubicBezTo>
                      <a:pt x="1012" y="49355"/>
                      <a:pt x="3165" y="57314"/>
                      <a:pt x="9395" y="60935"/>
                    </a:cubicBezTo>
                    <a:cubicBezTo>
                      <a:pt x="13350" y="63227"/>
                      <a:pt x="22565" y="65822"/>
                      <a:pt x="29677" y="65822"/>
                    </a:cubicBezTo>
                    <a:cubicBezTo>
                      <a:pt x="30662" y="65822"/>
                      <a:pt x="31606" y="65772"/>
                      <a:pt x="32490" y="65665"/>
                    </a:cubicBezTo>
                    <a:lnTo>
                      <a:pt x="32490" y="65665"/>
                    </a:lnTo>
                    <a:cubicBezTo>
                      <a:pt x="29489" y="72123"/>
                      <a:pt x="27500" y="79006"/>
                      <a:pt x="26619" y="86052"/>
                    </a:cubicBezTo>
                    <a:cubicBezTo>
                      <a:pt x="22476" y="83312"/>
                      <a:pt x="16996" y="81551"/>
                      <a:pt x="13049" y="81551"/>
                    </a:cubicBezTo>
                    <a:cubicBezTo>
                      <a:pt x="5840" y="81551"/>
                      <a:pt x="1" y="87390"/>
                      <a:pt x="1" y="94599"/>
                    </a:cubicBezTo>
                    <a:cubicBezTo>
                      <a:pt x="1" y="101808"/>
                      <a:pt x="5840" y="107647"/>
                      <a:pt x="13049" y="107647"/>
                    </a:cubicBezTo>
                    <a:cubicBezTo>
                      <a:pt x="16996" y="107647"/>
                      <a:pt x="22476" y="105885"/>
                      <a:pt x="26619" y="103145"/>
                    </a:cubicBezTo>
                    <a:cubicBezTo>
                      <a:pt x="27532" y="110354"/>
                      <a:pt x="29555" y="117367"/>
                      <a:pt x="32686" y="123924"/>
                    </a:cubicBezTo>
                    <a:cubicBezTo>
                      <a:pt x="31756" y="123803"/>
                      <a:pt x="30758" y="123747"/>
                      <a:pt x="29714" y="123747"/>
                    </a:cubicBezTo>
                    <a:cubicBezTo>
                      <a:pt x="22590" y="123747"/>
                      <a:pt x="13350" y="126349"/>
                      <a:pt x="9395" y="128654"/>
                    </a:cubicBezTo>
                    <a:cubicBezTo>
                      <a:pt x="3165" y="132242"/>
                      <a:pt x="1045" y="140234"/>
                      <a:pt x="4633" y="146464"/>
                    </a:cubicBezTo>
                    <a:cubicBezTo>
                      <a:pt x="7039" y="150642"/>
                      <a:pt x="11424" y="152986"/>
                      <a:pt x="15931" y="152986"/>
                    </a:cubicBezTo>
                    <a:cubicBezTo>
                      <a:pt x="18146" y="152986"/>
                      <a:pt x="20390" y="152420"/>
                      <a:pt x="22443" y="151227"/>
                    </a:cubicBezTo>
                    <a:cubicBezTo>
                      <a:pt x="26978" y="148617"/>
                      <a:pt x="35361" y="140234"/>
                      <a:pt x="38166" y="133449"/>
                    </a:cubicBezTo>
                    <a:cubicBezTo>
                      <a:pt x="42896" y="140299"/>
                      <a:pt x="48833" y="146236"/>
                      <a:pt x="55683" y="150966"/>
                    </a:cubicBezTo>
                    <a:cubicBezTo>
                      <a:pt x="48866" y="153738"/>
                      <a:pt x="40384" y="162154"/>
                      <a:pt x="37742" y="166721"/>
                    </a:cubicBezTo>
                    <a:cubicBezTo>
                      <a:pt x="34154" y="172984"/>
                      <a:pt x="36274" y="180976"/>
                      <a:pt x="42537" y="184564"/>
                    </a:cubicBezTo>
                    <a:cubicBezTo>
                      <a:pt x="44588" y="185756"/>
                      <a:pt x="46830" y="186322"/>
                      <a:pt x="49043" y="186322"/>
                    </a:cubicBezTo>
                    <a:cubicBezTo>
                      <a:pt x="53552" y="186322"/>
                      <a:pt x="57941" y="183970"/>
                      <a:pt x="60348" y="179769"/>
                    </a:cubicBezTo>
                    <a:cubicBezTo>
                      <a:pt x="62990" y="175202"/>
                      <a:pt x="66024" y="163687"/>
                      <a:pt x="65045" y="156413"/>
                    </a:cubicBezTo>
                    <a:lnTo>
                      <a:pt x="65045" y="156413"/>
                    </a:lnTo>
                    <a:cubicBezTo>
                      <a:pt x="71667" y="159577"/>
                      <a:pt x="78778" y="161665"/>
                      <a:pt x="86052" y="162578"/>
                    </a:cubicBezTo>
                    <a:cubicBezTo>
                      <a:pt x="83312" y="166721"/>
                      <a:pt x="81551" y="172201"/>
                      <a:pt x="81551" y="176148"/>
                    </a:cubicBezTo>
                    <a:cubicBezTo>
                      <a:pt x="81551" y="183357"/>
                      <a:pt x="87390" y="189196"/>
                      <a:pt x="94599" y="189196"/>
                    </a:cubicBezTo>
                    <a:cubicBezTo>
                      <a:pt x="101808" y="189196"/>
                      <a:pt x="107647" y="183357"/>
                      <a:pt x="107647" y="176148"/>
                    </a:cubicBezTo>
                    <a:cubicBezTo>
                      <a:pt x="107647" y="172201"/>
                      <a:pt x="105885" y="166721"/>
                      <a:pt x="103145" y="162578"/>
                    </a:cubicBezTo>
                    <a:cubicBezTo>
                      <a:pt x="110484" y="161665"/>
                      <a:pt x="117628" y="159577"/>
                      <a:pt x="124283" y="156348"/>
                    </a:cubicBezTo>
                    <a:lnTo>
                      <a:pt x="124283" y="156348"/>
                    </a:lnTo>
                    <a:cubicBezTo>
                      <a:pt x="123271" y="163622"/>
                      <a:pt x="126338" y="175202"/>
                      <a:pt x="128980" y="179769"/>
                    </a:cubicBezTo>
                    <a:cubicBezTo>
                      <a:pt x="131386" y="183946"/>
                      <a:pt x="135771" y="186291"/>
                      <a:pt x="140278" y="186291"/>
                    </a:cubicBezTo>
                    <a:cubicBezTo>
                      <a:pt x="142493" y="186291"/>
                      <a:pt x="144737" y="185725"/>
                      <a:pt x="146790" y="184532"/>
                    </a:cubicBezTo>
                    <a:cubicBezTo>
                      <a:pt x="153021" y="180943"/>
                      <a:pt x="155174" y="172984"/>
                      <a:pt x="151553" y="166721"/>
                    </a:cubicBezTo>
                    <a:cubicBezTo>
                      <a:pt x="148911" y="162154"/>
                      <a:pt x="140397" y="153673"/>
                      <a:pt x="133579" y="150933"/>
                    </a:cubicBezTo>
                    <a:cubicBezTo>
                      <a:pt x="140429" y="146171"/>
                      <a:pt x="146366" y="140201"/>
                      <a:pt x="151096" y="133318"/>
                    </a:cubicBezTo>
                    <a:cubicBezTo>
                      <a:pt x="153869" y="140136"/>
                      <a:pt x="162285" y="148617"/>
                      <a:pt x="166852" y="151227"/>
                    </a:cubicBezTo>
                    <a:cubicBezTo>
                      <a:pt x="168922" y="152424"/>
                      <a:pt x="171181" y="152993"/>
                      <a:pt x="173408" y="152993"/>
                    </a:cubicBezTo>
                    <a:cubicBezTo>
                      <a:pt x="177917" y="152993"/>
                      <a:pt x="182293" y="150657"/>
                      <a:pt x="184695" y="146464"/>
                    </a:cubicBezTo>
                    <a:cubicBezTo>
                      <a:pt x="188315" y="140234"/>
                      <a:pt x="186163" y="132242"/>
                      <a:pt x="179900" y="128654"/>
                    </a:cubicBezTo>
                    <a:cubicBezTo>
                      <a:pt x="175944" y="126365"/>
                      <a:pt x="166752" y="123759"/>
                      <a:pt x="159636" y="123759"/>
                    </a:cubicBezTo>
                    <a:cubicBezTo>
                      <a:pt x="158536" y="123759"/>
                      <a:pt x="157485" y="123821"/>
                      <a:pt x="156511" y="123956"/>
                    </a:cubicBezTo>
                    <a:cubicBezTo>
                      <a:pt x="159643" y="117367"/>
                      <a:pt x="161665" y="110354"/>
                      <a:pt x="162578" y="103145"/>
                    </a:cubicBezTo>
                    <a:cubicBezTo>
                      <a:pt x="166721" y="105885"/>
                      <a:pt x="172201" y="107647"/>
                      <a:pt x="176148" y="107647"/>
                    </a:cubicBezTo>
                    <a:cubicBezTo>
                      <a:pt x="183357" y="107647"/>
                      <a:pt x="189196" y="101808"/>
                      <a:pt x="189196" y="94599"/>
                    </a:cubicBezTo>
                    <a:cubicBezTo>
                      <a:pt x="189196" y="87390"/>
                      <a:pt x="183357" y="81551"/>
                      <a:pt x="176148" y="81551"/>
                    </a:cubicBezTo>
                    <a:cubicBezTo>
                      <a:pt x="172201" y="81551"/>
                      <a:pt x="166721" y="83312"/>
                      <a:pt x="162578" y="86052"/>
                    </a:cubicBezTo>
                    <a:cubicBezTo>
                      <a:pt x="161698" y="78974"/>
                      <a:pt x="159708" y="72091"/>
                      <a:pt x="156707" y="65632"/>
                    </a:cubicBezTo>
                    <a:lnTo>
                      <a:pt x="156707" y="65632"/>
                    </a:lnTo>
                    <a:cubicBezTo>
                      <a:pt x="157637" y="65753"/>
                      <a:pt x="158635" y="65809"/>
                      <a:pt x="159678" y="65809"/>
                    </a:cubicBezTo>
                    <a:cubicBezTo>
                      <a:pt x="166788" y="65809"/>
                      <a:pt x="175974" y="63211"/>
                      <a:pt x="179900" y="60935"/>
                    </a:cubicBezTo>
                    <a:cubicBezTo>
                      <a:pt x="186163" y="57314"/>
                      <a:pt x="188315" y="49355"/>
                      <a:pt x="184695" y="43092"/>
                    </a:cubicBezTo>
                    <a:cubicBezTo>
                      <a:pt x="182289" y="38914"/>
                      <a:pt x="177903" y="36570"/>
                      <a:pt x="173386" y="36570"/>
                    </a:cubicBezTo>
                    <a:cubicBezTo>
                      <a:pt x="171167" y="36570"/>
                      <a:pt x="168915" y="37136"/>
                      <a:pt x="166852" y="38329"/>
                    </a:cubicBezTo>
                    <a:cubicBezTo>
                      <a:pt x="162350" y="40939"/>
                      <a:pt x="154065" y="49257"/>
                      <a:pt x="151194" y="56009"/>
                    </a:cubicBezTo>
                    <a:cubicBezTo>
                      <a:pt x="146529" y="49192"/>
                      <a:pt x="140690" y="43255"/>
                      <a:pt x="133906" y="38492"/>
                    </a:cubicBezTo>
                    <a:cubicBezTo>
                      <a:pt x="140658" y="35622"/>
                      <a:pt x="148976" y="27336"/>
                      <a:pt x="151553" y="22835"/>
                    </a:cubicBezTo>
                    <a:cubicBezTo>
                      <a:pt x="155174" y="16604"/>
                      <a:pt x="153021" y="8613"/>
                      <a:pt x="146790" y="5024"/>
                    </a:cubicBezTo>
                    <a:cubicBezTo>
                      <a:pt x="144738" y="3842"/>
                      <a:pt x="142493" y="3280"/>
                      <a:pt x="140279" y="3280"/>
                    </a:cubicBezTo>
                    <a:cubicBezTo>
                      <a:pt x="135772" y="3280"/>
                      <a:pt x="131386" y="5609"/>
                      <a:pt x="128980" y="9787"/>
                    </a:cubicBezTo>
                    <a:cubicBezTo>
                      <a:pt x="126370" y="14288"/>
                      <a:pt x="123369" y="25510"/>
                      <a:pt x="124217" y="32817"/>
                    </a:cubicBezTo>
                    <a:cubicBezTo>
                      <a:pt x="117563" y="29620"/>
                      <a:pt x="110452" y="27532"/>
                      <a:pt x="103145" y="26619"/>
                    </a:cubicBezTo>
                    <a:cubicBezTo>
                      <a:pt x="105885" y="22476"/>
                      <a:pt x="107647" y="16996"/>
                      <a:pt x="107647" y="13049"/>
                    </a:cubicBezTo>
                    <a:cubicBezTo>
                      <a:pt x="107647" y="5840"/>
                      <a:pt x="101808" y="1"/>
                      <a:pt x="945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7"/>
              <p:cNvSpPr/>
              <p:nvPr/>
            </p:nvSpPr>
            <p:spPr>
              <a:xfrm>
                <a:off x="5933621" y="2102024"/>
                <a:ext cx="220091" cy="218637"/>
              </a:xfrm>
              <a:custGeom>
                <a:avLst/>
                <a:gdLst/>
                <a:ahLst/>
                <a:cxnLst/>
                <a:rect l="l" t="t" r="r" b="b"/>
                <a:pathLst>
                  <a:path w="114930" h="114171" extrusionOk="0">
                    <a:moveTo>
                      <a:pt x="57225" y="1"/>
                    </a:moveTo>
                    <a:cubicBezTo>
                      <a:pt x="53636" y="1"/>
                      <a:pt x="50701" y="2937"/>
                      <a:pt x="50701" y="6525"/>
                    </a:cubicBezTo>
                    <a:cubicBezTo>
                      <a:pt x="50701" y="6655"/>
                      <a:pt x="50701" y="6818"/>
                      <a:pt x="50733" y="6949"/>
                    </a:cubicBezTo>
                    <a:cubicBezTo>
                      <a:pt x="41893" y="8123"/>
                      <a:pt x="33543" y="11711"/>
                      <a:pt x="26595" y="17289"/>
                    </a:cubicBezTo>
                    <a:cubicBezTo>
                      <a:pt x="25298" y="15630"/>
                      <a:pt x="23379" y="14786"/>
                      <a:pt x="21449" y="14786"/>
                    </a:cubicBezTo>
                    <a:cubicBezTo>
                      <a:pt x="19736" y="14786"/>
                      <a:pt x="18014" y="15450"/>
                      <a:pt x="16711" y="16800"/>
                    </a:cubicBezTo>
                    <a:cubicBezTo>
                      <a:pt x="13971" y="19671"/>
                      <a:pt x="14427" y="24335"/>
                      <a:pt x="17689" y="26651"/>
                    </a:cubicBezTo>
                    <a:cubicBezTo>
                      <a:pt x="12503" y="33730"/>
                      <a:pt x="9339" y="42080"/>
                      <a:pt x="8523" y="50823"/>
                    </a:cubicBezTo>
                    <a:cubicBezTo>
                      <a:pt x="7893" y="50635"/>
                      <a:pt x="7263" y="50547"/>
                      <a:pt x="6647" y="50547"/>
                    </a:cubicBezTo>
                    <a:cubicBezTo>
                      <a:pt x="3086" y="50547"/>
                      <a:pt x="1" y="53499"/>
                      <a:pt x="140" y="57281"/>
                    </a:cubicBezTo>
                    <a:cubicBezTo>
                      <a:pt x="247" y="60946"/>
                      <a:pt x="3271" y="63623"/>
                      <a:pt x="6658" y="63623"/>
                    </a:cubicBezTo>
                    <a:cubicBezTo>
                      <a:pt x="7402" y="63623"/>
                      <a:pt x="8163" y="63494"/>
                      <a:pt x="8915" y="63218"/>
                    </a:cubicBezTo>
                    <a:cubicBezTo>
                      <a:pt x="10285" y="71830"/>
                      <a:pt x="13938" y="79919"/>
                      <a:pt x="19516" y="86607"/>
                    </a:cubicBezTo>
                    <a:cubicBezTo>
                      <a:pt x="14786" y="88107"/>
                      <a:pt x="13383" y="94142"/>
                      <a:pt x="16972" y="97567"/>
                    </a:cubicBezTo>
                    <a:cubicBezTo>
                      <a:pt x="18258" y="98806"/>
                      <a:pt x="19860" y="99379"/>
                      <a:pt x="21441" y="99379"/>
                    </a:cubicBezTo>
                    <a:cubicBezTo>
                      <a:pt x="24231" y="99379"/>
                      <a:pt x="26957" y="97594"/>
                      <a:pt x="27769" y="94533"/>
                    </a:cubicBezTo>
                    <a:cubicBezTo>
                      <a:pt x="34749" y="99818"/>
                      <a:pt x="43068" y="103112"/>
                      <a:pt x="51777" y="104058"/>
                    </a:cubicBezTo>
                    <a:cubicBezTo>
                      <a:pt x="48939" y="108397"/>
                      <a:pt x="52038" y="114170"/>
                      <a:pt x="57225" y="114170"/>
                    </a:cubicBezTo>
                    <a:cubicBezTo>
                      <a:pt x="62411" y="114170"/>
                      <a:pt x="65510" y="108397"/>
                      <a:pt x="62672" y="104058"/>
                    </a:cubicBezTo>
                    <a:cubicBezTo>
                      <a:pt x="71382" y="103112"/>
                      <a:pt x="79700" y="99818"/>
                      <a:pt x="86680" y="94533"/>
                    </a:cubicBezTo>
                    <a:cubicBezTo>
                      <a:pt x="87492" y="97594"/>
                      <a:pt x="90218" y="99379"/>
                      <a:pt x="93008" y="99379"/>
                    </a:cubicBezTo>
                    <a:cubicBezTo>
                      <a:pt x="94590" y="99379"/>
                      <a:pt x="96191" y="98806"/>
                      <a:pt x="97477" y="97567"/>
                    </a:cubicBezTo>
                    <a:cubicBezTo>
                      <a:pt x="101066" y="94142"/>
                      <a:pt x="99663" y="88107"/>
                      <a:pt x="94933" y="86607"/>
                    </a:cubicBezTo>
                    <a:cubicBezTo>
                      <a:pt x="100511" y="79919"/>
                      <a:pt x="104165" y="71830"/>
                      <a:pt x="105535" y="63218"/>
                    </a:cubicBezTo>
                    <a:cubicBezTo>
                      <a:pt x="106272" y="63483"/>
                      <a:pt x="107023" y="63608"/>
                      <a:pt x="107758" y="63608"/>
                    </a:cubicBezTo>
                    <a:cubicBezTo>
                      <a:pt x="110825" y="63608"/>
                      <a:pt x="113633" y="61437"/>
                      <a:pt x="114211" y="58227"/>
                    </a:cubicBezTo>
                    <a:cubicBezTo>
                      <a:pt x="114929" y="54215"/>
                      <a:pt x="111830" y="50562"/>
                      <a:pt x="107785" y="50562"/>
                    </a:cubicBezTo>
                    <a:cubicBezTo>
                      <a:pt x="107166" y="50562"/>
                      <a:pt x="106546" y="50659"/>
                      <a:pt x="105926" y="50823"/>
                    </a:cubicBezTo>
                    <a:cubicBezTo>
                      <a:pt x="105111" y="42080"/>
                      <a:pt x="101946" y="33730"/>
                      <a:pt x="96760" y="26651"/>
                    </a:cubicBezTo>
                    <a:cubicBezTo>
                      <a:pt x="100022" y="24335"/>
                      <a:pt x="100479" y="19671"/>
                      <a:pt x="97706" y="16800"/>
                    </a:cubicBezTo>
                    <a:cubicBezTo>
                      <a:pt x="96418" y="15450"/>
                      <a:pt x="94704" y="14786"/>
                      <a:pt x="92996" y="14786"/>
                    </a:cubicBezTo>
                    <a:cubicBezTo>
                      <a:pt x="91070" y="14786"/>
                      <a:pt x="89151" y="15630"/>
                      <a:pt x="87855" y="17289"/>
                    </a:cubicBezTo>
                    <a:cubicBezTo>
                      <a:pt x="80907" y="11711"/>
                      <a:pt x="72556" y="8123"/>
                      <a:pt x="63716" y="6949"/>
                    </a:cubicBezTo>
                    <a:cubicBezTo>
                      <a:pt x="63749" y="6818"/>
                      <a:pt x="63749" y="6655"/>
                      <a:pt x="63749" y="6525"/>
                    </a:cubicBezTo>
                    <a:cubicBezTo>
                      <a:pt x="63749" y="2937"/>
                      <a:pt x="60813" y="1"/>
                      <a:pt x="57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7"/>
              <p:cNvSpPr/>
              <p:nvPr/>
            </p:nvSpPr>
            <p:spPr>
              <a:xfrm>
                <a:off x="5993221" y="2151990"/>
                <a:ext cx="31236" cy="31236"/>
              </a:xfrm>
              <a:custGeom>
                <a:avLst/>
                <a:gdLst/>
                <a:ahLst/>
                <a:cxnLst/>
                <a:rect l="l" t="t" r="r" b="b"/>
                <a:pathLst>
                  <a:path w="16311" h="16311" extrusionOk="0">
                    <a:moveTo>
                      <a:pt x="8156" y="1"/>
                    </a:moveTo>
                    <a:cubicBezTo>
                      <a:pt x="3654" y="1"/>
                      <a:pt x="1" y="3654"/>
                      <a:pt x="1" y="8156"/>
                    </a:cubicBezTo>
                    <a:cubicBezTo>
                      <a:pt x="1" y="12657"/>
                      <a:pt x="3654" y="16311"/>
                      <a:pt x="8156" y="16311"/>
                    </a:cubicBezTo>
                    <a:cubicBezTo>
                      <a:pt x="12657" y="16311"/>
                      <a:pt x="16311" y="12657"/>
                      <a:pt x="16311" y="8156"/>
                    </a:cubicBezTo>
                    <a:cubicBezTo>
                      <a:pt x="16311" y="3654"/>
                      <a:pt x="12657" y="1"/>
                      <a:pt x="8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7"/>
              <p:cNvSpPr/>
              <p:nvPr/>
            </p:nvSpPr>
            <p:spPr>
              <a:xfrm>
                <a:off x="6055678" y="2239430"/>
                <a:ext cx="31236" cy="31236"/>
              </a:xfrm>
              <a:custGeom>
                <a:avLst/>
                <a:gdLst/>
                <a:ahLst/>
                <a:cxnLst/>
                <a:rect l="l" t="t" r="r" b="b"/>
                <a:pathLst>
                  <a:path w="16311" h="16311" extrusionOk="0">
                    <a:moveTo>
                      <a:pt x="8156" y="0"/>
                    </a:moveTo>
                    <a:cubicBezTo>
                      <a:pt x="3654" y="0"/>
                      <a:pt x="1" y="3654"/>
                      <a:pt x="1" y="8155"/>
                    </a:cubicBezTo>
                    <a:cubicBezTo>
                      <a:pt x="1" y="12657"/>
                      <a:pt x="3654" y="16310"/>
                      <a:pt x="8156" y="16310"/>
                    </a:cubicBezTo>
                    <a:cubicBezTo>
                      <a:pt x="12657" y="16310"/>
                      <a:pt x="16310" y="12657"/>
                      <a:pt x="16310" y="8155"/>
                    </a:cubicBezTo>
                    <a:cubicBezTo>
                      <a:pt x="16310" y="3654"/>
                      <a:pt x="12657" y="0"/>
                      <a:pt x="81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7"/>
              <p:cNvSpPr/>
              <p:nvPr/>
            </p:nvSpPr>
            <p:spPr>
              <a:xfrm>
                <a:off x="6080661" y="2164482"/>
                <a:ext cx="24989" cy="24989"/>
              </a:xfrm>
              <a:custGeom>
                <a:avLst/>
                <a:gdLst/>
                <a:ahLst/>
                <a:cxnLst/>
                <a:rect l="l" t="t" r="r" b="b"/>
                <a:pathLst>
                  <a:path w="13049" h="13049" extrusionOk="0">
                    <a:moveTo>
                      <a:pt x="6524" y="1"/>
                    </a:moveTo>
                    <a:cubicBezTo>
                      <a:pt x="2936" y="1"/>
                      <a:pt x="0" y="2936"/>
                      <a:pt x="0" y="6525"/>
                    </a:cubicBezTo>
                    <a:cubicBezTo>
                      <a:pt x="0" y="10113"/>
                      <a:pt x="2936" y="13049"/>
                      <a:pt x="6524" y="13049"/>
                    </a:cubicBezTo>
                    <a:cubicBezTo>
                      <a:pt x="10113" y="13049"/>
                      <a:pt x="13048" y="10113"/>
                      <a:pt x="13048" y="6525"/>
                    </a:cubicBezTo>
                    <a:cubicBezTo>
                      <a:pt x="13048" y="2936"/>
                      <a:pt x="10113" y="1"/>
                      <a:pt x="6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7"/>
              <p:cNvSpPr/>
              <p:nvPr/>
            </p:nvSpPr>
            <p:spPr>
              <a:xfrm>
                <a:off x="5986975" y="2233184"/>
                <a:ext cx="24989" cy="24989"/>
              </a:xfrm>
              <a:custGeom>
                <a:avLst/>
                <a:gdLst/>
                <a:ahLst/>
                <a:cxnLst/>
                <a:rect l="l" t="t" r="r" b="b"/>
                <a:pathLst>
                  <a:path w="13049" h="13049" extrusionOk="0">
                    <a:moveTo>
                      <a:pt x="6525" y="1"/>
                    </a:moveTo>
                    <a:cubicBezTo>
                      <a:pt x="2936" y="1"/>
                      <a:pt x="1" y="2936"/>
                      <a:pt x="1" y="6524"/>
                    </a:cubicBezTo>
                    <a:cubicBezTo>
                      <a:pt x="1" y="10113"/>
                      <a:pt x="2936" y="13048"/>
                      <a:pt x="6525" y="13048"/>
                    </a:cubicBezTo>
                    <a:cubicBezTo>
                      <a:pt x="10113" y="13048"/>
                      <a:pt x="13049" y="10113"/>
                      <a:pt x="13049" y="6524"/>
                    </a:cubicBezTo>
                    <a:cubicBezTo>
                      <a:pt x="13049" y="2936"/>
                      <a:pt x="10113" y="1"/>
                      <a:pt x="6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7"/>
              <p:cNvSpPr/>
              <p:nvPr/>
            </p:nvSpPr>
            <p:spPr>
              <a:xfrm>
                <a:off x="6043187" y="2183219"/>
                <a:ext cx="12495" cy="12495"/>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7"/>
              <p:cNvSpPr/>
              <p:nvPr/>
            </p:nvSpPr>
            <p:spPr>
              <a:xfrm>
                <a:off x="6049432" y="2133253"/>
                <a:ext cx="12495" cy="12495"/>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7"/>
              <p:cNvSpPr/>
              <p:nvPr/>
            </p:nvSpPr>
            <p:spPr>
              <a:xfrm>
                <a:off x="6086907" y="2214447"/>
                <a:ext cx="12495" cy="12495"/>
              </a:xfrm>
              <a:custGeom>
                <a:avLst/>
                <a:gdLst/>
                <a:ahLst/>
                <a:cxnLst/>
                <a:rect l="l" t="t" r="r" b="b"/>
                <a:pathLst>
                  <a:path w="6525" h="6525" extrusionOk="0">
                    <a:moveTo>
                      <a:pt x="0" y="1"/>
                    </a:moveTo>
                    <a:lnTo>
                      <a:pt x="0" y="6525"/>
                    </a:lnTo>
                    <a:lnTo>
                      <a:pt x="6524" y="6525"/>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7"/>
              <p:cNvSpPr/>
              <p:nvPr/>
            </p:nvSpPr>
            <p:spPr>
              <a:xfrm>
                <a:off x="5968238" y="2195710"/>
                <a:ext cx="12495" cy="12495"/>
              </a:xfrm>
              <a:custGeom>
                <a:avLst/>
                <a:gdLst/>
                <a:ahLst/>
                <a:cxnLst/>
                <a:rect l="l" t="t" r="r" b="b"/>
                <a:pathLst>
                  <a:path w="6525" h="6525" extrusionOk="0">
                    <a:moveTo>
                      <a:pt x="1" y="1"/>
                    </a:moveTo>
                    <a:lnTo>
                      <a:pt x="1" y="6525"/>
                    </a:lnTo>
                    <a:lnTo>
                      <a:pt x="6525" y="6525"/>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7"/>
              <p:cNvSpPr/>
              <p:nvPr/>
            </p:nvSpPr>
            <p:spPr>
              <a:xfrm>
                <a:off x="6018204" y="2270658"/>
                <a:ext cx="12495" cy="12495"/>
              </a:xfrm>
              <a:custGeom>
                <a:avLst/>
                <a:gdLst/>
                <a:ahLst/>
                <a:cxnLst/>
                <a:rect l="l" t="t" r="r" b="b"/>
                <a:pathLst>
                  <a:path w="6525" h="6525" extrusionOk="0">
                    <a:moveTo>
                      <a:pt x="1" y="0"/>
                    </a:moveTo>
                    <a:lnTo>
                      <a:pt x="1" y="6524"/>
                    </a:lnTo>
                    <a:lnTo>
                      <a:pt x="6525" y="6524"/>
                    </a:lnTo>
                    <a:lnTo>
                      <a:pt x="65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27"/>
            <p:cNvSpPr/>
            <p:nvPr/>
          </p:nvSpPr>
          <p:spPr>
            <a:xfrm rot="904737">
              <a:off x="6117436" y="1084933"/>
              <a:ext cx="240100" cy="240100"/>
            </a:xfrm>
            <a:custGeom>
              <a:avLst/>
              <a:gdLst/>
              <a:ahLst/>
              <a:cxnLst/>
              <a:rect l="l" t="t" r="r" b="b"/>
              <a:pathLst>
                <a:path w="506" h="506" extrusionOk="0">
                  <a:moveTo>
                    <a:pt x="253" y="0"/>
                  </a:moveTo>
                  <a:cubicBezTo>
                    <a:pt x="117" y="0"/>
                    <a:pt x="0" y="110"/>
                    <a:pt x="0" y="253"/>
                  </a:cubicBezTo>
                  <a:cubicBezTo>
                    <a:pt x="0" y="395"/>
                    <a:pt x="117" y="505"/>
                    <a:pt x="253" y="505"/>
                  </a:cubicBezTo>
                  <a:cubicBezTo>
                    <a:pt x="395" y="505"/>
                    <a:pt x="505" y="395"/>
                    <a:pt x="505" y="253"/>
                  </a:cubicBezTo>
                  <a:cubicBezTo>
                    <a:pt x="505" y="110"/>
                    <a:pt x="395" y="0"/>
                    <a:pt x="2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7"/>
            <p:cNvSpPr/>
            <p:nvPr/>
          </p:nvSpPr>
          <p:spPr>
            <a:xfrm rot="904734">
              <a:off x="5731470" y="895068"/>
              <a:ext cx="99113" cy="99129"/>
            </a:xfrm>
            <a:custGeom>
              <a:avLst/>
              <a:gdLst/>
              <a:ahLst/>
              <a:cxnLst/>
              <a:rect l="l" t="t" r="r" b="b"/>
              <a:pathLst>
                <a:path w="111" h="111" extrusionOk="0">
                  <a:moveTo>
                    <a:pt x="59" y="0"/>
                  </a:moveTo>
                  <a:cubicBezTo>
                    <a:pt x="27" y="0"/>
                    <a:pt x="1" y="26"/>
                    <a:pt x="1" y="52"/>
                  </a:cubicBezTo>
                  <a:cubicBezTo>
                    <a:pt x="1" y="85"/>
                    <a:pt x="27" y="111"/>
                    <a:pt x="59" y="111"/>
                  </a:cubicBezTo>
                  <a:cubicBezTo>
                    <a:pt x="85" y="111"/>
                    <a:pt x="111" y="85"/>
                    <a:pt x="111" y="52"/>
                  </a:cubicBezTo>
                  <a:cubicBezTo>
                    <a:pt x="111" y="26"/>
                    <a:pt x="85" y="0"/>
                    <a:pt x="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7"/>
            <p:cNvSpPr/>
            <p:nvPr/>
          </p:nvSpPr>
          <p:spPr>
            <a:xfrm rot="904735">
              <a:off x="7017042" y="4164816"/>
              <a:ext cx="240100" cy="233593"/>
            </a:xfrm>
            <a:custGeom>
              <a:avLst/>
              <a:gdLst/>
              <a:ahLst/>
              <a:cxnLst/>
              <a:rect l="l" t="t" r="r" b="b"/>
              <a:pathLst>
                <a:path w="221" h="215" extrusionOk="0">
                  <a:moveTo>
                    <a:pt x="111" y="1"/>
                  </a:moveTo>
                  <a:cubicBezTo>
                    <a:pt x="52" y="1"/>
                    <a:pt x="1" y="46"/>
                    <a:pt x="1" y="104"/>
                  </a:cubicBezTo>
                  <a:cubicBezTo>
                    <a:pt x="1" y="169"/>
                    <a:pt x="52" y="214"/>
                    <a:pt x="111" y="214"/>
                  </a:cubicBezTo>
                  <a:cubicBezTo>
                    <a:pt x="169" y="214"/>
                    <a:pt x="221" y="169"/>
                    <a:pt x="221" y="104"/>
                  </a:cubicBezTo>
                  <a:cubicBezTo>
                    <a:pt x="221" y="46"/>
                    <a:pt x="169" y="1"/>
                    <a:pt x="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7"/>
            <p:cNvSpPr/>
            <p:nvPr/>
          </p:nvSpPr>
          <p:spPr>
            <a:xfrm rot="904734">
              <a:off x="8124592" y="2643061"/>
              <a:ext cx="157152" cy="162535"/>
            </a:xfrm>
            <a:custGeom>
              <a:avLst/>
              <a:gdLst/>
              <a:ahLst/>
              <a:cxnLst/>
              <a:rect l="l" t="t" r="r" b="b"/>
              <a:pathLst>
                <a:path w="176" h="182" extrusionOk="0">
                  <a:moveTo>
                    <a:pt x="85" y="0"/>
                  </a:moveTo>
                  <a:cubicBezTo>
                    <a:pt x="40" y="0"/>
                    <a:pt x="1" y="39"/>
                    <a:pt x="1" y="91"/>
                  </a:cubicBezTo>
                  <a:cubicBezTo>
                    <a:pt x="1" y="142"/>
                    <a:pt x="40" y="181"/>
                    <a:pt x="85" y="181"/>
                  </a:cubicBezTo>
                  <a:cubicBezTo>
                    <a:pt x="137" y="181"/>
                    <a:pt x="176" y="142"/>
                    <a:pt x="176" y="91"/>
                  </a:cubicBezTo>
                  <a:cubicBezTo>
                    <a:pt x="176" y="39"/>
                    <a:pt x="137" y="0"/>
                    <a:pt x="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7"/>
            <p:cNvSpPr/>
            <p:nvPr/>
          </p:nvSpPr>
          <p:spPr>
            <a:xfrm rot="904718">
              <a:off x="7303966" y="3773115"/>
              <a:ext cx="81930" cy="82135"/>
            </a:xfrm>
            <a:custGeom>
              <a:avLst/>
              <a:gdLst/>
              <a:ahLst/>
              <a:cxnLst/>
              <a:rect l="l" t="t" r="r" b="b"/>
              <a:pathLst>
                <a:path w="434" h="435" extrusionOk="0">
                  <a:moveTo>
                    <a:pt x="220" y="1"/>
                  </a:moveTo>
                  <a:cubicBezTo>
                    <a:pt x="97" y="1"/>
                    <a:pt x="0" y="98"/>
                    <a:pt x="0" y="215"/>
                  </a:cubicBezTo>
                  <a:cubicBezTo>
                    <a:pt x="0" y="338"/>
                    <a:pt x="97" y="435"/>
                    <a:pt x="220" y="435"/>
                  </a:cubicBezTo>
                  <a:cubicBezTo>
                    <a:pt x="337" y="435"/>
                    <a:pt x="434" y="338"/>
                    <a:pt x="434" y="215"/>
                  </a:cubicBezTo>
                  <a:cubicBezTo>
                    <a:pt x="434" y="98"/>
                    <a:pt x="337"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7"/>
            <p:cNvSpPr/>
            <p:nvPr/>
          </p:nvSpPr>
          <p:spPr>
            <a:xfrm rot="904726">
              <a:off x="6400187" y="875873"/>
              <a:ext cx="101020" cy="101038"/>
            </a:xfrm>
            <a:custGeom>
              <a:avLst/>
              <a:gdLst/>
              <a:ahLst/>
              <a:cxnLst/>
              <a:rect l="l" t="t" r="r" b="b"/>
              <a:pathLst>
                <a:path w="266" h="266" extrusionOk="0">
                  <a:moveTo>
                    <a:pt x="136" y="0"/>
                  </a:moveTo>
                  <a:cubicBezTo>
                    <a:pt x="58" y="0"/>
                    <a:pt x="0" y="58"/>
                    <a:pt x="0" y="130"/>
                  </a:cubicBezTo>
                  <a:cubicBezTo>
                    <a:pt x="0" y="201"/>
                    <a:pt x="58" y="266"/>
                    <a:pt x="136" y="266"/>
                  </a:cubicBezTo>
                  <a:cubicBezTo>
                    <a:pt x="207" y="266"/>
                    <a:pt x="266" y="201"/>
                    <a:pt x="266" y="130"/>
                  </a:cubicBezTo>
                  <a:cubicBezTo>
                    <a:pt x="266" y="58"/>
                    <a:pt x="207" y="0"/>
                    <a:pt x="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文字方塊 55">
            <a:extLst>
              <a:ext uri="{FF2B5EF4-FFF2-40B4-BE49-F238E27FC236}">
                <a16:creationId xmlns:a16="http://schemas.microsoft.com/office/drawing/2014/main" id="{39C0DC4D-D272-4B11-999E-35121D5286A8}"/>
              </a:ext>
            </a:extLst>
          </p:cNvPr>
          <p:cNvSpPr txBox="1"/>
          <p:nvPr/>
        </p:nvSpPr>
        <p:spPr>
          <a:xfrm>
            <a:off x="585335" y="1774689"/>
            <a:ext cx="3989878" cy="1015663"/>
          </a:xfrm>
          <a:prstGeom prst="rect">
            <a:avLst/>
          </a:prstGeom>
          <a:noFill/>
        </p:spPr>
        <p:txBody>
          <a:bodyPr wrap="square" rtlCol="0">
            <a:spAutoFit/>
          </a:bodyPr>
          <a:lstStyle/>
          <a:p>
            <a:pPr algn="dist">
              <a:spcAft>
                <a:spcPts val="800"/>
              </a:spcAft>
            </a:pPr>
            <a:r>
              <a:rPr lang="en-US" altLang="zh-TW" sz="6000" b="1" dirty="0">
                <a:solidFill>
                  <a:schemeClr val="dk1"/>
                </a:solidFill>
                <a:latin typeface="源泉圓體 R" panose="020B0500000000000000" pitchFamily="34" charset="-120"/>
                <a:ea typeface="源泉圓體 R" panose="020B0500000000000000" pitchFamily="34" charset="-120"/>
                <a:sym typeface="Fira Sans Extra Condensed SemiBold"/>
              </a:rPr>
              <a:t>THANKS!</a:t>
            </a:r>
            <a:endParaRPr lang="en-US" altLang="zh-TW" sz="6000" b="1" dirty="0">
              <a:solidFill>
                <a:srgbClr val="C00000"/>
              </a:solidFill>
              <a:latin typeface="源泉圓體 R" panose="020B0500000000000000" pitchFamily="34" charset="-120"/>
              <a:ea typeface="源泉圓體 R" panose="020B0500000000000000" pitchFamily="34" charset="-120"/>
              <a:sym typeface="Fira Sans Extra Condensed SemiBold"/>
            </a:endParaRPr>
          </a:p>
        </p:txBody>
      </p:sp>
      <p:sp>
        <p:nvSpPr>
          <p:cNvPr id="61" name="文字方塊 60">
            <a:extLst>
              <a:ext uri="{FF2B5EF4-FFF2-40B4-BE49-F238E27FC236}">
                <a16:creationId xmlns:a16="http://schemas.microsoft.com/office/drawing/2014/main" id="{DF9ED2CB-91B4-4CA3-B9EF-A4FCED688826}"/>
              </a:ext>
            </a:extLst>
          </p:cNvPr>
          <p:cNvSpPr txBox="1"/>
          <p:nvPr/>
        </p:nvSpPr>
        <p:spPr>
          <a:xfrm>
            <a:off x="459692" y="3710617"/>
            <a:ext cx="3621857" cy="400110"/>
          </a:xfrm>
          <a:prstGeom prst="rect">
            <a:avLst/>
          </a:prstGeom>
          <a:noFill/>
        </p:spPr>
        <p:txBody>
          <a:bodyPr wrap="square">
            <a:spAutoFit/>
          </a:bodyPr>
          <a:lstStyle/>
          <a:p>
            <a:pPr algn="dist">
              <a:spcAft>
                <a:spcPts val="3000"/>
              </a:spcAft>
            </a:pPr>
            <a:r>
              <a:rPr lang="zh-TW" altLang="en-US" sz="2000" dirty="0">
                <a:solidFill>
                  <a:schemeClr val="dk1"/>
                </a:solidFill>
                <a:latin typeface="源泉圓體 R" panose="020B0500000000000000" pitchFamily="34" charset="-120"/>
                <a:ea typeface="源泉圓體 R" panose="020B0500000000000000" pitchFamily="34" charset="-120"/>
                <a:sym typeface="Fira Sans Extra Condensed SemiBold"/>
              </a:rPr>
              <a:t>資料探勘與知識發現期中專案</a:t>
            </a:r>
          </a:p>
        </p:txBody>
      </p:sp>
      <p:cxnSp>
        <p:nvCxnSpPr>
          <p:cNvPr id="68" name="直線接點 67">
            <a:extLst>
              <a:ext uri="{FF2B5EF4-FFF2-40B4-BE49-F238E27FC236}">
                <a16:creationId xmlns:a16="http://schemas.microsoft.com/office/drawing/2014/main" id="{22B83BB3-7040-4282-9461-92F8AEADBB8B}"/>
              </a:ext>
            </a:extLst>
          </p:cNvPr>
          <p:cNvCxnSpPr>
            <a:cxnSpLocks/>
          </p:cNvCxnSpPr>
          <p:nvPr/>
        </p:nvCxnSpPr>
        <p:spPr>
          <a:xfrm>
            <a:off x="539750" y="3354928"/>
            <a:ext cx="4048967" cy="0"/>
          </a:xfrm>
          <a:prstGeom prst="line">
            <a:avLst/>
          </a:prstGeom>
          <a:ln w="3175" cap="rnd"/>
        </p:spPr>
        <p:style>
          <a:lnRef idx="1">
            <a:schemeClr val="dk1"/>
          </a:lnRef>
          <a:fillRef idx="0">
            <a:schemeClr val="dk1"/>
          </a:fillRef>
          <a:effectRef idx="0">
            <a:schemeClr val="dk1"/>
          </a:effectRef>
          <a:fontRef idx="minor">
            <a:schemeClr val="tx1"/>
          </a:fontRef>
        </p:style>
      </p:cxnSp>
      <p:sp>
        <p:nvSpPr>
          <p:cNvPr id="57" name="文字方塊 56">
            <a:extLst>
              <a:ext uri="{FF2B5EF4-FFF2-40B4-BE49-F238E27FC236}">
                <a16:creationId xmlns:a16="http://schemas.microsoft.com/office/drawing/2014/main" id="{E6A2957C-EBB7-4467-B660-26D94B0D8B47}"/>
              </a:ext>
            </a:extLst>
          </p:cNvPr>
          <p:cNvSpPr txBox="1"/>
          <p:nvPr/>
        </p:nvSpPr>
        <p:spPr>
          <a:xfrm>
            <a:off x="4316133" y="3785912"/>
            <a:ext cx="765022" cy="307777"/>
          </a:xfrm>
          <a:prstGeom prst="rect">
            <a:avLst/>
          </a:prstGeom>
          <a:noFill/>
        </p:spPr>
        <p:txBody>
          <a:bodyPr wrap="square">
            <a:spAutoFit/>
          </a:bodyPr>
          <a:lstStyle/>
          <a:p>
            <a:r>
              <a:rPr lang="zh-TW" altLang="en-US" sz="1400" dirty="0">
                <a:solidFill>
                  <a:schemeClr val="dk1"/>
                </a:solidFill>
                <a:latin typeface="源泉圓體 R" panose="020B0500000000000000" pitchFamily="34" charset="-120"/>
                <a:ea typeface="源泉圓體 R" panose="020B0500000000000000" pitchFamily="34" charset="-120"/>
                <a:sym typeface="Fira Sans Extra Condensed SemiBold"/>
              </a:rPr>
              <a:t>第 </a:t>
            </a:r>
            <a:r>
              <a:rPr lang="en-US" altLang="zh-TW" sz="1400" dirty="0">
                <a:solidFill>
                  <a:schemeClr val="dk1"/>
                </a:solidFill>
                <a:latin typeface="源泉圓體 R" panose="020B0500000000000000" pitchFamily="34" charset="-120"/>
                <a:ea typeface="源泉圓體 R" panose="020B0500000000000000" pitchFamily="34" charset="-120"/>
                <a:sym typeface="Fira Sans Extra Condensed SemiBold"/>
              </a:rPr>
              <a:t>5</a:t>
            </a:r>
            <a:r>
              <a:rPr lang="zh-TW" altLang="en-US" sz="1400" dirty="0">
                <a:solidFill>
                  <a:schemeClr val="dk1"/>
                </a:solidFill>
                <a:latin typeface="源泉圓體 R" panose="020B0500000000000000" pitchFamily="34" charset="-120"/>
                <a:ea typeface="源泉圓體 R" panose="020B0500000000000000" pitchFamily="34" charset="-120"/>
                <a:sym typeface="Fira Sans Extra Condensed SemiBold"/>
              </a:rPr>
              <a:t> 組</a:t>
            </a:r>
            <a:endParaRPr lang="zh-TW" altLang="en-US" dirty="0"/>
          </a:p>
        </p:txBody>
      </p:sp>
      <p:sp>
        <p:nvSpPr>
          <p:cNvPr id="58" name="投影片編號版面配置區 1">
            <a:extLst>
              <a:ext uri="{FF2B5EF4-FFF2-40B4-BE49-F238E27FC236}">
                <a16:creationId xmlns:a16="http://schemas.microsoft.com/office/drawing/2014/main" id="{9B614B53-27FA-4D99-B9D2-28EA9FC9DC21}"/>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50</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3716661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6C31A319-9C0B-4F71-9B9E-1E95525A9F2D}"/>
              </a:ext>
            </a:extLst>
          </p:cNvPr>
          <p:cNvPicPr>
            <a:picLocks noChangeAspect="1"/>
          </p:cNvPicPr>
          <p:nvPr/>
        </p:nvPicPr>
        <p:blipFill>
          <a:blip r:embed="rId3"/>
          <a:stretch>
            <a:fillRect/>
          </a:stretch>
        </p:blipFill>
        <p:spPr>
          <a:xfrm>
            <a:off x="0" y="808933"/>
            <a:ext cx="9144000" cy="4322798"/>
          </a:xfrm>
          <a:prstGeom prst="rect">
            <a:avLst/>
          </a:prstGeom>
        </p:spPr>
      </p:pic>
      <p:grpSp>
        <p:nvGrpSpPr>
          <p:cNvPr id="6" name="群組 5">
            <a:extLst>
              <a:ext uri="{FF2B5EF4-FFF2-40B4-BE49-F238E27FC236}">
                <a16:creationId xmlns:a16="http://schemas.microsoft.com/office/drawing/2014/main" id="{CB399EF2-8361-4662-86A3-8D823D22EFAF}"/>
              </a:ext>
            </a:extLst>
          </p:cNvPr>
          <p:cNvGrpSpPr/>
          <p:nvPr/>
        </p:nvGrpSpPr>
        <p:grpSpPr>
          <a:xfrm>
            <a:off x="193424" y="196103"/>
            <a:ext cx="8096816" cy="992505"/>
            <a:chOff x="543944" y="551486"/>
            <a:chExt cx="8096816" cy="992505"/>
          </a:xfrm>
        </p:grpSpPr>
        <p:sp>
          <p:nvSpPr>
            <p:cNvPr id="7" name="文字方塊 6">
              <a:extLst>
                <a:ext uri="{FF2B5EF4-FFF2-40B4-BE49-F238E27FC236}">
                  <a16:creationId xmlns:a16="http://schemas.microsoft.com/office/drawing/2014/main" id="{B43CFED7-0816-4A3F-81C4-7BC33E85E459}"/>
                </a:ext>
              </a:extLst>
            </p:cNvPr>
            <p:cNvSpPr txBox="1"/>
            <p:nvPr/>
          </p:nvSpPr>
          <p:spPr>
            <a:xfrm>
              <a:off x="951325" y="617085"/>
              <a:ext cx="7689435" cy="461665"/>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修正</a:t>
              </a:r>
              <a:r>
                <a:rPr lang="zh-TW" altLang="en-US" sz="2400" b="1" u="sng" dirty="0">
                  <a:latin typeface="源泉圓體 R" panose="020B0500000000000000" pitchFamily="34" charset="-120"/>
                  <a:ea typeface="源泉圓體 R" panose="020B0500000000000000" pitchFamily="34" charset="-120"/>
                </a:rPr>
                <a:t>前</a:t>
              </a:r>
              <a:r>
                <a:rPr lang="zh-TW" altLang="en-US" sz="2400" b="1" dirty="0">
                  <a:latin typeface="源泉圓體 R" panose="020B0500000000000000" pitchFamily="34" charset="-120"/>
                  <a:ea typeface="源泉圓體 R" panose="020B0500000000000000" pitchFamily="34" charset="-120"/>
                </a:rPr>
                <a:t>作法 </a:t>
              </a:r>
              <a:r>
                <a:rPr lang="zh-TW" altLang="en-US" sz="2000" b="1" dirty="0">
                  <a:latin typeface="源泉圓體 R" panose="020B0500000000000000" pitchFamily="34" charset="-120"/>
                  <a:ea typeface="源泉圓體 R" panose="020B0500000000000000" pitchFamily="34" charset="-120"/>
                </a:rPr>
                <a:t>( </a:t>
              </a:r>
              <a:r>
                <a:rPr lang="en-US" altLang="zh-TW" sz="2000" b="1" dirty="0">
                  <a:latin typeface="源泉圓體 R" panose="020B0500000000000000" pitchFamily="34" charset="-120"/>
                  <a:ea typeface="源泉圓體 R" panose="020B0500000000000000" pitchFamily="34" charset="-120"/>
                </a:rPr>
                <a:t>C</a:t>
              </a:r>
              <a:r>
                <a:rPr lang="zh-TW" altLang="en-US" sz="2000" b="1" dirty="0">
                  <a:latin typeface="源泉圓體 R" panose="020B0500000000000000" pitchFamily="34" charset="-120"/>
                  <a:ea typeface="源泉圓體 R" panose="020B0500000000000000" pitchFamily="34" charset="-120"/>
                </a:rPr>
                <a:t>onfidence </a:t>
              </a:r>
              <a:r>
                <a:rPr lang="en-US" altLang="zh-TW" sz="2000" b="1" dirty="0">
                  <a:latin typeface="源泉圓體 R" panose="020B0500000000000000" pitchFamily="34" charset="-120"/>
                  <a:ea typeface="源泉圓體 R" panose="020B0500000000000000" pitchFamily="34" charset="-120"/>
                </a:rPr>
                <a:t>I</a:t>
              </a:r>
              <a:r>
                <a:rPr lang="zh-TW" altLang="en-US" sz="2000" b="1" dirty="0">
                  <a:latin typeface="源泉圓體 R" panose="020B0500000000000000" pitchFamily="34" charset="-120"/>
                  <a:ea typeface="源泉圓體 R" panose="020B0500000000000000" pitchFamily="34" charset="-120"/>
                </a:rPr>
                <a:t>nterval = 0.25, Unpruned = True )</a:t>
              </a:r>
              <a:endParaRPr lang="zh-TW" altLang="en-US" sz="2400" b="1" dirty="0">
                <a:latin typeface="源泉圓體 R" panose="020B0500000000000000" pitchFamily="34" charset="-120"/>
                <a:ea typeface="源泉圓體 R" panose="020B0500000000000000" pitchFamily="34" charset="-120"/>
              </a:endParaRPr>
            </a:p>
          </p:txBody>
        </p:sp>
        <p:grpSp>
          <p:nvGrpSpPr>
            <p:cNvPr id="8" name="群組 7">
              <a:extLst>
                <a:ext uri="{FF2B5EF4-FFF2-40B4-BE49-F238E27FC236}">
                  <a16:creationId xmlns:a16="http://schemas.microsoft.com/office/drawing/2014/main" id="{7CFF932E-2C0D-4DAA-BA64-2941AF525430}"/>
                </a:ext>
              </a:extLst>
            </p:cNvPr>
            <p:cNvGrpSpPr/>
            <p:nvPr/>
          </p:nvGrpSpPr>
          <p:grpSpPr>
            <a:xfrm>
              <a:off x="543944" y="551486"/>
              <a:ext cx="307027" cy="623271"/>
              <a:chOff x="543944" y="551486"/>
              <a:chExt cx="307027" cy="623271"/>
            </a:xfrm>
          </p:grpSpPr>
          <p:sp>
            <p:nvSpPr>
              <p:cNvPr id="9" name="矩形: 圓角 8">
                <a:extLst>
                  <a:ext uri="{FF2B5EF4-FFF2-40B4-BE49-F238E27FC236}">
                    <a16:creationId xmlns:a16="http://schemas.microsoft.com/office/drawing/2014/main" id="{E6881DB2-E0E0-4F4E-A340-2C0A8535680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0" name="直線接點 9">
                <a:extLst>
                  <a:ext uri="{FF2B5EF4-FFF2-40B4-BE49-F238E27FC236}">
                    <a16:creationId xmlns:a16="http://schemas.microsoft.com/office/drawing/2014/main" id="{DA8B493E-BEB0-45DA-BE36-D1D42CAB8C3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文字方塊 10">
              <a:extLst>
                <a:ext uri="{FF2B5EF4-FFF2-40B4-BE49-F238E27FC236}">
                  <a16:creationId xmlns:a16="http://schemas.microsoft.com/office/drawing/2014/main" id="{4683B941-CC80-4AF8-BD3D-413880FC66DF}"/>
                </a:ext>
              </a:extLst>
            </p:cNvPr>
            <p:cNvSpPr txBox="1"/>
            <p:nvPr/>
          </p:nvSpPr>
          <p:spPr>
            <a:xfrm>
              <a:off x="951325" y="1082326"/>
              <a:ext cx="7689435"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#12</a:t>
              </a:r>
              <a:endParaRPr lang="zh-TW" altLang="en-US" sz="2400" b="1" dirty="0">
                <a:latin typeface="源泉圓體 R" panose="020B0500000000000000" pitchFamily="34" charset="-120"/>
                <a:ea typeface="源泉圓體 R" panose="020B0500000000000000" pitchFamily="34" charset="-120"/>
              </a:endParaRPr>
            </a:p>
          </p:txBody>
        </p:sp>
      </p:grpSp>
      <p:sp>
        <p:nvSpPr>
          <p:cNvPr id="12" name="矩形: 圓角 11">
            <a:extLst>
              <a:ext uri="{FF2B5EF4-FFF2-40B4-BE49-F238E27FC236}">
                <a16:creationId xmlns:a16="http://schemas.microsoft.com/office/drawing/2014/main" id="{8D5E5C2E-DB25-4472-B66A-7760C30AA0E7}"/>
              </a:ext>
            </a:extLst>
          </p:cNvPr>
          <p:cNvSpPr/>
          <p:nvPr/>
        </p:nvSpPr>
        <p:spPr>
          <a:xfrm>
            <a:off x="6262159" y="819374"/>
            <a:ext cx="963028" cy="454800"/>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投影片編號版面配置區 1">
            <a:extLst>
              <a:ext uri="{FF2B5EF4-FFF2-40B4-BE49-F238E27FC236}">
                <a16:creationId xmlns:a16="http://schemas.microsoft.com/office/drawing/2014/main" id="{E504FBC6-764D-4E87-9FDE-86F9F77751F9}"/>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51</a:t>
            </a:fld>
            <a:endParaRPr lang="en" dirty="0">
              <a:latin typeface="源泉圓體 TTF Heavy" panose="020B0A00000000000000" pitchFamily="34" charset="-120"/>
              <a:ea typeface="源泉圓體 TTF Heavy" panose="020B0A00000000000000" pitchFamily="34" charset="-120"/>
            </a:endParaRPr>
          </a:p>
        </p:txBody>
      </p:sp>
      <p:sp>
        <p:nvSpPr>
          <p:cNvPr id="14" name="文字方塊 13">
            <a:extLst>
              <a:ext uri="{FF2B5EF4-FFF2-40B4-BE49-F238E27FC236}">
                <a16:creationId xmlns:a16="http://schemas.microsoft.com/office/drawing/2014/main" id="{1E64BF48-AF85-45CF-8775-DA403C60F497}"/>
              </a:ext>
            </a:extLst>
          </p:cNvPr>
          <p:cNvSpPr txBox="1"/>
          <p:nvPr/>
        </p:nvSpPr>
        <p:spPr>
          <a:xfrm>
            <a:off x="8290239" y="10802"/>
            <a:ext cx="853759" cy="276999"/>
          </a:xfrm>
          <a:prstGeom prst="rect">
            <a:avLst/>
          </a:prstGeom>
          <a:noFill/>
        </p:spPr>
        <p:txBody>
          <a:bodyPr wrap="square" rtlCol="0">
            <a:spAutoFit/>
          </a:bodyPr>
          <a:lstStyle/>
          <a:p>
            <a:r>
              <a:rPr lang="en-US" altLang="zh-TW" sz="1200" dirty="0">
                <a:latin typeface="源泉圓體 R" panose="020B0500000000000000" pitchFamily="34" charset="-120"/>
                <a:ea typeface="源泉圓體 R" panose="020B0500000000000000" pitchFamily="34" charset="-120"/>
              </a:rPr>
              <a:t>#51</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#52</a:t>
            </a:r>
            <a:endParaRPr lang="zh-TW" altLang="en-US" sz="1200" dirty="0">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153094593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群組 5">
            <a:extLst>
              <a:ext uri="{FF2B5EF4-FFF2-40B4-BE49-F238E27FC236}">
                <a16:creationId xmlns:a16="http://schemas.microsoft.com/office/drawing/2014/main" id="{CB399EF2-8361-4662-86A3-8D823D22EFAF}"/>
              </a:ext>
            </a:extLst>
          </p:cNvPr>
          <p:cNvGrpSpPr/>
          <p:nvPr/>
        </p:nvGrpSpPr>
        <p:grpSpPr>
          <a:xfrm>
            <a:off x="193424" y="196103"/>
            <a:ext cx="8096816" cy="835040"/>
            <a:chOff x="543944" y="551486"/>
            <a:chExt cx="8096816" cy="835040"/>
          </a:xfrm>
        </p:grpSpPr>
        <p:sp>
          <p:nvSpPr>
            <p:cNvPr id="7" name="文字方塊 6">
              <a:extLst>
                <a:ext uri="{FF2B5EF4-FFF2-40B4-BE49-F238E27FC236}">
                  <a16:creationId xmlns:a16="http://schemas.microsoft.com/office/drawing/2014/main" id="{B43CFED7-0816-4A3F-81C4-7BC33E85E459}"/>
                </a:ext>
              </a:extLst>
            </p:cNvPr>
            <p:cNvSpPr txBox="1"/>
            <p:nvPr/>
          </p:nvSpPr>
          <p:spPr>
            <a:xfrm>
              <a:off x="951325" y="617085"/>
              <a:ext cx="7689435" cy="769441"/>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修正後作法 </a:t>
              </a:r>
              <a:r>
                <a:rPr lang="zh-TW" altLang="en-US" sz="2000" b="1" dirty="0">
                  <a:latin typeface="源泉圓體 R" panose="020B0500000000000000" pitchFamily="34" charset="-120"/>
                  <a:ea typeface="源泉圓體 R" panose="020B0500000000000000" pitchFamily="34" charset="-120"/>
                </a:rPr>
                <a:t>(</a:t>
              </a:r>
              <a:r>
                <a:rPr lang="en-US" altLang="zh-TW" sz="2000" b="1" dirty="0">
                  <a:latin typeface="源泉圓體 R" panose="020B0500000000000000" pitchFamily="34" charset="-120"/>
                  <a:ea typeface="源泉圓體 R" panose="020B0500000000000000" pitchFamily="34" charset="-120"/>
                </a:rPr>
                <a:t>SMOTE + </a:t>
              </a:r>
              <a:r>
                <a:rPr lang="en-US" altLang="zh-TW" sz="2000" b="1" dirty="0" err="1">
                  <a:latin typeface="源泉圓體 R" panose="020B0500000000000000" pitchFamily="34" charset="-120"/>
                  <a:ea typeface="源泉圓體 R" panose="020B0500000000000000" pitchFamily="34" charset="-120"/>
                </a:rPr>
                <a:t>Subspreadsample</a:t>
              </a:r>
              <a:r>
                <a:rPr lang="en-US" altLang="zh-TW" sz="2000" b="1" dirty="0">
                  <a:latin typeface="源泉圓體 R" panose="020B0500000000000000" pitchFamily="34" charset="-120"/>
                  <a:ea typeface="源泉圓體 R" panose="020B0500000000000000" pitchFamily="34" charset="-120"/>
                </a:rPr>
                <a:t>, confidence interval = 0.25, Unpruned = False</a:t>
              </a:r>
              <a:r>
                <a:rPr lang="zh-TW" altLang="en-US" sz="2000" b="1" dirty="0">
                  <a:latin typeface="源泉圓體 R" panose="020B0500000000000000" pitchFamily="34" charset="-120"/>
                  <a:ea typeface="源泉圓體 R" panose="020B0500000000000000" pitchFamily="34" charset="-120"/>
                </a:rPr>
                <a:t>)</a:t>
              </a:r>
              <a:endParaRPr lang="zh-TW" altLang="en-US" sz="2400" b="1" dirty="0">
                <a:latin typeface="源泉圓體 R" panose="020B0500000000000000" pitchFamily="34" charset="-120"/>
                <a:ea typeface="源泉圓體 R" panose="020B0500000000000000" pitchFamily="34" charset="-120"/>
              </a:endParaRPr>
            </a:p>
          </p:txBody>
        </p:sp>
        <p:grpSp>
          <p:nvGrpSpPr>
            <p:cNvPr id="8" name="群組 7">
              <a:extLst>
                <a:ext uri="{FF2B5EF4-FFF2-40B4-BE49-F238E27FC236}">
                  <a16:creationId xmlns:a16="http://schemas.microsoft.com/office/drawing/2014/main" id="{7CFF932E-2C0D-4DAA-BA64-2941AF525430}"/>
                </a:ext>
              </a:extLst>
            </p:cNvPr>
            <p:cNvGrpSpPr/>
            <p:nvPr/>
          </p:nvGrpSpPr>
          <p:grpSpPr>
            <a:xfrm>
              <a:off x="543944" y="551486"/>
              <a:ext cx="307027" cy="623271"/>
              <a:chOff x="543944" y="551486"/>
              <a:chExt cx="307027" cy="623271"/>
            </a:xfrm>
          </p:grpSpPr>
          <p:sp>
            <p:nvSpPr>
              <p:cNvPr id="9" name="矩形: 圓角 8">
                <a:extLst>
                  <a:ext uri="{FF2B5EF4-FFF2-40B4-BE49-F238E27FC236}">
                    <a16:creationId xmlns:a16="http://schemas.microsoft.com/office/drawing/2014/main" id="{E6881DB2-E0E0-4F4E-A340-2C0A8535680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0" name="直線接點 9">
                <a:extLst>
                  <a:ext uri="{FF2B5EF4-FFF2-40B4-BE49-F238E27FC236}">
                    <a16:creationId xmlns:a16="http://schemas.microsoft.com/office/drawing/2014/main" id="{DA8B493E-BEB0-45DA-BE36-D1D42CAB8C3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4" name="圖片 3">
            <a:extLst>
              <a:ext uri="{FF2B5EF4-FFF2-40B4-BE49-F238E27FC236}">
                <a16:creationId xmlns:a16="http://schemas.microsoft.com/office/drawing/2014/main" id="{07076E87-83EF-4D36-9124-BFC759A4AB6E}"/>
              </a:ext>
            </a:extLst>
          </p:cNvPr>
          <p:cNvPicPr>
            <a:picLocks noChangeAspect="1"/>
          </p:cNvPicPr>
          <p:nvPr/>
        </p:nvPicPr>
        <p:blipFill>
          <a:blip r:embed="rId2"/>
          <a:stretch>
            <a:fillRect/>
          </a:stretch>
        </p:blipFill>
        <p:spPr>
          <a:xfrm>
            <a:off x="0" y="1043291"/>
            <a:ext cx="9144000" cy="4100209"/>
          </a:xfrm>
          <a:prstGeom prst="rect">
            <a:avLst/>
          </a:prstGeom>
        </p:spPr>
      </p:pic>
      <p:sp>
        <p:nvSpPr>
          <p:cNvPr id="11" name="文字方塊 10">
            <a:extLst>
              <a:ext uri="{FF2B5EF4-FFF2-40B4-BE49-F238E27FC236}">
                <a16:creationId xmlns:a16="http://schemas.microsoft.com/office/drawing/2014/main" id="{CB652FAD-0708-4C94-A0DB-9CFDD53EF0EC}"/>
              </a:ext>
            </a:extLst>
          </p:cNvPr>
          <p:cNvSpPr txBox="1"/>
          <p:nvPr/>
        </p:nvSpPr>
        <p:spPr>
          <a:xfrm>
            <a:off x="600806" y="935980"/>
            <a:ext cx="1637898"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#26</a:t>
            </a:r>
            <a:r>
              <a:rPr lang="zh-TW" altLang="en-US" sz="2400" b="1" dirty="0">
                <a:latin typeface="源泉圓體 R" panose="020B0500000000000000" pitchFamily="34" charset="-120"/>
                <a:ea typeface="源泉圓體 R" panose="020B0500000000000000" pitchFamily="34" charset="-120"/>
              </a:rPr>
              <a:t>、</a:t>
            </a:r>
            <a:r>
              <a:rPr lang="en-US" altLang="zh-TW" sz="2400" b="1" dirty="0">
                <a:latin typeface="源泉圓體 R" panose="020B0500000000000000" pitchFamily="34" charset="-120"/>
                <a:ea typeface="源泉圓體 R" panose="020B0500000000000000" pitchFamily="34" charset="-120"/>
              </a:rPr>
              <a:t>#33</a:t>
            </a:r>
            <a:endParaRPr lang="zh-TW" altLang="en-US" sz="2400" b="1" dirty="0">
              <a:latin typeface="源泉圓體 R" panose="020B0500000000000000" pitchFamily="34" charset="-120"/>
              <a:ea typeface="源泉圓體 R" panose="020B0500000000000000" pitchFamily="34" charset="-120"/>
            </a:endParaRPr>
          </a:p>
        </p:txBody>
      </p:sp>
      <p:sp>
        <p:nvSpPr>
          <p:cNvPr id="12" name="投影片編號版面配置區 1">
            <a:extLst>
              <a:ext uri="{FF2B5EF4-FFF2-40B4-BE49-F238E27FC236}">
                <a16:creationId xmlns:a16="http://schemas.microsoft.com/office/drawing/2014/main" id="{6525221D-2EF0-4C3F-AE0E-465995486C8C}"/>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52</a:t>
            </a:fld>
            <a:endParaRPr lang="en" dirty="0">
              <a:latin typeface="源泉圓體 TTF Heavy" panose="020B0A00000000000000" pitchFamily="34" charset="-120"/>
              <a:ea typeface="源泉圓體 TTF Heavy" panose="020B0A00000000000000" pitchFamily="34" charset="-120"/>
            </a:endParaRPr>
          </a:p>
        </p:txBody>
      </p:sp>
      <p:sp>
        <p:nvSpPr>
          <p:cNvPr id="13" name="矩形: 圓角 12">
            <a:extLst>
              <a:ext uri="{FF2B5EF4-FFF2-40B4-BE49-F238E27FC236}">
                <a16:creationId xmlns:a16="http://schemas.microsoft.com/office/drawing/2014/main" id="{710743F8-CD8B-4458-B2D5-10F35AAF7614}"/>
              </a:ext>
            </a:extLst>
          </p:cNvPr>
          <p:cNvSpPr/>
          <p:nvPr/>
        </p:nvSpPr>
        <p:spPr>
          <a:xfrm>
            <a:off x="5627159" y="1126115"/>
            <a:ext cx="963028" cy="454800"/>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矩形: 圓角 13">
            <a:extLst>
              <a:ext uri="{FF2B5EF4-FFF2-40B4-BE49-F238E27FC236}">
                <a16:creationId xmlns:a16="http://schemas.microsoft.com/office/drawing/2014/main" id="{5E142EC8-CD79-4CD0-9745-283BEC4491AA}"/>
              </a:ext>
            </a:extLst>
          </p:cNvPr>
          <p:cNvSpPr/>
          <p:nvPr/>
        </p:nvSpPr>
        <p:spPr>
          <a:xfrm>
            <a:off x="7680900" y="1705421"/>
            <a:ext cx="914400" cy="554508"/>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文字方塊 14">
            <a:extLst>
              <a:ext uri="{FF2B5EF4-FFF2-40B4-BE49-F238E27FC236}">
                <a16:creationId xmlns:a16="http://schemas.microsoft.com/office/drawing/2014/main" id="{642FE2CD-47A6-4B9B-9B26-6931C953E79B}"/>
              </a:ext>
            </a:extLst>
          </p:cNvPr>
          <p:cNvSpPr txBox="1"/>
          <p:nvPr/>
        </p:nvSpPr>
        <p:spPr>
          <a:xfrm>
            <a:off x="8290239" y="10802"/>
            <a:ext cx="853759" cy="276999"/>
          </a:xfrm>
          <a:prstGeom prst="rect">
            <a:avLst/>
          </a:prstGeom>
          <a:noFill/>
        </p:spPr>
        <p:txBody>
          <a:bodyPr wrap="square" rtlCol="0">
            <a:spAutoFit/>
          </a:bodyPr>
          <a:lstStyle/>
          <a:p>
            <a:r>
              <a:rPr lang="en-US" altLang="zh-TW" sz="1200" dirty="0">
                <a:latin typeface="源泉圓體 R" panose="020B0500000000000000" pitchFamily="34" charset="-120"/>
                <a:ea typeface="源泉圓體 R" panose="020B0500000000000000" pitchFamily="34" charset="-120"/>
              </a:rPr>
              <a:t>#51</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#52</a:t>
            </a:r>
            <a:endParaRPr lang="zh-TW" altLang="en-US" sz="1200" dirty="0">
              <a:latin typeface="源泉圓體 R" panose="020B0500000000000000" pitchFamily="34" charset="-120"/>
              <a:ea typeface="源泉圓體 R" panose="020B0500000000000000" pitchFamily="34" charset="-120"/>
            </a:endParaRPr>
          </a:p>
        </p:txBody>
      </p:sp>
      <p:sp>
        <p:nvSpPr>
          <p:cNvPr id="17" name="文字方塊 16">
            <a:extLst>
              <a:ext uri="{FF2B5EF4-FFF2-40B4-BE49-F238E27FC236}">
                <a16:creationId xmlns:a16="http://schemas.microsoft.com/office/drawing/2014/main" id="{A261F605-A46D-4A31-A92A-7948FA5A4829}"/>
              </a:ext>
            </a:extLst>
          </p:cNvPr>
          <p:cNvSpPr txBox="1"/>
          <p:nvPr/>
        </p:nvSpPr>
        <p:spPr>
          <a:xfrm>
            <a:off x="7882762" y="161449"/>
            <a:ext cx="1261238" cy="276999"/>
          </a:xfrm>
          <a:prstGeom prst="rect">
            <a:avLst/>
          </a:prstGeom>
          <a:noFill/>
        </p:spPr>
        <p:txBody>
          <a:bodyPr wrap="square" rtlCol="0">
            <a:spAutoFit/>
          </a:bodyPr>
          <a:lstStyle/>
          <a:p>
            <a:r>
              <a:rPr lang="en-US" altLang="zh-TW" sz="1200" dirty="0">
                <a:latin typeface="源泉圓體 R" panose="020B0500000000000000" pitchFamily="34" charset="-120"/>
                <a:ea typeface="源泉圓體 R" panose="020B0500000000000000" pitchFamily="34" charset="-120"/>
              </a:rPr>
              <a:t>#52</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#53</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#54</a:t>
            </a:r>
            <a:endParaRPr lang="zh-TW" altLang="en-US" sz="1200" dirty="0">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128120318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群組 5">
            <a:extLst>
              <a:ext uri="{FF2B5EF4-FFF2-40B4-BE49-F238E27FC236}">
                <a16:creationId xmlns:a16="http://schemas.microsoft.com/office/drawing/2014/main" id="{CB399EF2-8361-4662-86A3-8D823D22EFAF}"/>
              </a:ext>
            </a:extLst>
          </p:cNvPr>
          <p:cNvGrpSpPr/>
          <p:nvPr/>
        </p:nvGrpSpPr>
        <p:grpSpPr>
          <a:xfrm>
            <a:off x="193424" y="196103"/>
            <a:ext cx="8096816" cy="835040"/>
            <a:chOff x="543944" y="551486"/>
            <a:chExt cx="8096816" cy="835040"/>
          </a:xfrm>
        </p:grpSpPr>
        <p:sp>
          <p:nvSpPr>
            <p:cNvPr id="7" name="文字方塊 6">
              <a:extLst>
                <a:ext uri="{FF2B5EF4-FFF2-40B4-BE49-F238E27FC236}">
                  <a16:creationId xmlns:a16="http://schemas.microsoft.com/office/drawing/2014/main" id="{B43CFED7-0816-4A3F-81C4-7BC33E85E459}"/>
                </a:ext>
              </a:extLst>
            </p:cNvPr>
            <p:cNvSpPr txBox="1"/>
            <p:nvPr/>
          </p:nvSpPr>
          <p:spPr>
            <a:xfrm>
              <a:off x="951325" y="617085"/>
              <a:ext cx="7689435" cy="769441"/>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修正後作法 </a:t>
              </a:r>
              <a:r>
                <a:rPr lang="zh-TW" altLang="en-US" sz="2000" b="1" dirty="0">
                  <a:latin typeface="源泉圓體 R" panose="020B0500000000000000" pitchFamily="34" charset="-120"/>
                  <a:ea typeface="源泉圓體 R" panose="020B0500000000000000" pitchFamily="34" charset="-120"/>
                </a:rPr>
                <a:t>(</a:t>
              </a:r>
              <a:r>
                <a:rPr lang="en-US" altLang="zh-TW" sz="2000" b="1" dirty="0">
                  <a:latin typeface="源泉圓體 R" panose="020B0500000000000000" pitchFamily="34" charset="-120"/>
                  <a:ea typeface="源泉圓體 R" panose="020B0500000000000000" pitchFamily="34" charset="-120"/>
                </a:rPr>
                <a:t>SMOTE, confidence interval = 0.25, Unpruned = False</a:t>
              </a:r>
              <a:r>
                <a:rPr lang="zh-TW" altLang="en-US" sz="2000" b="1" dirty="0">
                  <a:latin typeface="源泉圓體 R" panose="020B0500000000000000" pitchFamily="34" charset="-120"/>
                  <a:ea typeface="源泉圓體 R" panose="020B0500000000000000" pitchFamily="34" charset="-120"/>
                </a:rPr>
                <a:t>)</a:t>
              </a:r>
              <a:endParaRPr lang="zh-TW" altLang="en-US" sz="2400" b="1" dirty="0">
                <a:latin typeface="源泉圓體 R" panose="020B0500000000000000" pitchFamily="34" charset="-120"/>
                <a:ea typeface="源泉圓體 R" panose="020B0500000000000000" pitchFamily="34" charset="-120"/>
              </a:endParaRPr>
            </a:p>
          </p:txBody>
        </p:sp>
        <p:grpSp>
          <p:nvGrpSpPr>
            <p:cNvPr id="8" name="群組 7">
              <a:extLst>
                <a:ext uri="{FF2B5EF4-FFF2-40B4-BE49-F238E27FC236}">
                  <a16:creationId xmlns:a16="http://schemas.microsoft.com/office/drawing/2014/main" id="{7CFF932E-2C0D-4DAA-BA64-2941AF525430}"/>
                </a:ext>
              </a:extLst>
            </p:cNvPr>
            <p:cNvGrpSpPr/>
            <p:nvPr/>
          </p:nvGrpSpPr>
          <p:grpSpPr>
            <a:xfrm>
              <a:off x="543944" y="551486"/>
              <a:ext cx="307027" cy="623271"/>
              <a:chOff x="543944" y="551486"/>
              <a:chExt cx="307027" cy="623271"/>
            </a:xfrm>
          </p:grpSpPr>
          <p:sp>
            <p:nvSpPr>
              <p:cNvPr id="9" name="矩形: 圓角 8">
                <a:extLst>
                  <a:ext uri="{FF2B5EF4-FFF2-40B4-BE49-F238E27FC236}">
                    <a16:creationId xmlns:a16="http://schemas.microsoft.com/office/drawing/2014/main" id="{E6881DB2-E0E0-4F4E-A340-2C0A8535680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0" name="直線接點 9">
                <a:extLst>
                  <a:ext uri="{FF2B5EF4-FFF2-40B4-BE49-F238E27FC236}">
                    <a16:creationId xmlns:a16="http://schemas.microsoft.com/office/drawing/2014/main" id="{DA8B493E-BEB0-45DA-BE36-D1D42CAB8C3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3" name="圖片 2">
            <a:extLst>
              <a:ext uri="{FF2B5EF4-FFF2-40B4-BE49-F238E27FC236}">
                <a16:creationId xmlns:a16="http://schemas.microsoft.com/office/drawing/2014/main" id="{ADE2E173-D452-4131-8DC5-CC12977DAAEA}"/>
              </a:ext>
            </a:extLst>
          </p:cNvPr>
          <p:cNvPicPr>
            <a:picLocks noChangeAspect="1"/>
          </p:cNvPicPr>
          <p:nvPr/>
        </p:nvPicPr>
        <p:blipFill>
          <a:blip r:embed="rId2"/>
          <a:stretch>
            <a:fillRect/>
          </a:stretch>
        </p:blipFill>
        <p:spPr>
          <a:xfrm>
            <a:off x="0" y="1047028"/>
            <a:ext cx="9144000" cy="4096472"/>
          </a:xfrm>
          <a:prstGeom prst="rect">
            <a:avLst/>
          </a:prstGeom>
        </p:spPr>
      </p:pic>
      <p:sp>
        <p:nvSpPr>
          <p:cNvPr id="11" name="文字方塊 10">
            <a:extLst>
              <a:ext uri="{FF2B5EF4-FFF2-40B4-BE49-F238E27FC236}">
                <a16:creationId xmlns:a16="http://schemas.microsoft.com/office/drawing/2014/main" id="{2B624CFE-8E72-4D2B-AE36-9B9E493D753D}"/>
              </a:ext>
            </a:extLst>
          </p:cNvPr>
          <p:cNvSpPr txBox="1"/>
          <p:nvPr/>
        </p:nvSpPr>
        <p:spPr>
          <a:xfrm>
            <a:off x="600805" y="935980"/>
            <a:ext cx="7689435"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#33</a:t>
            </a:r>
            <a:endParaRPr lang="zh-TW" altLang="en-US" sz="2400" b="1" dirty="0">
              <a:latin typeface="源泉圓體 R" panose="020B0500000000000000" pitchFamily="34" charset="-120"/>
              <a:ea typeface="源泉圓體 R" panose="020B0500000000000000" pitchFamily="34" charset="-120"/>
            </a:endParaRPr>
          </a:p>
        </p:txBody>
      </p:sp>
      <p:sp>
        <p:nvSpPr>
          <p:cNvPr id="12" name="投影片編號版面配置區 1">
            <a:extLst>
              <a:ext uri="{FF2B5EF4-FFF2-40B4-BE49-F238E27FC236}">
                <a16:creationId xmlns:a16="http://schemas.microsoft.com/office/drawing/2014/main" id="{4104C230-FAE8-4550-A49D-48B7AEC7979D}"/>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53</a:t>
            </a:fld>
            <a:endParaRPr lang="en" dirty="0">
              <a:latin typeface="源泉圓體 TTF Heavy" panose="020B0A00000000000000" pitchFamily="34" charset="-120"/>
              <a:ea typeface="源泉圓體 TTF Heavy" panose="020B0A00000000000000" pitchFamily="34" charset="-120"/>
            </a:endParaRPr>
          </a:p>
        </p:txBody>
      </p:sp>
      <p:sp>
        <p:nvSpPr>
          <p:cNvPr id="13" name="矩形: 圓角 12">
            <a:extLst>
              <a:ext uri="{FF2B5EF4-FFF2-40B4-BE49-F238E27FC236}">
                <a16:creationId xmlns:a16="http://schemas.microsoft.com/office/drawing/2014/main" id="{78756127-0E7D-42D0-AA24-C2C722406BEB}"/>
              </a:ext>
            </a:extLst>
          </p:cNvPr>
          <p:cNvSpPr/>
          <p:nvPr/>
        </p:nvSpPr>
        <p:spPr>
          <a:xfrm>
            <a:off x="5931959" y="1053893"/>
            <a:ext cx="963028" cy="454800"/>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文字方塊 13">
            <a:extLst>
              <a:ext uri="{FF2B5EF4-FFF2-40B4-BE49-F238E27FC236}">
                <a16:creationId xmlns:a16="http://schemas.microsoft.com/office/drawing/2014/main" id="{009307B0-B94B-4B29-BFFE-82DBE1F64732}"/>
              </a:ext>
            </a:extLst>
          </p:cNvPr>
          <p:cNvSpPr txBox="1"/>
          <p:nvPr/>
        </p:nvSpPr>
        <p:spPr>
          <a:xfrm>
            <a:off x="7882762" y="0"/>
            <a:ext cx="1261238" cy="276999"/>
          </a:xfrm>
          <a:prstGeom prst="rect">
            <a:avLst/>
          </a:prstGeom>
          <a:noFill/>
        </p:spPr>
        <p:txBody>
          <a:bodyPr wrap="square" rtlCol="0">
            <a:spAutoFit/>
          </a:bodyPr>
          <a:lstStyle/>
          <a:p>
            <a:r>
              <a:rPr lang="en-US" altLang="zh-TW" sz="1200" dirty="0">
                <a:latin typeface="源泉圓體 R" panose="020B0500000000000000" pitchFamily="34" charset="-120"/>
                <a:ea typeface="源泉圓體 R" panose="020B0500000000000000" pitchFamily="34" charset="-120"/>
              </a:rPr>
              <a:t>#52</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#53</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#54</a:t>
            </a:r>
            <a:endParaRPr lang="zh-TW" altLang="en-US" sz="1200" dirty="0">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12051548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群組 5">
            <a:extLst>
              <a:ext uri="{FF2B5EF4-FFF2-40B4-BE49-F238E27FC236}">
                <a16:creationId xmlns:a16="http://schemas.microsoft.com/office/drawing/2014/main" id="{CB399EF2-8361-4662-86A3-8D823D22EFAF}"/>
              </a:ext>
            </a:extLst>
          </p:cNvPr>
          <p:cNvGrpSpPr/>
          <p:nvPr/>
        </p:nvGrpSpPr>
        <p:grpSpPr>
          <a:xfrm>
            <a:off x="193424" y="196103"/>
            <a:ext cx="8096816" cy="835040"/>
            <a:chOff x="543944" y="551486"/>
            <a:chExt cx="8096816" cy="835040"/>
          </a:xfrm>
        </p:grpSpPr>
        <p:sp>
          <p:nvSpPr>
            <p:cNvPr id="7" name="文字方塊 6">
              <a:extLst>
                <a:ext uri="{FF2B5EF4-FFF2-40B4-BE49-F238E27FC236}">
                  <a16:creationId xmlns:a16="http://schemas.microsoft.com/office/drawing/2014/main" id="{B43CFED7-0816-4A3F-81C4-7BC33E85E459}"/>
                </a:ext>
              </a:extLst>
            </p:cNvPr>
            <p:cNvSpPr txBox="1"/>
            <p:nvPr/>
          </p:nvSpPr>
          <p:spPr>
            <a:xfrm>
              <a:off x="951325" y="617085"/>
              <a:ext cx="7689435" cy="769441"/>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修正後作法 </a:t>
              </a:r>
              <a:r>
                <a:rPr lang="zh-TW" altLang="en-US" sz="2000" b="1" dirty="0">
                  <a:latin typeface="源泉圓體 R" panose="020B0500000000000000" pitchFamily="34" charset="-120"/>
                  <a:ea typeface="源泉圓體 R" panose="020B0500000000000000" pitchFamily="34" charset="-120"/>
                </a:rPr>
                <a:t>(</a:t>
              </a:r>
              <a:r>
                <a:rPr lang="en-US" altLang="zh-TW" sz="2000" b="1" dirty="0" err="1">
                  <a:latin typeface="源泉圓體 R" panose="020B0500000000000000" pitchFamily="34" charset="-120"/>
                  <a:ea typeface="源泉圓體 R" panose="020B0500000000000000" pitchFamily="34" charset="-120"/>
                </a:rPr>
                <a:t>SpreadSubsample</a:t>
              </a:r>
              <a:r>
                <a:rPr lang="en-US" altLang="zh-TW" sz="2000" b="1" dirty="0">
                  <a:latin typeface="源泉圓體 R" panose="020B0500000000000000" pitchFamily="34" charset="-120"/>
                  <a:ea typeface="源泉圓體 R" panose="020B0500000000000000" pitchFamily="34" charset="-120"/>
                </a:rPr>
                <a:t>, confidence interval = 0.25, Unpruned = False</a:t>
              </a:r>
              <a:r>
                <a:rPr lang="zh-TW" altLang="en-US" sz="2000" b="1" dirty="0">
                  <a:latin typeface="源泉圓體 R" panose="020B0500000000000000" pitchFamily="34" charset="-120"/>
                  <a:ea typeface="源泉圓體 R" panose="020B0500000000000000" pitchFamily="34" charset="-120"/>
                </a:rPr>
                <a:t>)</a:t>
              </a:r>
              <a:endParaRPr lang="zh-TW" altLang="en-US" sz="2400" b="1" dirty="0">
                <a:latin typeface="源泉圓體 R" panose="020B0500000000000000" pitchFamily="34" charset="-120"/>
                <a:ea typeface="源泉圓體 R" panose="020B0500000000000000" pitchFamily="34" charset="-120"/>
              </a:endParaRPr>
            </a:p>
          </p:txBody>
        </p:sp>
        <p:grpSp>
          <p:nvGrpSpPr>
            <p:cNvPr id="8" name="群組 7">
              <a:extLst>
                <a:ext uri="{FF2B5EF4-FFF2-40B4-BE49-F238E27FC236}">
                  <a16:creationId xmlns:a16="http://schemas.microsoft.com/office/drawing/2014/main" id="{7CFF932E-2C0D-4DAA-BA64-2941AF525430}"/>
                </a:ext>
              </a:extLst>
            </p:cNvPr>
            <p:cNvGrpSpPr/>
            <p:nvPr/>
          </p:nvGrpSpPr>
          <p:grpSpPr>
            <a:xfrm>
              <a:off x="543944" y="551486"/>
              <a:ext cx="307027" cy="623271"/>
              <a:chOff x="543944" y="551486"/>
              <a:chExt cx="307027" cy="623271"/>
            </a:xfrm>
          </p:grpSpPr>
          <p:sp>
            <p:nvSpPr>
              <p:cNvPr id="9" name="矩形: 圓角 8">
                <a:extLst>
                  <a:ext uri="{FF2B5EF4-FFF2-40B4-BE49-F238E27FC236}">
                    <a16:creationId xmlns:a16="http://schemas.microsoft.com/office/drawing/2014/main" id="{E6881DB2-E0E0-4F4E-A340-2C0A8535680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0" name="直線接點 9">
                <a:extLst>
                  <a:ext uri="{FF2B5EF4-FFF2-40B4-BE49-F238E27FC236}">
                    <a16:creationId xmlns:a16="http://schemas.microsoft.com/office/drawing/2014/main" id="{DA8B493E-BEB0-45DA-BE36-D1D42CAB8C3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4" name="圖片 3">
            <a:extLst>
              <a:ext uri="{FF2B5EF4-FFF2-40B4-BE49-F238E27FC236}">
                <a16:creationId xmlns:a16="http://schemas.microsoft.com/office/drawing/2014/main" id="{035D60B7-EDE7-4289-8EE9-A6DFF378BEFD}"/>
              </a:ext>
            </a:extLst>
          </p:cNvPr>
          <p:cNvPicPr>
            <a:picLocks noChangeAspect="1"/>
          </p:cNvPicPr>
          <p:nvPr/>
        </p:nvPicPr>
        <p:blipFill>
          <a:blip r:embed="rId2"/>
          <a:stretch>
            <a:fillRect/>
          </a:stretch>
        </p:blipFill>
        <p:spPr>
          <a:xfrm>
            <a:off x="0" y="1043964"/>
            <a:ext cx="9144000" cy="4099536"/>
          </a:xfrm>
          <a:prstGeom prst="rect">
            <a:avLst/>
          </a:prstGeom>
        </p:spPr>
      </p:pic>
      <p:sp>
        <p:nvSpPr>
          <p:cNvPr id="11" name="文字方塊 10">
            <a:extLst>
              <a:ext uri="{FF2B5EF4-FFF2-40B4-BE49-F238E27FC236}">
                <a16:creationId xmlns:a16="http://schemas.microsoft.com/office/drawing/2014/main" id="{FCEB5FB4-FC2E-4262-A958-AE29C25D3766}"/>
              </a:ext>
            </a:extLst>
          </p:cNvPr>
          <p:cNvSpPr txBox="1"/>
          <p:nvPr/>
        </p:nvSpPr>
        <p:spPr>
          <a:xfrm>
            <a:off x="600805" y="935980"/>
            <a:ext cx="7689435"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#33</a:t>
            </a:r>
            <a:endParaRPr lang="zh-TW" altLang="en-US" sz="2400" b="1" dirty="0">
              <a:latin typeface="源泉圓體 R" panose="020B0500000000000000" pitchFamily="34" charset="-120"/>
              <a:ea typeface="源泉圓體 R" panose="020B0500000000000000" pitchFamily="34" charset="-120"/>
            </a:endParaRPr>
          </a:p>
        </p:txBody>
      </p:sp>
      <p:sp>
        <p:nvSpPr>
          <p:cNvPr id="12" name="投影片編號版面配置區 1">
            <a:extLst>
              <a:ext uri="{FF2B5EF4-FFF2-40B4-BE49-F238E27FC236}">
                <a16:creationId xmlns:a16="http://schemas.microsoft.com/office/drawing/2014/main" id="{A0049EED-4B04-415B-B4F8-F6E996B29DF8}"/>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54</a:t>
            </a:fld>
            <a:endParaRPr lang="en" dirty="0">
              <a:latin typeface="源泉圓體 TTF Heavy" panose="020B0A00000000000000" pitchFamily="34" charset="-120"/>
              <a:ea typeface="源泉圓體 TTF Heavy" panose="020B0A00000000000000" pitchFamily="34" charset="-120"/>
            </a:endParaRPr>
          </a:p>
        </p:txBody>
      </p:sp>
      <p:sp>
        <p:nvSpPr>
          <p:cNvPr id="13" name="矩形: 圓角 12">
            <a:extLst>
              <a:ext uri="{FF2B5EF4-FFF2-40B4-BE49-F238E27FC236}">
                <a16:creationId xmlns:a16="http://schemas.microsoft.com/office/drawing/2014/main" id="{78585257-DAE0-4D5B-A2A2-561A7F1054EA}"/>
              </a:ext>
            </a:extLst>
          </p:cNvPr>
          <p:cNvSpPr/>
          <p:nvPr/>
        </p:nvSpPr>
        <p:spPr>
          <a:xfrm>
            <a:off x="5915025" y="1126788"/>
            <a:ext cx="963028" cy="454800"/>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矩形: 圓角 13">
            <a:extLst>
              <a:ext uri="{FF2B5EF4-FFF2-40B4-BE49-F238E27FC236}">
                <a16:creationId xmlns:a16="http://schemas.microsoft.com/office/drawing/2014/main" id="{DAE634A3-2369-4CF3-B020-0ABC45001293}"/>
              </a:ext>
            </a:extLst>
          </p:cNvPr>
          <p:cNvSpPr/>
          <p:nvPr/>
        </p:nvSpPr>
        <p:spPr>
          <a:xfrm>
            <a:off x="7680900" y="1794669"/>
            <a:ext cx="914400" cy="554508"/>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文字方塊 14">
            <a:extLst>
              <a:ext uri="{FF2B5EF4-FFF2-40B4-BE49-F238E27FC236}">
                <a16:creationId xmlns:a16="http://schemas.microsoft.com/office/drawing/2014/main" id="{B0304D01-1691-48F4-A6BE-B19E5865A6B0}"/>
              </a:ext>
            </a:extLst>
          </p:cNvPr>
          <p:cNvSpPr txBox="1"/>
          <p:nvPr/>
        </p:nvSpPr>
        <p:spPr>
          <a:xfrm>
            <a:off x="7882762" y="0"/>
            <a:ext cx="1261238" cy="276999"/>
          </a:xfrm>
          <a:prstGeom prst="rect">
            <a:avLst/>
          </a:prstGeom>
          <a:noFill/>
        </p:spPr>
        <p:txBody>
          <a:bodyPr wrap="square" rtlCol="0">
            <a:spAutoFit/>
          </a:bodyPr>
          <a:lstStyle/>
          <a:p>
            <a:r>
              <a:rPr lang="en-US" altLang="zh-TW" sz="1200" dirty="0">
                <a:latin typeface="源泉圓體 R" panose="020B0500000000000000" pitchFamily="34" charset="-120"/>
                <a:ea typeface="源泉圓體 R" panose="020B0500000000000000" pitchFamily="34" charset="-120"/>
              </a:rPr>
              <a:t>#52</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#53</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#54</a:t>
            </a:r>
            <a:endParaRPr lang="zh-TW" altLang="en-US" sz="1200" dirty="0">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290244002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D360C9A9-0E19-4BE2-8A51-C7C0202AC93B}"/>
              </a:ext>
            </a:extLst>
          </p:cNvPr>
          <p:cNvPicPr>
            <a:picLocks noChangeAspect="1"/>
          </p:cNvPicPr>
          <p:nvPr/>
        </p:nvPicPr>
        <p:blipFill>
          <a:blip r:embed="rId2"/>
          <a:stretch>
            <a:fillRect/>
          </a:stretch>
        </p:blipFill>
        <p:spPr>
          <a:xfrm>
            <a:off x="0" y="646422"/>
            <a:ext cx="9144000" cy="4454641"/>
          </a:xfrm>
          <a:prstGeom prst="rect">
            <a:avLst/>
          </a:prstGeom>
        </p:spPr>
      </p:pic>
      <p:grpSp>
        <p:nvGrpSpPr>
          <p:cNvPr id="6" name="群組 5">
            <a:extLst>
              <a:ext uri="{FF2B5EF4-FFF2-40B4-BE49-F238E27FC236}">
                <a16:creationId xmlns:a16="http://schemas.microsoft.com/office/drawing/2014/main" id="{CB399EF2-8361-4662-86A3-8D823D22EFAF}"/>
              </a:ext>
            </a:extLst>
          </p:cNvPr>
          <p:cNvGrpSpPr/>
          <p:nvPr/>
        </p:nvGrpSpPr>
        <p:grpSpPr>
          <a:xfrm>
            <a:off x="193424" y="196103"/>
            <a:ext cx="8096816" cy="835040"/>
            <a:chOff x="543944" y="551486"/>
            <a:chExt cx="8096816" cy="835040"/>
          </a:xfrm>
        </p:grpSpPr>
        <p:sp>
          <p:nvSpPr>
            <p:cNvPr id="7" name="文字方塊 6">
              <a:extLst>
                <a:ext uri="{FF2B5EF4-FFF2-40B4-BE49-F238E27FC236}">
                  <a16:creationId xmlns:a16="http://schemas.microsoft.com/office/drawing/2014/main" id="{B43CFED7-0816-4A3F-81C4-7BC33E85E459}"/>
                </a:ext>
              </a:extLst>
            </p:cNvPr>
            <p:cNvSpPr txBox="1"/>
            <p:nvPr/>
          </p:nvSpPr>
          <p:spPr>
            <a:xfrm>
              <a:off x="951325" y="617085"/>
              <a:ext cx="7689435" cy="769441"/>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修正後作法 </a:t>
              </a:r>
              <a:r>
                <a:rPr lang="zh-TW" altLang="en-US" sz="2000" b="1" dirty="0">
                  <a:latin typeface="源泉圓體 R" panose="020B0500000000000000" pitchFamily="34" charset="-120"/>
                  <a:ea typeface="源泉圓體 R" panose="020B0500000000000000" pitchFamily="34" charset="-120"/>
                </a:rPr>
                <a:t>(</a:t>
              </a:r>
              <a:r>
                <a:rPr lang="en-US" altLang="zh-TW" sz="2000" b="1" dirty="0">
                  <a:latin typeface="源泉圓體 R" panose="020B0500000000000000" pitchFamily="34" charset="-120"/>
                  <a:ea typeface="源泉圓體 R" panose="020B0500000000000000" pitchFamily="34" charset="-120"/>
                </a:rPr>
                <a:t>SMOTE, confidence interval = 0.25, Unpruned = False, </a:t>
              </a:r>
              <a:r>
                <a:rPr lang="zh-TW" altLang="en-US" sz="2000" b="1" u="dbl" dirty="0">
                  <a:latin typeface="源泉圓體 R" panose="020B0500000000000000" pitchFamily="34" charset="-120"/>
                  <a:ea typeface="源泉圓體 R" panose="020B0500000000000000" pitchFamily="34" charset="-120"/>
                </a:rPr>
                <a:t>刪到 </a:t>
              </a:r>
              <a:r>
                <a:rPr lang="en-US" altLang="zh-TW" sz="2000" b="1" u="dbl" dirty="0">
                  <a:latin typeface="源泉圓體 R" panose="020B0500000000000000" pitchFamily="34" charset="-120"/>
                  <a:ea typeface="源泉圓體 R" panose="020B0500000000000000" pitchFamily="34" charset="-120"/>
                </a:rPr>
                <a:t>Diabetes</a:t>
              </a:r>
              <a:r>
                <a:rPr lang="zh-TW" altLang="en-US" sz="2000" b="1" dirty="0">
                  <a:latin typeface="源泉圓體 R" panose="020B0500000000000000" pitchFamily="34" charset="-120"/>
                  <a:ea typeface="源泉圓體 R" panose="020B0500000000000000" pitchFamily="34" charset="-120"/>
                </a:rPr>
                <a:t>)</a:t>
              </a:r>
              <a:endParaRPr lang="zh-TW" altLang="en-US" sz="2400" b="1" dirty="0">
                <a:latin typeface="源泉圓體 R" panose="020B0500000000000000" pitchFamily="34" charset="-120"/>
                <a:ea typeface="源泉圓體 R" panose="020B0500000000000000" pitchFamily="34" charset="-120"/>
              </a:endParaRPr>
            </a:p>
          </p:txBody>
        </p:sp>
        <p:grpSp>
          <p:nvGrpSpPr>
            <p:cNvPr id="8" name="群組 7">
              <a:extLst>
                <a:ext uri="{FF2B5EF4-FFF2-40B4-BE49-F238E27FC236}">
                  <a16:creationId xmlns:a16="http://schemas.microsoft.com/office/drawing/2014/main" id="{7CFF932E-2C0D-4DAA-BA64-2941AF525430}"/>
                </a:ext>
              </a:extLst>
            </p:cNvPr>
            <p:cNvGrpSpPr/>
            <p:nvPr/>
          </p:nvGrpSpPr>
          <p:grpSpPr>
            <a:xfrm>
              <a:off x="543944" y="551486"/>
              <a:ext cx="307027" cy="623271"/>
              <a:chOff x="543944" y="551486"/>
              <a:chExt cx="307027" cy="623271"/>
            </a:xfrm>
          </p:grpSpPr>
          <p:sp>
            <p:nvSpPr>
              <p:cNvPr id="9" name="矩形: 圓角 8">
                <a:extLst>
                  <a:ext uri="{FF2B5EF4-FFF2-40B4-BE49-F238E27FC236}">
                    <a16:creationId xmlns:a16="http://schemas.microsoft.com/office/drawing/2014/main" id="{E6881DB2-E0E0-4F4E-A340-2C0A8535680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0" name="直線接點 9">
                <a:extLst>
                  <a:ext uri="{FF2B5EF4-FFF2-40B4-BE49-F238E27FC236}">
                    <a16:creationId xmlns:a16="http://schemas.microsoft.com/office/drawing/2014/main" id="{DA8B493E-BEB0-45DA-BE36-D1D42CAB8C3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2" name="文字方塊 11">
            <a:extLst>
              <a:ext uri="{FF2B5EF4-FFF2-40B4-BE49-F238E27FC236}">
                <a16:creationId xmlns:a16="http://schemas.microsoft.com/office/drawing/2014/main" id="{004B3294-F44A-475F-83AE-3C6618DC0D42}"/>
              </a:ext>
            </a:extLst>
          </p:cNvPr>
          <p:cNvSpPr txBox="1"/>
          <p:nvPr/>
        </p:nvSpPr>
        <p:spPr>
          <a:xfrm>
            <a:off x="600805" y="935980"/>
            <a:ext cx="7689435"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#41</a:t>
            </a:r>
            <a:endParaRPr lang="zh-TW" altLang="en-US" sz="2400" b="1" dirty="0">
              <a:latin typeface="源泉圓體 R" panose="020B0500000000000000" pitchFamily="34" charset="-120"/>
              <a:ea typeface="源泉圓體 R" panose="020B0500000000000000" pitchFamily="34" charset="-120"/>
            </a:endParaRPr>
          </a:p>
        </p:txBody>
      </p:sp>
      <p:sp>
        <p:nvSpPr>
          <p:cNvPr id="11" name="投影片編號版面配置區 1">
            <a:extLst>
              <a:ext uri="{FF2B5EF4-FFF2-40B4-BE49-F238E27FC236}">
                <a16:creationId xmlns:a16="http://schemas.microsoft.com/office/drawing/2014/main" id="{F573420D-F133-42F5-899E-B4B71D3918FE}"/>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55</a:t>
            </a:fld>
            <a:endParaRPr lang="en" dirty="0">
              <a:latin typeface="源泉圓體 TTF Heavy" panose="020B0A00000000000000" pitchFamily="34" charset="-120"/>
              <a:ea typeface="源泉圓體 TTF Heavy" panose="020B0A00000000000000" pitchFamily="34" charset="-120"/>
            </a:endParaRPr>
          </a:p>
        </p:txBody>
      </p:sp>
      <p:sp>
        <p:nvSpPr>
          <p:cNvPr id="13" name="矩形: 圓角 12">
            <a:extLst>
              <a:ext uri="{FF2B5EF4-FFF2-40B4-BE49-F238E27FC236}">
                <a16:creationId xmlns:a16="http://schemas.microsoft.com/office/drawing/2014/main" id="{4DD16048-7DE4-4D85-98F6-071AAB5E888E}"/>
              </a:ext>
            </a:extLst>
          </p:cNvPr>
          <p:cNvSpPr/>
          <p:nvPr/>
        </p:nvSpPr>
        <p:spPr>
          <a:xfrm>
            <a:off x="5771092" y="759594"/>
            <a:ext cx="963028" cy="454800"/>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矩形: 圓角 14">
            <a:extLst>
              <a:ext uri="{FF2B5EF4-FFF2-40B4-BE49-F238E27FC236}">
                <a16:creationId xmlns:a16="http://schemas.microsoft.com/office/drawing/2014/main" id="{DC649AE1-C16D-457A-9DD7-2483FE816568}"/>
              </a:ext>
            </a:extLst>
          </p:cNvPr>
          <p:cNvSpPr/>
          <p:nvPr/>
        </p:nvSpPr>
        <p:spPr>
          <a:xfrm>
            <a:off x="18936" y="3428665"/>
            <a:ext cx="2803091" cy="1129078"/>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圓角 15">
            <a:extLst>
              <a:ext uri="{FF2B5EF4-FFF2-40B4-BE49-F238E27FC236}">
                <a16:creationId xmlns:a16="http://schemas.microsoft.com/office/drawing/2014/main" id="{727AC6E0-7150-4551-83C2-830C3C438944}"/>
              </a:ext>
            </a:extLst>
          </p:cNvPr>
          <p:cNvSpPr/>
          <p:nvPr/>
        </p:nvSpPr>
        <p:spPr>
          <a:xfrm>
            <a:off x="6392916" y="2120276"/>
            <a:ext cx="1679029" cy="451474"/>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文字方塊 17">
            <a:extLst>
              <a:ext uri="{FF2B5EF4-FFF2-40B4-BE49-F238E27FC236}">
                <a16:creationId xmlns:a16="http://schemas.microsoft.com/office/drawing/2014/main" id="{4B31C7BA-A792-409F-8354-17797D9BD90A}"/>
              </a:ext>
            </a:extLst>
          </p:cNvPr>
          <p:cNvSpPr txBox="1"/>
          <p:nvPr/>
        </p:nvSpPr>
        <p:spPr>
          <a:xfrm>
            <a:off x="7882762" y="0"/>
            <a:ext cx="1261238" cy="276999"/>
          </a:xfrm>
          <a:prstGeom prst="rect">
            <a:avLst/>
          </a:prstGeom>
          <a:noFill/>
        </p:spPr>
        <p:txBody>
          <a:bodyPr wrap="square" rtlCol="0">
            <a:spAutoFit/>
          </a:bodyPr>
          <a:lstStyle/>
          <a:p>
            <a:r>
              <a:rPr lang="en-US" altLang="zh-TW" sz="1200" dirty="0">
                <a:latin typeface="源泉圓體 R" panose="020B0500000000000000" pitchFamily="34" charset="-120"/>
                <a:ea typeface="源泉圓體 R" panose="020B0500000000000000" pitchFamily="34" charset="-120"/>
              </a:rPr>
              <a:t>#55</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#56</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#57</a:t>
            </a:r>
            <a:endParaRPr lang="zh-TW" altLang="en-US" sz="1200" dirty="0">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46852002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A61BF5B8-9318-402A-92AB-DD708B0A3A1E}"/>
              </a:ext>
            </a:extLst>
          </p:cNvPr>
          <p:cNvPicPr>
            <a:picLocks noChangeAspect="1"/>
          </p:cNvPicPr>
          <p:nvPr/>
        </p:nvPicPr>
        <p:blipFill>
          <a:blip r:embed="rId2"/>
          <a:stretch>
            <a:fillRect/>
          </a:stretch>
        </p:blipFill>
        <p:spPr>
          <a:xfrm>
            <a:off x="0" y="903460"/>
            <a:ext cx="9144000" cy="4240040"/>
          </a:xfrm>
          <a:prstGeom prst="rect">
            <a:avLst/>
          </a:prstGeom>
        </p:spPr>
      </p:pic>
      <p:grpSp>
        <p:nvGrpSpPr>
          <p:cNvPr id="6" name="群組 5">
            <a:extLst>
              <a:ext uri="{FF2B5EF4-FFF2-40B4-BE49-F238E27FC236}">
                <a16:creationId xmlns:a16="http://schemas.microsoft.com/office/drawing/2014/main" id="{CB399EF2-8361-4662-86A3-8D823D22EFAF}"/>
              </a:ext>
            </a:extLst>
          </p:cNvPr>
          <p:cNvGrpSpPr/>
          <p:nvPr/>
        </p:nvGrpSpPr>
        <p:grpSpPr>
          <a:xfrm>
            <a:off x="193424" y="196103"/>
            <a:ext cx="8096816" cy="835040"/>
            <a:chOff x="543944" y="551486"/>
            <a:chExt cx="8096816" cy="835040"/>
          </a:xfrm>
        </p:grpSpPr>
        <p:sp>
          <p:nvSpPr>
            <p:cNvPr id="7" name="文字方塊 6">
              <a:extLst>
                <a:ext uri="{FF2B5EF4-FFF2-40B4-BE49-F238E27FC236}">
                  <a16:creationId xmlns:a16="http://schemas.microsoft.com/office/drawing/2014/main" id="{B43CFED7-0816-4A3F-81C4-7BC33E85E459}"/>
                </a:ext>
              </a:extLst>
            </p:cNvPr>
            <p:cNvSpPr txBox="1"/>
            <p:nvPr/>
          </p:nvSpPr>
          <p:spPr>
            <a:xfrm>
              <a:off x="951325" y="617085"/>
              <a:ext cx="7689435" cy="769441"/>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修正後作法 </a:t>
              </a:r>
              <a:r>
                <a:rPr lang="zh-TW" altLang="en-US" sz="2000" b="1" dirty="0">
                  <a:latin typeface="源泉圓體 R" panose="020B0500000000000000" pitchFamily="34" charset="-120"/>
                  <a:ea typeface="源泉圓體 R" panose="020B0500000000000000" pitchFamily="34" charset="-120"/>
                </a:rPr>
                <a:t>(</a:t>
              </a:r>
              <a:r>
                <a:rPr lang="en-US" altLang="zh-TW" sz="2000" b="1" dirty="0">
                  <a:latin typeface="源泉圓體 R" panose="020B0500000000000000" pitchFamily="34" charset="-120"/>
                  <a:ea typeface="源泉圓體 R" panose="020B0500000000000000" pitchFamily="34" charset="-120"/>
                </a:rPr>
                <a:t>SMOTE, confidence interval = 0.25, Unpruned = False, </a:t>
              </a:r>
              <a:r>
                <a:rPr lang="zh-TW" altLang="en-US" sz="2000" b="1" u="dbl" dirty="0">
                  <a:latin typeface="源泉圓體 R" panose="020B0500000000000000" pitchFamily="34" charset="-120"/>
                  <a:ea typeface="源泉圓體 R" panose="020B0500000000000000" pitchFamily="34" charset="-120"/>
                </a:rPr>
                <a:t>刪到 </a:t>
              </a:r>
              <a:r>
                <a:rPr lang="en-US" altLang="zh-TW" sz="2000" b="1" u="dbl" dirty="0">
                  <a:latin typeface="源泉圓體 R" panose="020B0500000000000000" pitchFamily="34" charset="-120"/>
                  <a:ea typeface="源泉圓體 R" panose="020B0500000000000000" pitchFamily="34" charset="-120"/>
                </a:rPr>
                <a:t>Chronic Lung Disease</a:t>
              </a:r>
              <a:r>
                <a:rPr lang="zh-TW" altLang="en-US" sz="2000" b="1" dirty="0">
                  <a:latin typeface="源泉圓體 R" panose="020B0500000000000000" pitchFamily="34" charset="-120"/>
                  <a:ea typeface="源泉圓體 R" panose="020B0500000000000000" pitchFamily="34" charset="-120"/>
                </a:rPr>
                <a:t>)</a:t>
              </a:r>
              <a:endParaRPr lang="zh-TW" altLang="en-US" sz="2400" b="1" dirty="0">
                <a:latin typeface="源泉圓體 R" panose="020B0500000000000000" pitchFamily="34" charset="-120"/>
                <a:ea typeface="源泉圓體 R" panose="020B0500000000000000" pitchFamily="34" charset="-120"/>
              </a:endParaRPr>
            </a:p>
          </p:txBody>
        </p:sp>
        <p:grpSp>
          <p:nvGrpSpPr>
            <p:cNvPr id="8" name="群組 7">
              <a:extLst>
                <a:ext uri="{FF2B5EF4-FFF2-40B4-BE49-F238E27FC236}">
                  <a16:creationId xmlns:a16="http://schemas.microsoft.com/office/drawing/2014/main" id="{7CFF932E-2C0D-4DAA-BA64-2941AF525430}"/>
                </a:ext>
              </a:extLst>
            </p:cNvPr>
            <p:cNvGrpSpPr/>
            <p:nvPr/>
          </p:nvGrpSpPr>
          <p:grpSpPr>
            <a:xfrm>
              <a:off x="543944" y="551486"/>
              <a:ext cx="307027" cy="623271"/>
              <a:chOff x="543944" y="551486"/>
              <a:chExt cx="307027" cy="623271"/>
            </a:xfrm>
          </p:grpSpPr>
          <p:sp>
            <p:nvSpPr>
              <p:cNvPr id="9" name="矩形: 圓角 8">
                <a:extLst>
                  <a:ext uri="{FF2B5EF4-FFF2-40B4-BE49-F238E27FC236}">
                    <a16:creationId xmlns:a16="http://schemas.microsoft.com/office/drawing/2014/main" id="{E6881DB2-E0E0-4F4E-A340-2C0A8535680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0" name="直線接點 9">
                <a:extLst>
                  <a:ext uri="{FF2B5EF4-FFF2-40B4-BE49-F238E27FC236}">
                    <a16:creationId xmlns:a16="http://schemas.microsoft.com/office/drawing/2014/main" id="{DA8B493E-BEB0-45DA-BE36-D1D42CAB8C3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1" name="文字方塊 10">
            <a:extLst>
              <a:ext uri="{FF2B5EF4-FFF2-40B4-BE49-F238E27FC236}">
                <a16:creationId xmlns:a16="http://schemas.microsoft.com/office/drawing/2014/main" id="{E1B77133-C91E-49FD-B1FE-C442DD4CBAFE}"/>
              </a:ext>
            </a:extLst>
          </p:cNvPr>
          <p:cNvSpPr txBox="1"/>
          <p:nvPr/>
        </p:nvSpPr>
        <p:spPr>
          <a:xfrm>
            <a:off x="600805" y="935980"/>
            <a:ext cx="7689435"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#41</a:t>
            </a:r>
            <a:endParaRPr lang="zh-TW" altLang="en-US" sz="2400" b="1" dirty="0">
              <a:latin typeface="源泉圓體 R" panose="020B0500000000000000" pitchFamily="34" charset="-120"/>
              <a:ea typeface="源泉圓體 R" panose="020B0500000000000000" pitchFamily="34" charset="-120"/>
            </a:endParaRPr>
          </a:p>
        </p:txBody>
      </p:sp>
      <p:sp>
        <p:nvSpPr>
          <p:cNvPr id="12" name="投影片編號版面配置區 1">
            <a:extLst>
              <a:ext uri="{FF2B5EF4-FFF2-40B4-BE49-F238E27FC236}">
                <a16:creationId xmlns:a16="http://schemas.microsoft.com/office/drawing/2014/main" id="{0E979B88-4966-4060-9FEB-7F5FD298E58F}"/>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56</a:t>
            </a:fld>
            <a:endParaRPr lang="en" dirty="0">
              <a:latin typeface="源泉圓體 TTF Heavy" panose="020B0A00000000000000" pitchFamily="34" charset="-120"/>
              <a:ea typeface="源泉圓體 TTF Heavy" panose="020B0A00000000000000" pitchFamily="34" charset="-120"/>
            </a:endParaRPr>
          </a:p>
        </p:txBody>
      </p:sp>
      <p:sp>
        <p:nvSpPr>
          <p:cNvPr id="13" name="矩形: 圓角 12">
            <a:extLst>
              <a:ext uri="{FF2B5EF4-FFF2-40B4-BE49-F238E27FC236}">
                <a16:creationId xmlns:a16="http://schemas.microsoft.com/office/drawing/2014/main" id="{2238E09D-840C-4741-BEFD-6495744E4DC4}"/>
              </a:ext>
            </a:extLst>
          </p:cNvPr>
          <p:cNvSpPr/>
          <p:nvPr/>
        </p:nvSpPr>
        <p:spPr>
          <a:xfrm>
            <a:off x="5694892" y="903460"/>
            <a:ext cx="963028" cy="454800"/>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矩形: 圓角 13">
            <a:extLst>
              <a:ext uri="{FF2B5EF4-FFF2-40B4-BE49-F238E27FC236}">
                <a16:creationId xmlns:a16="http://schemas.microsoft.com/office/drawing/2014/main" id="{E45F6072-253C-4DC8-BCA1-D8B12EBEDB93}"/>
              </a:ext>
            </a:extLst>
          </p:cNvPr>
          <p:cNvSpPr/>
          <p:nvPr/>
        </p:nvSpPr>
        <p:spPr>
          <a:xfrm>
            <a:off x="18936" y="3752720"/>
            <a:ext cx="2803091" cy="1129078"/>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圓角 15">
            <a:extLst>
              <a:ext uri="{FF2B5EF4-FFF2-40B4-BE49-F238E27FC236}">
                <a16:creationId xmlns:a16="http://schemas.microsoft.com/office/drawing/2014/main" id="{C1EC9E78-4B1A-4E02-A10A-FF6ED56B8BDA}"/>
              </a:ext>
            </a:extLst>
          </p:cNvPr>
          <p:cNvSpPr/>
          <p:nvPr/>
        </p:nvSpPr>
        <p:spPr>
          <a:xfrm>
            <a:off x="6392916" y="2310060"/>
            <a:ext cx="1679029" cy="451474"/>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文字方塊 17">
            <a:extLst>
              <a:ext uri="{FF2B5EF4-FFF2-40B4-BE49-F238E27FC236}">
                <a16:creationId xmlns:a16="http://schemas.microsoft.com/office/drawing/2014/main" id="{76CB8462-5698-4184-B3DA-2F2A5BC669F3}"/>
              </a:ext>
            </a:extLst>
          </p:cNvPr>
          <p:cNvSpPr txBox="1"/>
          <p:nvPr/>
        </p:nvSpPr>
        <p:spPr>
          <a:xfrm>
            <a:off x="7882762" y="0"/>
            <a:ext cx="1261238" cy="276999"/>
          </a:xfrm>
          <a:prstGeom prst="rect">
            <a:avLst/>
          </a:prstGeom>
          <a:noFill/>
        </p:spPr>
        <p:txBody>
          <a:bodyPr wrap="square" rtlCol="0">
            <a:spAutoFit/>
          </a:bodyPr>
          <a:lstStyle/>
          <a:p>
            <a:r>
              <a:rPr lang="en-US" altLang="zh-TW" sz="1200" dirty="0">
                <a:latin typeface="源泉圓體 R" panose="020B0500000000000000" pitchFamily="34" charset="-120"/>
                <a:ea typeface="源泉圓體 R" panose="020B0500000000000000" pitchFamily="34" charset="-120"/>
              </a:rPr>
              <a:t>#55</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#56</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#57</a:t>
            </a:r>
            <a:endParaRPr lang="zh-TW" altLang="en-US" sz="1200" dirty="0">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17564594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群組 5">
            <a:extLst>
              <a:ext uri="{FF2B5EF4-FFF2-40B4-BE49-F238E27FC236}">
                <a16:creationId xmlns:a16="http://schemas.microsoft.com/office/drawing/2014/main" id="{CB399EF2-8361-4662-86A3-8D823D22EFAF}"/>
              </a:ext>
            </a:extLst>
          </p:cNvPr>
          <p:cNvGrpSpPr/>
          <p:nvPr/>
        </p:nvGrpSpPr>
        <p:grpSpPr>
          <a:xfrm>
            <a:off x="193424" y="196103"/>
            <a:ext cx="8096816" cy="835040"/>
            <a:chOff x="543944" y="551486"/>
            <a:chExt cx="8096816" cy="835040"/>
          </a:xfrm>
        </p:grpSpPr>
        <p:sp>
          <p:nvSpPr>
            <p:cNvPr id="7" name="文字方塊 6">
              <a:extLst>
                <a:ext uri="{FF2B5EF4-FFF2-40B4-BE49-F238E27FC236}">
                  <a16:creationId xmlns:a16="http://schemas.microsoft.com/office/drawing/2014/main" id="{B43CFED7-0816-4A3F-81C4-7BC33E85E459}"/>
                </a:ext>
              </a:extLst>
            </p:cNvPr>
            <p:cNvSpPr txBox="1"/>
            <p:nvPr/>
          </p:nvSpPr>
          <p:spPr>
            <a:xfrm>
              <a:off x="951325" y="617085"/>
              <a:ext cx="7689435" cy="769441"/>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修正後作法 </a:t>
              </a:r>
              <a:r>
                <a:rPr lang="zh-TW" altLang="en-US" sz="2000" b="1" dirty="0">
                  <a:latin typeface="源泉圓體 R" panose="020B0500000000000000" pitchFamily="34" charset="-120"/>
                  <a:ea typeface="源泉圓體 R" panose="020B0500000000000000" pitchFamily="34" charset="-120"/>
                </a:rPr>
                <a:t>(</a:t>
              </a:r>
              <a:r>
                <a:rPr lang="en-US" altLang="zh-TW" sz="2000" b="1" dirty="0">
                  <a:latin typeface="源泉圓體 R" panose="020B0500000000000000" pitchFamily="34" charset="-120"/>
                  <a:ea typeface="源泉圓體 R" panose="020B0500000000000000" pitchFamily="34" charset="-120"/>
                </a:rPr>
                <a:t>SMOTE, confidence interval = 0.25, Unpruned = False, </a:t>
              </a:r>
              <a:r>
                <a:rPr lang="zh-TW" altLang="en-US" sz="2000" b="1" dirty="0">
                  <a:latin typeface="源泉圓體 R" panose="020B0500000000000000" pitchFamily="34" charset="-120"/>
                  <a:ea typeface="源泉圓體 R" panose="020B0500000000000000" pitchFamily="34" charset="-120"/>
                </a:rPr>
                <a:t>刪到剩 </a:t>
              </a:r>
              <a:r>
                <a:rPr lang="en-US" altLang="zh-TW" sz="2000" b="1" dirty="0">
                  <a:latin typeface="源泉圓體 R" panose="020B0500000000000000" pitchFamily="34" charset="-120"/>
                  <a:ea typeface="源泉圓體 R" panose="020B0500000000000000" pitchFamily="34" charset="-120"/>
                </a:rPr>
                <a:t>10 </a:t>
              </a:r>
              <a:r>
                <a:rPr lang="zh-TW" altLang="en-US" sz="2000" b="1" dirty="0">
                  <a:latin typeface="源泉圓體 R" panose="020B0500000000000000" pitchFamily="34" charset="-120"/>
                  <a:ea typeface="源泉圓體 R" panose="020B0500000000000000" pitchFamily="34" charset="-120"/>
                </a:rPr>
                <a:t>個)</a:t>
              </a:r>
              <a:endParaRPr lang="zh-TW" altLang="en-US" sz="2400" b="1" dirty="0">
                <a:latin typeface="源泉圓體 R" panose="020B0500000000000000" pitchFamily="34" charset="-120"/>
                <a:ea typeface="源泉圓體 R" panose="020B0500000000000000" pitchFamily="34" charset="-120"/>
              </a:endParaRPr>
            </a:p>
          </p:txBody>
        </p:sp>
        <p:grpSp>
          <p:nvGrpSpPr>
            <p:cNvPr id="8" name="群組 7">
              <a:extLst>
                <a:ext uri="{FF2B5EF4-FFF2-40B4-BE49-F238E27FC236}">
                  <a16:creationId xmlns:a16="http://schemas.microsoft.com/office/drawing/2014/main" id="{7CFF932E-2C0D-4DAA-BA64-2941AF525430}"/>
                </a:ext>
              </a:extLst>
            </p:cNvPr>
            <p:cNvGrpSpPr/>
            <p:nvPr/>
          </p:nvGrpSpPr>
          <p:grpSpPr>
            <a:xfrm>
              <a:off x="543944" y="551486"/>
              <a:ext cx="307027" cy="623271"/>
              <a:chOff x="543944" y="551486"/>
              <a:chExt cx="307027" cy="623271"/>
            </a:xfrm>
          </p:grpSpPr>
          <p:sp>
            <p:nvSpPr>
              <p:cNvPr id="9" name="矩形: 圓角 8">
                <a:extLst>
                  <a:ext uri="{FF2B5EF4-FFF2-40B4-BE49-F238E27FC236}">
                    <a16:creationId xmlns:a16="http://schemas.microsoft.com/office/drawing/2014/main" id="{E6881DB2-E0E0-4F4E-A340-2C0A8535680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0" name="直線接點 9">
                <a:extLst>
                  <a:ext uri="{FF2B5EF4-FFF2-40B4-BE49-F238E27FC236}">
                    <a16:creationId xmlns:a16="http://schemas.microsoft.com/office/drawing/2014/main" id="{DA8B493E-BEB0-45DA-BE36-D1D42CAB8C3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11" name="圖片 10">
            <a:extLst>
              <a:ext uri="{FF2B5EF4-FFF2-40B4-BE49-F238E27FC236}">
                <a16:creationId xmlns:a16="http://schemas.microsoft.com/office/drawing/2014/main" id="{E36E4280-DC82-4F6C-ADB3-29D28C55BED0}"/>
              </a:ext>
            </a:extLst>
          </p:cNvPr>
          <p:cNvPicPr>
            <a:picLocks noChangeAspect="1"/>
          </p:cNvPicPr>
          <p:nvPr/>
        </p:nvPicPr>
        <p:blipFill>
          <a:blip r:embed="rId2"/>
          <a:stretch>
            <a:fillRect/>
          </a:stretch>
        </p:blipFill>
        <p:spPr>
          <a:xfrm>
            <a:off x="0" y="984390"/>
            <a:ext cx="9144000" cy="4159110"/>
          </a:xfrm>
          <a:prstGeom prst="rect">
            <a:avLst/>
          </a:prstGeom>
        </p:spPr>
      </p:pic>
      <p:sp>
        <p:nvSpPr>
          <p:cNvPr id="12" name="文字方塊 11">
            <a:extLst>
              <a:ext uri="{FF2B5EF4-FFF2-40B4-BE49-F238E27FC236}">
                <a16:creationId xmlns:a16="http://schemas.microsoft.com/office/drawing/2014/main" id="{84D48D15-BD09-47E2-994B-D089F150F966}"/>
              </a:ext>
            </a:extLst>
          </p:cNvPr>
          <p:cNvSpPr txBox="1"/>
          <p:nvPr/>
        </p:nvSpPr>
        <p:spPr>
          <a:xfrm>
            <a:off x="600805" y="935980"/>
            <a:ext cx="7689435"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#39</a:t>
            </a:r>
            <a:endParaRPr lang="zh-TW" altLang="en-US" sz="2400" b="1" dirty="0">
              <a:latin typeface="源泉圓體 R" panose="020B0500000000000000" pitchFamily="34" charset="-120"/>
              <a:ea typeface="源泉圓體 R" panose="020B0500000000000000" pitchFamily="34" charset="-120"/>
            </a:endParaRPr>
          </a:p>
        </p:txBody>
      </p:sp>
      <p:sp>
        <p:nvSpPr>
          <p:cNvPr id="13" name="投影片編號版面配置區 1">
            <a:extLst>
              <a:ext uri="{FF2B5EF4-FFF2-40B4-BE49-F238E27FC236}">
                <a16:creationId xmlns:a16="http://schemas.microsoft.com/office/drawing/2014/main" id="{71C526A6-95B0-49A8-BA1F-1B88634EDB46}"/>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57</a:t>
            </a:fld>
            <a:endParaRPr lang="en" dirty="0">
              <a:latin typeface="源泉圓體 TTF Heavy" panose="020B0A00000000000000" pitchFamily="34" charset="-120"/>
              <a:ea typeface="源泉圓體 TTF Heavy" panose="020B0A00000000000000" pitchFamily="34" charset="-120"/>
            </a:endParaRPr>
          </a:p>
        </p:txBody>
      </p:sp>
      <p:sp>
        <p:nvSpPr>
          <p:cNvPr id="14" name="矩形: 圓角 13">
            <a:extLst>
              <a:ext uri="{FF2B5EF4-FFF2-40B4-BE49-F238E27FC236}">
                <a16:creationId xmlns:a16="http://schemas.microsoft.com/office/drawing/2014/main" id="{D51BFA05-DCCC-4C94-9FF2-970F735DD952}"/>
              </a:ext>
            </a:extLst>
          </p:cNvPr>
          <p:cNvSpPr/>
          <p:nvPr/>
        </p:nvSpPr>
        <p:spPr>
          <a:xfrm>
            <a:off x="5813425" y="991255"/>
            <a:ext cx="963028" cy="454800"/>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文字方塊 14">
            <a:extLst>
              <a:ext uri="{FF2B5EF4-FFF2-40B4-BE49-F238E27FC236}">
                <a16:creationId xmlns:a16="http://schemas.microsoft.com/office/drawing/2014/main" id="{410D4990-0712-4603-9FDA-BDC5A9472C31}"/>
              </a:ext>
            </a:extLst>
          </p:cNvPr>
          <p:cNvSpPr txBox="1"/>
          <p:nvPr/>
        </p:nvSpPr>
        <p:spPr>
          <a:xfrm>
            <a:off x="7882762" y="0"/>
            <a:ext cx="1261238" cy="276999"/>
          </a:xfrm>
          <a:prstGeom prst="rect">
            <a:avLst/>
          </a:prstGeom>
          <a:noFill/>
        </p:spPr>
        <p:txBody>
          <a:bodyPr wrap="square" rtlCol="0">
            <a:spAutoFit/>
          </a:bodyPr>
          <a:lstStyle/>
          <a:p>
            <a:r>
              <a:rPr lang="en-US" altLang="zh-TW" sz="1200" dirty="0">
                <a:latin typeface="源泉圓體 R" panose="020B0500000000000000" pitchFamily="34" charset="-120"/>
                <a:ea typeface="源泉圓體 R" panose="020B0500000000000000" pitchFamily="34" charset="-120"/>
              </a:rPr>
              <a:t>#55</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#56</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#57</a:t>
            </a:r>
            <a:endParaRPr lang="zh-TW" altLang="en-US" sz="1200" dirty="0">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249335267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群組 5">
            <a:extLst>
              <a:ext uri="{FF2B5EF4-FFF2-40B4-BE49-F238E27FC236}">
                <a16:creationId xmlns:a16="http://schemas.microsoft.com/office/drawing/2014/main" id="{CB399EF2-8361-4662-86A3-8D823D22EFAF}"/>
              </a:ext>
            </a:extLst>
          </p:cNvPr>
          <p:cNvGrpSpPr/>
          <p:nvPr/>
        </p:nvGrpSpPr>
        <p:grpSpPr>
          <a:xfrm>
            <a:off x="193424" y="196103"/>
            <a:ext cx="8096816" cy="835040"/>
            <a:chOff x="543944" y="551486"/>
            <a:chExt cx="8096816" cy="835040"/>
          </a:xfrm>
        </p:grpSpPr>
        <p:sp>
          <p:nvSpPr>
            <p:cNvPr id="7" name="文字方塊 6">
              <a:extLst>
                <a:ext uri="{FF2B5EF4-FFF2-40B4-BE49-F238E27FC236}">
                  <a16:creationId xmlns:a16="http://schemas.microsoft.com/office/drawing/2014/main" id="{B43CFED7-0816-4A3F-81C4-7BC33E85E459}"/>
                </a:ext>
              </a:extLst>
            </p:cNvPr>
            <p:cNvSpPr txBox="1"/>
            <p:nvPr/>
          </p:nvSpPr>
          <p:spPr>
            <a:xfrm>
              <a:off x="951325" y="617085"/>
              <a:ext cx="7689435" cy="769441"/>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修正後作法 </a:t>
              </a:r>
              <a:r>
                <a:rPr lang="zh-TW" altLang="en-US" sz="2000" b="1" dirty="0">
                  <a:latin typeface="源泉圓體 R" panose="020B0500000000000000" pitchFamily="34" charset="-120"/>
                  <a:ea typeface="源泉圓體 R" panose="020B0500000000000000" pitchFamily="34" charset="-120"/>
                </a:rPr>
                <a:t>(</a:t>
              </a:r>
              <a:r>
                <a:rPr lang="en-US" altLang="zh-TW" sz="2000" b="1" dirty="0">
                  <a:latin typeface="源泉圓體 R" panose="020B0500000000000000" pitchFamily="34" charset="-120"/>
                  <a:ea typeface="源泉圓體 R" panose="020B0500000000000000" pitchFamily="34" charset="-120"/>
                </a:rPr>
                <a:t>SMOTE, confidence interval = 0.25, Unpruned = False, </a:t>
              </a:r>
              <a:r>
                <a:rPr lang="zh-TW" altLang="en-US" sz="2000" b="1" dirty="0">
                  <a:latin typeface="源泉圓體 R" panose="020B0500000000000000" pitchFamily="34" charset="-120"/>
                  <a:ea typeface="源泉圓體 R" panose="020B0500000000000000" pitchFamily="34" charset="-120"/>
                </a:rPr>
                <a:t>轉成 </a:t>
              </a:r>
              <a:r>
                <a:rPr lang="en-US" altLang="zh-TW" sz="2000" b="1" dirty="0">
                  <a:latin typeface="源泉圓體 R" panose="020B0500000000000000" pitchFamily="34" charset="-120"/>
                  <a:ea typeface="源泉圓體 R" panose="020B0500000000000000" pitchFamily="34" charset="-120"/>
                </a:rPr>
                <a:t>0 </a:t>
              </a:r>
              <a:r>
                <a:rPr lang="zh-TW" altLang="en-US" sz="2000" b="1" dirty="0">
                  <a:latin typeface="源泉圓體 R" panose="020B0500000000000000" pitchFamily="34" charset="-120"/>
                  <a:ea typeface="源泉圓體 R" panose="020B0500000000000000" pitchFamily="34" charset="-120"/>
                </a:rPr>
                <a:t>和 </a:t>
              </a:r>
              <a:r>
                <a:rPr lang="en-US" altLang="zh-TW" sz="2000" b="1" dirty="0">
                  <a:latin typeface="源泉圓體 R" panose="020B0500000000000000" pitchFamily="34" charset="-120"/>
                  <a:ea typeface="源泉圓體 R" panose="020B0500000000000000" pitchFamily="34" charset="-120"/>
                </a:rPr>
                <a:t>1, </a:t>
              </a:r>
              <a:r>
                <a:rPr lang="zh-TW" altLang="en-US" sz="2000" b="1" dirty="0">
                  <a:latin typeface="源泉圓體 R" panose="020B0500000000000000" pitchFamily="34" charset="-120"/>
                  <a:ea typeface="源泉圓體 R" panose="020B0500000000000000" pitchFamily="34" charset="-120"/>
                </a:rPr>
                <a:t>刪到剩 </a:t>
              </a:r>
              <a:r>
                <a:rPr lang="en-US" altLang="zh-TW" sz="2000" b="1" dirty="0">
                  <a:latin typeface="源泉圓體 R" panose="020B0500000000000000" pitchFamily="34" charset="-120"/>
                  <a:ea typeface="源泉圓體 R" panose="020B0500000000000000" pitchFamily="34" charset="-120"/>
                </a:rPr>
                <a:t>10 </a:t>
              </a:r>
              <a:r>
                <a:rPr lang="zh-TW" altLang="en-US" sz="2000" b="1" dirty="0">
                  <a:latin typeface="源泉圓體 R" panose="020B0500000000000000" pitchFamily="34" charset="-120"/>
                  <a:ea typeface="源泉圓體 R" panose="020B0500000000000000" pitchFamily="34" charset="-120"/>
                </a:rPr>
                <a:t>個)</a:t>
              </a:r>
              <a:endParaRPr lang="zh-TW" altLang="en-US" sz="2400" b="1" dirty="0">
                <a:latin typeface="源泉圓體 R" panose="020B0500000000000000" pitchFamily="34" charset="-120"/>
                <a:ea typeface="源泉圓體 R" panose="020B0500000000000000" pitchFamily="34" charset="-120"/>
              </a:endParaRPr>
            </a:p>
          </p:txBody>
        </p:sp>
        <p:grpSp>
          <p:nvGrpSpPr>
            <p:cNvPr id="8" name="群組 7">
              <a:extLst>
                <a:ext uri="{FF2B5EF4-FFF2-40B4-BE49-F238E27FC236}">
                  <a16:creationId xmlns:a16="http://schemas.microsoft.com/office/drawing/2014/main" id="{7CFF932E-2C0D-4DAA-BA64-2941AF525430}"/>
                </a:ext>
              </a:extLst>
            </p:cNvPr>
            <p:cNvGrpSpPr/>
            <p:nvPr/>
          </p:nvGrpSpPr>
          <p:grpSpPr>
            <a:xfrm>
              <a:off x="543944" y="551486"/>
              <a:ext cx="307027" cy="623271"/>
              <a:chOff x="543944" y="551486"/>
              <a:chExt cx="307027" cy="623271"/>
            </a:xfrm>
          </p:grpSpPr>
          <p:sp>
            <p:nvSpPr>
              <p:cNvPr id="9" name="矩形: 圓角 8">
                <a:extLst>
                  <a:ext uri="{FF2B5EF4-FFF2-40B4-BE49-F238E27FC236}">
                    <a16:creationId xmlns:a16="http://schemas.microsoft.com/office/drawing/2014/main" id="{E6881DB2-E0E0-4F4E-A340-2C0A8535680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0" name="直線接點 9">
                <a:extLst>
                  <a:ext uri="{FF2B5EF4-FFF2-40B4-BE49-F238E27FC236}">
                    <a16:creationId xmlns:a16="http://schemas.microsoft.com/office/drawing/2014/main" id="{DA8B493E-BEB0-45DA-BE36-D1D42CAB8C3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3" name="圖片 2">
            <a:extLst>
              <a:ext uri="{FF2B5EF4-FFF2-40B4-BE49-F238E27FC236}">
                <a16:creationId xmlns:a16="http://schemas.microsoft.com/office/drawing/2014/main" id="{339F1BAE-A11C-4AED-BD53-A8DF9BB7B34C}"/>
              </a:ext>
            </a:extLst>
          </p:cNvPr>
          <p:cNvPicPr>
            <a:picLocks noChangeAspect="1"/>
          </p:cNvPicPr>
          <p:nvPr/>
        </p:nvPicPr>
        <p:blipFill>
          <a:blip r:embed="rId2"/>
          <a:stretch>
            <a:fillRect/>
          </a:stretch>
        </p:blipFill>
        <p:spPr>
          <a:xfrm>
            <a:off x="0" y="1006814"/>
            <a:ext cx="9144000" cy="4136686"/>
          </a:xfrm>
          <a:prstGeom prst="rect">
            <a:avLst/>
          </a:prstGeom>
        </p:spPr>
      </p:pic>
      <p:sp>
        <p:nvSpPr>
          <p:cNvPr id="11" name="文字方塊 10">
            <a:extLst>
              <a:ext uri="{FF2B5EF4-FFF2-40B4-BE49-F238E27FC236}">
                <a16:creationId xmlns:a16="http://schemas.microsoft.com/office/drawing/2014/main" id="{52FFF383-F655-40D0-8CDD-80250EE2FA77}"/>
              </a:ext>
            </a:extLst>
          </p:cNvPr>
          <p:cNvSpPr txBox="1"/>
          <p:nvPr/>
        </p:nvSpPr>
        <p:spPr>
          <a:xfrm>
            <a:off x="600805" y="935980"/>
            <a:ext cx="7689435"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#46</a:t>
            </a:r>
            <a:endParaRPr lang="zh-TW" altLang="en-US" sz="2400" b="1" dirty="0">
              <a:latin typeface="源泉圓體 R" panose="020B0500000000000000" pitchFamily="34" charset="-120"/>
              <a:ea typeface="源泉圓體 R" panose="020B0500000000000000" pitchFamily="34" charset="-120"/>
            </a:endParaRPr>
          </a:p>
        </p:txBody>
      </p:sp>
      <p:sp>
        <p:nvSpPr>
          <p:cNvPr id="12" name="投影片編號版面配置區 1">
            <a:extLst>
              <a:ext uri="{FF2B5EF4-FFF2-40B4-BE49-F238E27FC236}">
                <a16:creationId xmlns:a16="http://schemas.microsoft.com/office/drawing/2014/main" id="{4CB6261E-61B9-42EE-920F-AB2B6F3E8986}"/>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58</a:t>
            </a:fld>
            <a:endParaRPr lang="en" dirty="0">
              <a:latin typeface="源泉圓體 TTF Heavy" panose="020B0A00000000000000" pitchFamily="34" charset="-120"/>
              <a:ea typeface="源泉圓體 TTF Heavy" panose="020B0A00000000000000" pitchFamily="34" charset="-120"/>
            </a:endParaRPr>
          </a:p>
        </p:txBody>
      </p:sp>
      <p:sp>
        <p:nvSpPr>
          <p:cNvPr id="13" name="矩形: 圓角 12">
            <a:extLst>
              <a:ext uri="{FF2B5EF4-FFF2-40B4-BE49-F238E27FC236}">
                <a16:creationId xmlns:a16="http://schemas.microsoft.com/office/drawing/2014/main" id="{6171643E-F66D-427E-83BC-F63199DCAA73}"/>
              </a:ext>
            </a:extLst>
          </p:cNvPr>
          <p:cNvSpPr/>
          <p:nvPr/>
        </p:nvSpPr>
        <p:spPr>
          <a:xfrm>
            <a:off x="5508625" y="1031143"/>
            <a:ext cx="963028" cy="454800"/>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文字方塊 13">
            <a:extLst>
              <a:ext uri="{FF2B5EF4-FFF2-40B4-BE49-F238E27FC236}">
                <a16:creationId xmlns:a16="http://schemas.microsoft.com/office/drawing/2014/main" id="{795E96BC-0B2E-4DEA-AB79-FDBFE8A102E7}"/>
              </a:ext>
            </a:extLst>
          </p:cNvPr>
          <p:cNvSpPr txBox="1"/>
          <p:nvPr/>
        </p:nvSpPr>
        <p:spPr>
          <a:xfrm>
            <a:off x="8290239" y="10802"/>
            <a:ext cx="853759" cy="276999"/>
          </a:xfrm>
          <a:prstGeom prst="rect">
            <a:avLst/>
          </a:prstGeom>
          <a:noFill/>
        </p:spPr>
        <p:txBody>
          <a:bodyPr wrap="square" rtlCol="0">
            <a:spAutoFit/>
          </a:bodyPr>
          <a:lstStyle/>
          <a:p>
            <a:r>
              <a:rPr lang="en-US" altLang="zh-TW" sz="1200" dirty="0">
                <a:latin typeface="源泉圓體 R" panose="020B0500000000000000" pitchFamily="34" charset="-120"/>
                <a:ea typeface="源泉圓體 R" panose="020B0500000000000000" pitchFamily="34" charset="-120"/>
              </a:rPr>
              <a:t>#58</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#59</a:t>
            </a:r>
            <a:endParaRPr lang="zh-TW" altLang="en-US" sz="1200" dirty="0">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11107758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群組 5">
            <a:extLst>
              <a:ext uri="{FF2B5EF4-FFF2-40B4-BE49-F238E27FC236}">
                <a16:creationId xmlns:a16="http://schemas.microsoft.com/office/drawing/2014/main" id="{CB399EF2-8361-4662-86A3-8D823D22EFAF}"/>
              </a:ext>
            </a:extLst>
          </p:cNvPr>
          <p:cNvGrpSpPr/>
          <p:nvPr/>
        </p:nvGrpSpPr>
        <p:grpSpPr>
          <a:xfrm>
            <a:off x="193424" y="196103"/>
            <a:ext cx="8096816" cy="835040"/>
            <a:chOff x="543944" y="551486"/>
            <a:chExt cx="8096816" cy="835040"/>
          </a:xfrm>
        </p:grpSpPr>
        <p:sp>
          <p:nvSpPr>
            <p:cNvPr id="7" name="文字方塊 6">
              <a:extLst>
                <a:ext uri="{FF2B5EF4-FFF2-40B4-BE49-F238E27FC236}">
                  <a16:creationId xmlns:a16="http://schemas.microsoft.com/office/drawing/2014/main" id="{B43CFED7-0816-4A3F-81C4-7BC33E85E459}"/>
                </a:ext>
              </a:extLst>
            </p:cNvPr>
            <p:cNvSpPr txBox="1"/>
            <p:nvPr/>
          </p:nvSpPr>
          <p:spPr>
            <a:xfrm>
              <a:off x="951325" y="617085"/>
              <a:ext cx="7689435" cy="769441"/>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修正後作法 </a:t>
              </a:r>
              <a:r>
                <a:rPr lang="zh-TW" altLang="en-US" sz="2000" b="1" dirty="0">
                  <a:latin typeface="源泉圓體 R" panose="020B0500000000000000" pitchFamily="34" charset="-120"/>
                  <a:ea typeface="源泉圓體 R" panose="020B0500000000000000" pitchFamily="34" charset="-120"/>
                </a:rPr>
                <a:t>(</a:t>
              </a:r>
              <a:r>
                <a:rPr lang="en-US" altLang="zh-TW" sz="2000" b="1" dirty="0">
                  <a:latin typeface="源泉圓體 R" panose="020B0500000000000000" pitchFamily="34" charset="-120"/>
                  <a:ea typeface="源泉圓體 R" panose="020B0500000000000000" pitchFamily="34" charset="-120"/>
                </a:rPr>
                <a:t>SMOTE, confidence interval = 0.25, Unpruned = False, </a:t>
              </a:r>
              <a:r>
                <a:rPr lang="zh-TW" altLang="en-US" sz="2000" b="1" dirty="0">
                  <a:latin typeface="源泉圓體 R" panose="020B0500000000000000" pitchFamily="34" charset="-120"/>
                  <a:ea typeface="源泉圓體 R" panose="020B0500000000000000" pitchFamily="34" charset="-120"/>
                </a:rPr>
                <a:t>轉成 </a:t>
              </a:r>
              <a:r>
                <a:rPr lang="en-US" altLang="zh-TW" sz="2000" b="1" dirty="0">
                  <a:latin typeface="源泉圓體 R" panose="020B0500000000000000" pitchFamily="34" charset="-120"/>
                  <a:ea typeface="源泉圓體 R" panose="020B0500000000000000" pitchFamily="34" charset="-120"/>
                </a:rPr>
                <a:t>0 </a:t>
              </a:r>
              <a:r>
                <a:rPr lang="zh-TW" altLang="en-US" sz="2000" b="1" dirty="0">
                  <a:latin typeface="源泉圓體 R" panose="020B0500000000000000" pitchFamily="34" charset="-120"/>
                  <a:ea typeface="源泉圓體 R" panose="020B0500000000000000" pitchFamily="34" charset="-120"/>
                </a:rPr>
                <a:t>和 </a:t>
              </a:r>
              <a:r>
                <a:rPr lang="en-US" altLang="zh-TW" sz="2000" b="1" dirty="0">
                  <a:latin typeface="源泉圓體 R" panose="020B0500000000000000" pitchFamily="34" charset="-120"/>
                  <a:ea typeface="源泉圓體 R" panose="020B0500000000000000" pitchFamily="34" charset="-120"/>
                </a:rPr>
                <a:t>1, 20</a:t>
              </a:r>
              <a:r>
                <a:rPr lang="zh-TW" altLang="en-US" sz="2000" b="1" dirty="0">
                  <a:latin typeface="源泉圓體 R" panose="020B0500000000000000" pitchFamily="34" charset="-120"/>
                  <a:ea typeface="源泉圓體 R" panose="020B0500000000000000" pitchFamily="34" charset="-120"/>
                </a:rPr>
                <a:t> </a:t>
              </a:r>
              <a:r>
                <a:rPr lang="en-US" altLang="zh-TW" sz="2000" b="1" dirty="0">
                  <a:latin typeface="源泉圓體 R" panose="020B0500000000000000" pitchFamily="34" charset="-120"/>
                  <a:ea typeface="源泉圓體 R" panose="020B0500000000000000" pitchFamily="34" charset="-120"/>
                </a:rPr>
                <a:t>attributes</a:t>
              </a:r>
              <a:r>
                <a:rPr lang="zh-TW" altLang="en-US" sz="2000" b="1" dirty="0">
                  <a:latin typeface="源泉圓體 R" panose="020B0500000000000000" pitchFamily="34" charset="-120"/>
                  <a:ea typeface="源泉圓體 R" panose="020B0500000000000000" pitchFamily="34" charset="-120"/>
                </a:rPr>
                <a:t>)</a:t>
              </a:r>
              <a:endParaRPr lang="zh-TW" altLang="en-US" sz="2400" b="1" dirty="0">
                <a:latin typeface="源泉圓體 R" panose="020B0500000000000000" pitchFamily="34" charset="-120"/>
                <a:ea typeface="源泉圓體 R" panose="020B0500000000000000" pitchFamily="34" charset="-120"/>
              </a:endParaRPr>
            </a:p>
          </p:txBody>
        </p:sp>
        <p:grpSp>
          <p:nvGrpSpPr>
            <p:cNvPr id="8" name="群組 7">
              <a:extLst>
                <a:ext uri="{FF2B5EF4-FFF2-40B4-BE49-F238E27FC236}">
                  <a16:creationId xmlns:a16="http://schemas.microsoft.com/office/drawing/2014/main" id="{7CFF932E-2C0D-4DAA-BA64-2941AF525430}"/>
                </a:ext>
              </a:extLst>
            </p:cNvPr>
            <p:cNvGrpSpPr/>
            <p:nvPr/>
          </p:nvGrpSpPr>
          <p:grpSpPr>
            <a:xfrm>
              <a:off x="543944" y="551486"/>
              <a:ext cx="307027" cy="623271"/>
              <a:chOff x="543944" y="551486"/>
              <a:chExt cx="307027" cy="623271"/>
            </a:xfrm>
          </p:grpSpPr>
          <p:sp>
            <p:nvSpPr>
              <p:cNvPr id="9" name="矩形: 圓角 8">
                <a:extLst>
                  <a:ext uri="{FF2B5EF4-FFF2-40B4-BE49-F238E27FC236}">
                    <a16:creationId xmlns:a16="http://schemas.microsoft.com/office/drawing/2014/main" id="{E6881DB2-E0E0-4F4E-A340-2C0A8535680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0" name="直線接點 9">
                <a:extLst>
                  <a:ext uri="{FF2B5EF4-FFF2-40B4-BE49-F238E27FC236}">
                    <a16:creationId xmlns:a16="http://schemas.microsoft.com/office/drawing/2014/main" id="{DA8B493E-BEB0-45DA-BE36-D1D42CAB8C3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5" name="圖片 4">
            <a:extLst>
              <a:ext uri="{FF2B5EF4-FFF2-40B4-BE49-F238E27FC236}">
                <a16:creationId xmlns:a16="http://schemas.microsoft.com/office/drawing/2014/main" id="{A67584C6-8762-497D-B38C-8D1AF401AADF}"/>
              </a:ext>
            </a:extLst>
          </p:cNvPr>
          <p:cNvPicPr>
            <a:picLocks noChangeAspect="1"/>
          </p:cNvPicPr>
          <p:nvPr/>
        </p:nvPicPr>
        <p:blipFill>
          <a:blip r:embed="rId2"/>
          <a:stretch>
            <a:fillRect/>
          </a:stretch>
        </p:blipFill>
        <p:spPr>
          <a:xfrm>
            <a:off x="0" y="948472"/>
            <a:ext cx="9144000" cy="4195028"/>
          </a:xfrm>
          <a:prstGeom prst="rect">
            <a:avLst/>
          </a:prstGeom>
        </p:spPr>
      </p:pic>
      <p:sp>
        <p:nvSpPr>
          <p:cNvPr id="12" name="文字方塊 11">
            <a:extLst>
              <a:ext uri="{FF2B5EF4-FFF2-40B4-BE49-F238E27FC236}">
                <a16:creationId xmlns:a16="http://schemas.microsoft.com/office/drawing/2014/main" id="{A5C7817B-0091-4A17-8BB7-4984457B1AD0}"/>
              </a:ext>
            </a:extLst>
          </p:cNvPr>
          <p:cNvSpPr txBox="1"/>
          <p:nvPr/>
        </p:nvSpPr>
        <p:spPr>
          <a:xfrm>
            <a:off x="600805" y="935980"/>
            <a:ext cx="7689435"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a:t>
            </a:r>
            <a:endParaRPr lang="zh-TW" altLang="en-US" sz="2400" b="1" dirty="0">
              <a:latin typeface="源泉圓體 R" panose="020B0500000000000000" pitchFamily="34" charset="-120"/>
              <a:ea typeface="源泉圓體 R" panose="020B0500000000000000" pitchFamily="34" charset="-120"/>
            </a:endParaRPr>
          </a:p>
        </p:txBody>
      </p:sp>
      <p:sp>
        <p:nvSpPr>
          <p:cNvPr id="11" name="矩形: 圓角 10">
            <a:extLst>
              <a:ext uri="{FF2B5EF4-FFF2-40B4-BE49-F238E27FC236}">
                <a16:creationId xmlns:a16="http://schemas.microsoft.com/office/drawing/2014/main" id="{F71CA67B-D6D0-4B9D-A007-22FEC1ECE50B}"/>
              </a:ext>
            </a:extLst>
          </p:cNvPr>
          <p:cNvSpPr/>
          <p:nvPr/>
        </p:nvSpPr>
        <p:spPr>
          <a:xfrm>
            <a:off x="5542492" y="955337"/>
            <a:ext cx="963028" cy="454800"/>
          </a:xfrm>
          <a:prstGeom prst="roundRect">
            <a:avLst/>
          </a:prstGeom>
          <a:noFill/>
          <a:ln>
            <a:solidFill>
              <a:srgbClr val="EF6C6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投影片編號版面配置區 1">
            <a:extLst>
              <a:ext uri="{FF2B5EF4-FFF2-40B4-BE49-F238E27FC236}">
                <a16:creationId xmlns:a16="http://schemas.microsoft.com/office/drawing/2014/main" id="{07EB1650-C560-4B29-8D80-C3CD5E4948D2}"/>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59</a:t>
            </a:fld>
            <a:endParaRPr lang="en" dirty="0">
              <a:latin typeface="源泉圓體 TTF Heavy" panose="020B0A00000000000000" pitchFamily="34" charset="-120"/>
              <a:ea typeface="源泉圓體 TTF Heavy" panose="020B0A00000000000000" pitchFamily="34" charset="-120"/>
            </a:endParaRPr>
          </a:p>
        </p:txBody>
      </p:sp>
      <p:sp>
        <p:nvSpPr>
          <p:cNvPr id="15" name="文字方塊 14">
            <a:extLst>
              <a:ext uri="{FF2B5EF4-FFF2-40B4-BE49-F238E27FC236}">
                <a16:creationId xmlns:a16="http://schemas.microsoft.com/office/drawing/2014/main" id="{2642C4BB-8E3C-4254-8727-C3D65509BC5A}"/>
              </a:ext>
            </a:extLst>
          </p:cNvPr>
          <p:cNvSpPr txBox="1"/>
          <p:nvPr/>
        </p:nvSpPr>
        <p:spPr>
          <a:xfrm>
            <a:off x="8290239" y="10802"/>
            <a:ext cx="853759" cy="276999"/>
          </a:xfrm>
          <a:prstGeom prst="rect">
            <a:avLst/>
          </a:prstGeom>
          <a:noFill/>
        </p:spPr>
        <p:txBody>
          <a:bodyPr wrap="square" rtlCol="0">
            <a:spAutoFit/>
          </a:bodyPr>
          <a:lstStyle/>
          <a:p>
            <a:r>
              <a:rPr lang="en-US" altLang="zh-TW" sz="1200" dirty="0">
                <a:latin typeface="源泉圓體 R" panose="020B0500000000000000" pitchFamily="34" charset="-120"/>
                <a:ea typeface="源泉圓體 R" panose="020B0500000000000000" pitchFamily="34" charset="-120"/>
              </a:rPr>
              <a:t>#58</a:t>
            </a:r>
            <a:r>
              <a:rPr lang="zh-TW" altLang="en-US" sz="1200" dirty="0">
                <a:latin typeface="源泉圓體 R" panose="020B0500000000000000" pitchFamily="34" charset="-120"/>
                <a:ea typeface="源泉圓體 R" panose="020B0500000000000000" pitchFamily="34" charset="-120"/>
              </a:rPr>
              <a:t>、</a:t>
            </a:r>
            <a:r>
              <a:rPr lang="en-US" altLang="zh-TW" sz="1200" dirty="0">
                <a:latin typeface="源泉圓體 R" panose="020B0500000000000000" pitchFamily="34" charset="-120"/>
                <a:ea typeface="源泉圓體 R" panose="020B0500000000000000" pitchFamily="34" charset="-120"/>
              </a:rPr>
              <a:t>#59</a:t>
            </a:r>
            <a:endParaRPr lang="zh-TW" altLang="en-US" sz="1200" dirty="0">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1012866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273;p31">
            <a:extLst>
              <a:ext uri="{FF2B5EF4-FFF2-40B4-BE49-F238E27FC236}">
                <a16:creationId xmlns:a16="http://schemas.microsoft.com/office/drawing/2014/main" id="{F5B27702-21AE-4ACF-8C9E-139BA96BB582}"/>
              </a:ext>
            </a:extLst>
          </p:cNvPr>
          <p:cNvSpPr/>
          <p:nvPr/>
        </p:nvSpPr>
        <p:spPr>
          <a:xfrm>
            <a:off x="539750" y="1801662"/>
            <a:ext cx="8095613" cy="3082986"/>
          </a:xfrm>
          <a:prstGeom prst="roundRect">
            <a:avLst>
              <a:gd name="adj" fmla="val 1776"/>
            </a:avLst>
          </a:prstGeom>
          <a:solidFill>
            <a:schemeClr val="bg1">
              <a:lumMod val="95000"/>
            </a:schemeClr>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endParaRPr>
          </a:p>
        </p:txBody>
      </p:sp>
      <p:sp>
        <p:nvSpPr>
          <p:cNvPr id="9" name="Google Shape;273;p31">
            <a:extLst>
              <a:ext uri="{FF2B5EF4-FFF2-40B4-BE49-F238E27FC236}">
                <a16:creationId xmlns:a16="http://schemas.microsoft.com/office/drawing/2014/main" id="{95DDC7A6-ACDD-488F-B5C6-096200866E7A}"/>
              </a:ext>
            </a:extLst>
          </p:cNvPr>
          <p:cNvSpPr/>
          <p:nvPr/>
        </p:nvSpPr>
        <p:spPr>
          <a:xfrm>
            <a:off x="539750" y="1386840"/>
            <a:ext cx="8095613" cy="414822"/>
          </a:xfrm>
          <a:prstGeom prst="roundRect">
            <a:avLst>
              <a:gd name="adj" fmla="val 12390"/>
            </a:avLst>
          </a:prstGeom>
          <a:solidFill>
            <a:schemeClr val="accent5"/>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endParaRPr>
          </a:p>
        </p:txBody>
      </p:sp>
      <p:graphicFrame>
        <p:nvGraphicFramePr>
          <p:cNvPr id="3" name="表格 2">
            <a:extLst>
              <a:ext uri="{FF2B5EF4-FFF2-40B4-BE49-F238E27FC236}">
                <a16:creationId xmlns:a16="http://schemas.microsoft.com/office/drawing/2014/main" id="{CAA9E2D6-1A3C-4856-A79A-9E84BA0AE4F8}"/>
              </a:ext>
            </a:extLst>
          </p:cNvPr>
          <p:cNvGraphicFramePr>
            <a:graphicFrameLocks noGrp="1"/>
          </p:cNvGraphicFramePr>
          <p:nvPr>
            <p:extLst>
              <p:ext uri="{D42A27DB-BD31-4B8C-83A1-F6EECF244321}">
                <p14:modId xmlns:p14="http://schemas.microsoft.com/office/powerpoint/2010/main" val="1855396385"/>
              </p:ext>
            </p:extLst>
          </p:nvPr>
        </p:nvGraphicFramePr>
        <p:xfrm>
          <a:off x="539749" y="1386840"/>
          <a:ext cx="8095615" cy="3430992"/>
        </p:xfrm>
        <a:graphic>
          <a:graphicData uri="http://schemas.openxmlformats.org/drawingml/2006/table">
            <a:tbl>
              <a:tblPr firstRow="1" bandRow="1">
                <a:tableStyleId>{81C5649E-B6DF-48DD-B737-5314E243A1CC}</a:tableStyleId>
              </a:tblPr>
              <a:tblGrid>
                <a:gridCol w="2237540">
                  <a:extLst>
                    <a:ext uri="{9D8B030D-6E8A-4147-A177-3AD203B41FA5}">
                      <a16:colId xmlns:a16="http://schemas.microsoft.com/office/drawing/2014/main" val="3478154127"/>
                    </a:ext>
                  </a:extLst>
                </a:gridCol>
                <a:gridCol w="1233749">
                  <a:extLst>
                    <a:ext uri="{9D8B030D-6E8A-4147-A177-3AD203B41FA5}">
                      <a16:colId xmlns:a16="http://schemas.microsoft.com/office/drawing/2014/main" val="249110528"/>
                    </a:ext>
                  </a:extLst>
                </a:gridCol>
                <a:gridCol w="4624326">
                  <a:extLst>
                    <a:ext uri="{9D8B030D-6E8A-4147-A177-3AD203B41FA5}">
                      <a16:colId xmlns:a16="http://schemas.microsoft.com/office/drawing/2014/main" val="3841986554"/>
                    </a:ext>
                  </a:extLst>
                </a:gridCol>
              </a:tblGrid>
              <a:tr h="419100">
                <a:tc>
                  <a:txBody>
                    <a:bodyPr/>
                    <a:lstStyle/>
                    <a:p>
                      <a:pPr algn="ctr"/>
                      <a:r>
                        <a:rPr lang="en-US" altLang="zh-TW" dirty="0">
                          <a:solidFill>
                            <a:schemeClr val="bg1"/>
                          </a:solidFill>
                        </a:rPr>
                        <a:t>Attribute Name</a:t>
                      </a:r>
                      <a:endParaRPr lang="zh-TW" altLang="en-US" dirty="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altLang="zh-TW" dirty="0">
                          <a:solidFill>
                            <a:schemeClr val="bg1"/>
                          </a:solidFill>
                        </a:rPr>
                        <a:t>Type</a:t>
                      </a:r>
                      <a:endParaRPr lang="zh-TW" altLang="en-US" dirty="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altLang="zh-TW" dirty="0">
                          <a:solidFill>
                            <a:schemeClr val="bg1"/>
                          </a:solidFill>
                        </a:rPr>
                        <a:t>Description</a:t>
                      </a:r>
                      <a:endParaRPr lang="zh-TW" altLang="en-US" dirty="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49039028"/>
                  </a:ext>
                </a:extLst>
              </a:tr>
              <a:tr h="231684">
                <a:tc>
                  <a:txBody>
                    <a:bodyPr/>
                    <a:lstStyle/>
                    <a:p>
                      <a:pPr>
                        <a:spcBef>
                          <a:spcPts val="600"/>
                        </a:spcBef>
                      </a:pPr>
                      <a:r>
                        <a:rPr lang="en-US" altLang="zh-TW" sz="1200" dirty="0"/>
                        <a:t>1. Breathing Problem</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no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rowSpan="13">
                  <a:txBody>
                    <a:bodyPr/>
                    <a:lstStyle/>
                    <a:p>
                      <a:pPr algn="ctr">
                        <a:spcBef>
                          <a:spcPts val="600"/>
                        </a:spcBef>
                      </a:pPr>
                      <a:r>
                        <a:rPr lang="en-US" altLang="zh-TW" sz="1200" dirty="0"/>
                        <a:t>Nominal</a:t>
                      </a:r>
                      <a:endParaRPr lang="zh-TW" altLang="en-US" sz="1200"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no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spcBef>
                          <a:spcPts val="600"/>
                        </a:spcBef>
                      </a:pPr>
                      <a:r>
                        <a:rPr lang="en-US" altLang="zh-TW" sz="1200" dirty="0"/>
                        <a:t>The person is experiencing shortness of breath.</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no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123300271"/>
                  </a:ext>
                </a:extLst>
              </a:tr>
              <a:tr h="231684">
                <a:tc>
                  <a:txBody>
                    <a:bodyPr/>
                    <a:lstStyle/>
                    <a:p>
                      <a:r>
                        <a:rPr lang="en-US" altLang="zh-TW" sz="1200" dirty="0"/>
                        <a:t>2. Fever</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Temperature is above normal.</a:t>
                      </a:r>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132731684"/>
                  </a:ext>
                </a:extLst>
              </a:tr>
              <a:tr h="231684">
                <a:tc>
                  <a:txBody>
                    <a:bodyPr/>
                    <a:lstStyle/>
                    <a:p>
                      <a:r>
                        <a:rPr lang="en-US" altLang="zh-TW" sz="1200" dirty="0"/>
                        <a:t>3. Dry Cough</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Continuous coughing without phlegm.</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144894331"/>
                  </a:ext>
                </a:extLst>
              </a:tr>
              <a:tr h="231684">
                <a:tc>
                  <a:txBody>
                    <a:bodyPr/>
                    <a:lstStyle/>
                    <a:p>
                      <a:r>
                        <a:rPr lang="en-US" altLang="zh-TW" sz="1200" dirty="0"/>
                        <a:t>4. Sore throat</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The person is experiencing sore throat.</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874043808"/>
                  </a:ext>
                </a:extLst>
              </a:tr>
              <a:tr h="231684">
                <a:tc>
                  <a:txBody>
                    <a:bodyPr/>
                    <a:lstStyle/>
                    <a:p>
                      <a:r>
                        <a:rPr lang="en-US" altLang="zh-TW" sz="1200" dirty="0"/>
                        <a:t>5. Running Nose</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The person is experiencing a runny nose.</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87631453"/>
                  </a:ext>
                </a:extLst>
              </a:tr>
              <a:tr h="231684">
                <a:tc>
                  <a:txBody>
                    <a:bodyPr/>
                    <a:lstStyle/>
                    <a:p>
                      <a:r>
                        <a:rPr lang="en-US" altLang="zh-TW" sz="1200" dirty="0"/>
                        <a:t>6. Asthma</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The person has asthma.</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975128966"/>
                  </a:ext>
                </a:extLst>
              </a:tr>
              <a:tr h="231684">
                <a:tc>
                  <a:txBody>
                    <a:bodyPr/>
                    <a:lstStyle/>
                    <a:p>
                      <a:r>
                        <a:rPr lang="en-US" altLang="zh-TW" sz="1200" dirty="0"/>
                        <a:t>7. Headache</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The person is experiencing headache.</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521706462"/>
                  </a:ext>
                </a:extLst>
              </a:tr>
              <a:tr h="231684">
                <a:tc>
                  <a:txBody>
                    <a:bodyPr/>
                    <a:lstStyle/>
                    <a:p>
                      <a:r>
                        <a:rPr lang="en-US" altLang="zh-TW" sz="1200" dirty="0"/>
                        <a:t>8. Hypertension</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Having a high blood pressure.</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621585308"/>
                  </a:ext>
                </a:extLst>
              </a:tr>
              <a:tr h="231684">
                <a:tc>
                  <a:txBody>
                    <a:bodyPr/>
                    <a:lstStyle/>
                    <a:p>
                      <a:r>
                        <a:rPr lang="en-US" altLang="zh-TW" sz="1200" dirty="0"/>
                        <a:t>9. Fatigue</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The person is experiencing tiredness.</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089885884"/>
                  </a:ext>
                </a:extLst>
              </a:tr>
              <a:tr h="231684">
                <a:tc>
                  <a:txBody>
                    <a:bodyPr/>
                    <a:lstStyle/>
                    <a:p>
                      <a:r>
                        <a:rPr lang="en-US" altLang="zh-TW" sz="1200" dirty="0"/>
                        <a:t>10. Gastrointestinal</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Having some gastrointestinal problems.</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33437369"/>
                  </a:ext>
                </a:extLst>
              </a:tr>
              <a:tr h="231684">
                <a:tc>
                  <a:txBody>
                    <a:bodyPr/>
                    <a:lstStyle/>
                    <a:p>
                      <a:r>
                        <a:rPr lang="en-US" altLang="zh-TW" sz="1200" dirty="0"/>
                        <a:t>11. Chronic Lung Disease</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The person has lung disease.</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894380575"/>
                  </a:ext>
                </a:extLst>
              </a:tr>
              <a:tr h="231684">
                <a:tc>
                  <a:txBody>
                    <a:bodyPr/>
                    <a:lstStyle/>
                    <a:p>
                      <a:r>
                        <a:rPr lang="en-US" altLang="zh-TW" sz="1200" dirty="0"/>
                        <a:t>12. Heart Disease</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The person has cardiovascular disease.</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441060724"/>
                  </a:ext>
                </a:extLst>
              </a:tr>
              <a:tr h="231684">
                <a:tc>
                  <a:txBody>
                    <a:bodyPr/>
                    <a:lstStyle/>
                    <a:p>
                      <a:r>
                        <a:rPr lang="en-US" altLang="zh-TW" sz="1200" dirty="0"/>
                        <a:t>13. Diabetes </a:t>
                      </a:r>
                      <a:endParaRPr lang="zh-TW" altLang="en-US" sz="12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200" dirty="0"/>
                        <a:t>The person is suffering from or has a history of diabetes.</a:t>
                      </a:r>
                      <a:endParaRPr lang="zh-TW" altLang="en-US" sz="12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727281704"/>
                  </a:ext>
                </a:extLst>
              </a:tr>
            </a:tbl>
          </a:graphicData>
        </a:graphic>
      </p:graphicFrame>
      <p:grpSp>
        <p:nvGrpSpPr>
          <p:cNvPr id="4" name="群組 3">
            <a:extLst>
              <a:ext uri="{FF2B5EF4-FFF2-40B4-BE49-F238E27FC236}">
                <a16:creationId xmlns:a16="http://schemas.microsoft.com/office/drawing/2014/main" id="{3B3B6183-B018-42C3-9408-394725C869C0}"/>
              </a:ext>
            </a:extLst>
          </p:cNvPr>
          <p:cNvGrpSpPr/>
          <p:nvPr/>
        </p:nvGrpSpPr>
        <p:grpSpPr>
          <a:xfrm>
            <a:off x="543944" y="551486"/>
            <a:ext cx="3540375" cy="623271"/>
            <a:chOff x="543944" y="551486"/>
            <a:chExt cx="3540375" cy="623271"/>
          </a:xfrm>
        </p:grpSpPr>
        <p:sp>
          <p:nvSpPr>
            <p:cNvPr id="5" name="文字方塊 4">
              <a:extLst>
                <a:ext uri="{FF2B5EF4-FFF2-40B4-BE49-F238E27FC236}">
                  <a16:creationId xmlns:a16="http://schemas.microsoft.com/office/drawing/2014/main" id="{FC1C5E04-C48E-481E-B91A-A0C46193A0D0}"/>
                </a:ext>
              </a:extLst>
            </p:cNvPr>
            <p:cNvSpPr txBox="1"/>
            <p:nvPr/>
          </p:nvSpPr>
          <p:spPr>
            <a:xfrm>
              <a:off x="951326" y="562760"/>
              <a:ext cx="3132993"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Data Collection</a:t>
              </a:r>
              <a:endParaRPr lang="zh-TW" altLang="en-US" sz="3200" b="1" dirty="0">
                <a:latin typeface="源泉圓體 R" panose="020B0500000000000000" pitchFamily="34" charset="-120"/>
                <a:ea typeface="源泉圓體 R" panose="020B0500000000000000" pitchFamily="34" charset="-120"/>
              </a:endParaRPr>
            </a:p>
          </p:txBody>
        </p:sp>
        <p:grpSp>
          <p:nvGrpSpPr>
            <p:cNvPr id="6" name="群組 5">
              <a:extLst>
                <a:ext uri="{FF2B5EF4-FFF2-40B4-BE49-F238E27FC236}">
                  <a16:creationId xmlns:a16="http://schemas.microsoft.com/office/drawing/2014/main" id="{1B042DBD-D47E-498A-8CEA-423D8B05320D}"/>
                </a:ext>
              </a:extLst>
            </p:cNvPr>
            <p:cNvGrpSpPr/>
            <p:nvPr/>
          </p:nvGrpSpPr>
          <p:grpSpPr>
            <a:xfrm>
              <a:off x="543944" y="551486"/>
              <a:ext cx="307027" cy="623271"/>
              <a:chOff x="543944" y="551486"/>
              <a:chExt cx="307027" cy="623271"/>
            </a:xfrm>
          </p:grpSpPr>
          <p:sp>
            <p:nvSpPr>
              <p:cNvPr id="7" name="矩形: 圓角 6">
                <a:extLst>
                  <a:ext uri="{FF2B5EF4-FFF2-40B4-BE49-F238E27FC236}">
                    <a16:creationId xmlns:a16="http://schemas.microsoft.com/office/drawing/2014/main" id="{AE379C7A-5FCE-4790-A253-61FF6A17149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 name="直線接點 7">
                <a:extLst>
                  <a:ext uri="{FF2B5EF4-FFF2-40B4-BE49-F238E27FC236}">
                    <a16:creationId xmlns:a16="http://schemas.microsoft.com/office/drawing/2014/main" id="{AA9B30BB-2BEC-4B94-8243-D83F7C2BBE25}"/>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4" name="文字方塊 13">
            <a:extLst>
              <a:ext uri="{FF2B5EF4-FFF2-40B4-BE49-F238E27FC236}">
                <a16:creationId xmlns:a16="http://schemas.microsoft.com/office/drawing/2014/main" id="{97F84F2B-C510-44BD-B3C0-F42B1A8852D4}"/>
              </a:ext>
            </a:extLst>
          </p:cNvPr>
          <p:cNvSpPr txBox="1"/>
          <p:nvPr/>
        </p:nvSpPr>
        <p:spPr>
          <a:xfrm>
            <a:off x="4468631" y="251232"/>
            <a:ext cx="4260842" cy="1107996"/>
          </a:xfrm>
          <a:prstGeom prst="rect">
            <a:avLst/>
          </a:prstGeom>
          <a:noFill/>
        </p:spPr>
        <p:txBody>
          <a:bodyPr wrap="square">
            <a:spAutoFit/>
          </a:bodyPr>
          <a:lstStyle/>
          <a:p>
            <a:pPr marL="193675" indent="-193675" rtl="0">
              <a:spcBef>
                <a:spcPts val="0"/>
              </a:spcBef>
              <a:buFont typeface="Arial" panose="020B0604020202020204" pitchFamily="34" charset="0"/>
              <a:buChar char="•"/>
            </a:pP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Source : Kaggle</a:t>
            </a:r>
          </a:p>
          <a:p>
            <a:pPr rtl="0">
              <a:spcBef>
                <a:spcPts val="0"/>
              </a:spcBef>
              <a:spcAft>
                <a:spcPts val="600"/>
              </a:spcAft>
            </a:pPr>
            <a:r>
              <a:rPr lang="en-US" altLang="zh-TW" dirty="0">
                <a:solidFill>
                  <a:schemeClr val="tx1"/>
                </a:solidFill>
                <a:latin typeface="源泉圓體 R" panose="020B0500000000000000" pitchFamily="34" charset="-120"/>
                <a:ea typeface="源泉圓體 R" panose="020B0500000000000000" pitchFamily="34" charset="-120"/>
              </a:rPr>
              <a:t>     《</a:t>
            </a:r>
            <a:r>
              <a:rPr lang="zh-TW" altLang="en-US" dirty="0">
                <a:solidFill>
                  <a:schemeClr val="tx1"/>
                </a:solidFill>
                <a:latin typeface="源泉圓體 R" panose="020B0500000000000000" pitchFamily="34" charset="-120"/>
                <a:ea typeface="源泉圓體 R" panose="020B0500000000000000" pitchFamily="34" charset="-120"/>
              </a:rPr>
              <a:t> </a:t>
            </a:r>
            <a:r>
              <a:rPr lang="en-US" altLang="zh-TW" sz="1200" b="0" i="0" u="none" strike="noStrike" dirty="0">
                <a:solidFill>
                  <a:schemeClr val="tx1"/>
                </a:solidFill>
                <a:effectLst/>
                <a:latin typeface="源泉圓體 R" panose="020B0500000000000000" pitchFamily="34" charset="-120"/>
                <a:ea typeface="源泉圓體 R" panose="020B0500000000000000" pitchFamily="34" charset="-120"/>
              </a:rPr>
              <a:t>Symptoms and COVID Presence </a:t>
            </a:r>
            <a:r>
              <a:rPr lang="en-US" altLang="zh-TW" sz="1050" b="0" i="0" u="none" strike="noStrike" dirty="0">
                <a:solidFill>
                  <a:schemeClr val="tx1"/>
                </a:solidFill>
                <a:effectLst/>
                <a:latin typeface="源泉圓體 R" panose="020B0500000000000000" pitchFamily="34" charset="-120"/>
                <a:ea typeface="源泉圓體 R" panose="020B0500000000000000" pitchFamily="34" charset="-120"/>
              </a:rPr>
              <a:t>(May 2020 data</a:t>
            </a:r>
            <a:r>
              <a:rPr lang="en-US" altLang="zh-TW" sz="1200" b="0" i="0" u="none" strike="noStrike" dirty="0">
                <a:solidFill>
                  <a:schemeClr val="tx1"/>
                </a:solidFill>
                <a:effectLst/>
                <a:latin typeface="源泉圓體 R" panose="020B0500000000000000" pitchFamily="34" charset="-120"/>
                <a:ea typeface="源泉圓體 R" panose="020B0500000000000000" pitchFamily="34" charset="-120"/>
              </a:rPr>
              <a:t>)</a:t>
            </a:r>
            <a:r>
              <a:rPr lang="zh-TW" altLang="en-US" sz="1200" b="0" i="0" u="none" strike="noStrike" dirty="0">
                <a:solidFill>
                  <a:schemeClr val="tx1"/>
                </a:solidFill>
                <a:effectLst/>
                <a:latin typeface="源泉圓體 R" panose="020B0500000000000000" pitchFamily="34" charset="-120"/>
                <a:ea typeface="源泉圓體 R" panose="020B0500000000000000" pitchFamily="34" charset="-120"/>
              </a:rPr>
              <a:t> </a:t>
            </a:r>
            <a:r>
              <a:rPr lang="en-US" altLang="zh-TW" sz="1200" b="0" i="0" u="none" strike="noStrike" dirty="0">
                <a:solidFill>
                  <a:schemeClr val="tx1"/>
                </a:solidFill>
                <a:effectLst/>
                <a:latin typeface="源泉圓體 R" panose="020B0500000000000000" pitchFamily="34" charset="-120"/>
                <a:ea typeface="源泉圓體 R" panose="020B0500000000000000" pitchFamily="34" charset="-120"/>
              </a:rPr>
              <a:t>》</a:t>
            </a:r>
            <a:endParaRPr lang="en-US" altLang="zh-TW" sz="1050" dirty="0">
              <a:solidFill>
                <a:schemeClr val="tx1"/>
              </a:solidFill>
              <a:latin typeface="源泉圓體 R" panose="020B0500000000000000" pitchFamily="34" charset="-120"/>
              <a:ea typeface="源泉圓體 R" panose="020B0500000000000000" pitchFamily="34" charset="-120"/>
            </a:endParaRPr>
          </a:p>
          <a:p>
            <a:pPr marL="193675" indent="-193675" rtl="0">
              <a:spcBef>
                <a:spcPts val="0"/>
              </a:spcBef>
              <a:spcAft>
                <a:spcPts val="600"/>
              </a:spcAft>
              <a:buFont typeface="Arial" panose="020B0604020202020204" pitchFamily="34" charset="0"/>
              <a:buChar char="•"/>
            </a:pP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Attribute : 20 attributes / 1 class label attribute</a:t>
            </a:r>
          </a:p>
          <a:p>
            <a:pPr marL="193675" indent="-193675" rtl="0">
              <a:spcBef>
                <a:spcPts val="0"/>
              </a:spcBef>
              <a:buFont typeface="Arial" panose="020B0604020202020204" pitchFamily="34" charset="0"/>
              <a:buChar char="•"/>
            </a:pPr>
            <a:r>
              <a:rPr lang="en-US" altLang="zh-TW" dirty="0">
                <a:solidFill>
                  <a:schemeClr val="tx1"/>
                </a:solidFill>
                <a:latin typeface="源泉圓體 R" panose="020B0500000000000000" pitchFamily="34" charset="-120"/>
                <a:ea typeface="源泉圓體 R" panose="020B0500000000000000" pitchFamily="34" charset="-120"/>
              </a:rPr>
              <a:t>Data : nominal (yes / no) ,</a:t>
            </a:r>
            <a:r>
              <a:rPr lang="zh-TW" altLang="en-US" dirty="0">
                <a:solidFill>
                  <a:schemeClr val="tx1"/>
                </a:solidFill>
                <a:latin typeface="源泉圓體 R" panose="020B0500000000000000" pitchFamily="34" charset="-120"/>
                <a:ea typeface="源泉圓體 R" panose="020B0500000000000000" pitchFamily="34" charset="-120"/>
              </a:rPr>
              <a:t> </a:t>
            </a:r>
            <a:r>
              <a:rPr lang="en-US" altLang="zh-TW" dirty="0">
                <a:solidFill>
                  <a:schemeClr val="tx1"/>
                </a:solidFill>
                <a:latin typeface="源泉圓體 R" panose="020B0500000000000000" pitchFamily="34" charset="-120"/>
                <a:ea typeface="源泉圓體 R" panose="020B0500000000000000" pitchFamily="34" charset="-120"/>
              </a:rPr>
              <a:t>no</a:t>
            </a:r>
            <a:r>
              <a:rPr lang="zh-TW" altLang="en-US" dirty="0">
                <a:solidFill>
                  <a:schemeClr val="tx1"/>
                </a:solidFill>
                <a:latin typeface="源泉圓體 R" panose="020B0500000000000000" pitchFamily="34" charset="-120"/>
                <a:ea typeface="源泉圓體 R" panose="020B0500000000000000" pitchFamily="34" charset="-120"/>
              </a:rPr>
              <a:t> </a:t>
            </a:r>
            <a:r>
              <a:rPr lang="en-US" altLang="zh-TW" dirty="0">
                <a:solidFill>
                  <a:schemeClr val="tx1"/>
                </a:solidFill>
                <a:latin typeface="源泉圓體 R" panose="020B0500000000000000" pitchFamily="34" charset="-120"/>
                <a:ea typeface="源泉圓體 R" panose="020B0500000000000000" pitchFamily="34" charset="-120"/>
              </a:rPr>
              <a:t>missing</a:t>
            </a:r>
            <a:r>
              <a:rPr lang="zh-TW" altLang="en-US" dirty="0">
                <a:solidFill>
                  <a:schemeClr val="tx1"/>
                </a:solidFill>
                <a:latin typeface="源泉圓體 R" panose="020B0500000000000000" pitchFamily="34" charset="-120"/>
                <a:ea typeface="源泉圓體 R" panose="020B0500000000000000" pitchFamily="34" charset="-120"/>
              </a:rPr>
              <a:t> </a:t>
            </a:r>
            <a:r>
              <a:rPr lang="en-US" altLang="zh-TW" dirty="0">
                <a:solidFill>
                  <a:schemeClr val="tx1"/>
                </a:solidFill>
                <a:latin typeface="源泉圓體 R" panose="020B0500000000000000" pitchFamily="34" charset="-120"/>
                <a:ea typeface="源泉圓體 R" panose="020B0500000000000000" pitchFamily="34" charset="-120"/>
              </a:rPr>
              <a:t>value</a:t>
            </a:r>
          </a:p>
        </p:txBody>
      </p:sp>
      <p:sp>
        <p:nvSpPr>
          <p:cNvPr id="13" name="投影片編號版面配置區 1">
            <a:extLst>
              <a:ext uri="{FF2B5EF4-FFF2-40B4-BE49-F238E27FC236}">
                <a16:creationId xmlns:a16="http://schemas.microsoft.com/office/drawing/2014/main" id="{F66B6D2B-112A-45C9-896A-D87F50AA7337}"/>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6</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04850431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1468DA9C-D5F8-4110-AFF3-47A824F7E626}"/>
              </a:ext>
            </a:extLst>
          </p:cNvPr>
          <p:cNvPicPr>
            <a:picLocks noChangeAspect="1"/>
          </p:cNvPicPr>
          <p:nvPr/>
        </p:nvPicPr>
        <p:blipFill>
          <a:blip r:embed="rId2"/>
          <a:stretch>
            <a:fillRect/>
          </a:stretch>
        </p:blipFill>
        <p:spPr>
          <a:xfrm>
            <a:off x="0" y="681549"/>
            <a:ext cx="9144000" cy="4461952"/>
          </a:xfrm>
          <a:prstGeom prst="rect">
            <a:avLst/>
          </a:prstGeom>
        </p:spPr>
      </p:pic>
      <p:sp>
        <p:nvSpPr>
          <p:cNvPr id="6" name="投影片編號版面配置區 1">
            <a:extLst>
              <a:ext uri="{FF2B5EF4-FFF2-40B4-BE49-F238E27FC236}">
                <a16:creationId xmlns:a16="http://schemas.microsoft.com/office/drawing/2014/main" id="{6DF45875-5BDB-474D-A4A7-0C8CD920EB4D}"/>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60</a:t>
            </a:fld>
            <a:endParaRPr lang="en" dirty="0">
              <a:latin typeface="源泉圓體 TTF Heavy" panose="020B0A00000000000000" pitchFamily="34" charset="-120"/>
              <a:ea typeface="源泉圓體 TTF Heavy" panose="020B0A00000000000000" pitchFamily="34" charset="-120"/>
            </a:endParaRPr>
          </a:p>
        </p:txBody>
      </p:sp>
      <p:grpSp>
        <p:nvGrpSpPr>
          <p:cNvPr id="12" name="群組 11">
            <a:extLst>
              <a:ext uri="{FF2B5EF4-FFF2-40B4-BE49-F238E27FC236}">
                <a16:creationId xmlns:a16="http://schemas.microsoft.com/office/drawing/2014/main" id="{6A4EA64C-A9C3-4BB6-8F53-B153108EC12F}"/>
              </a:ext>
            </a:extLst>
          </p:cNvPr>
          <p:cNvGrpSpPr/>
          <p:nvPr/>
        </p:nvGrpSpPr>
        <p:grpSpPr>
          <a:xfrm>
            <a:off x="193424" y="58278"/>
            <a:ext cx="8096816" cy="623271"/>
            <a:chOff x="543944" y="551486"/>
            <a:chExt cx="8096816" cy="623271"/>
          </a:xfrm>
        </p:grpSpPr>
        <p:sp>
          <p:nvSpPr>
            <p:cNvPr id="13" name="文字方塊 12">
              <a:extLst>
                <a:ext uri="{FF2B5EF4-FFF2-40B4-BE49-F238E27FC236}">
                  <a16:creationId xmlns:a16="http://schemas.microsoft.com/office/drawing/2014/main" id="{ADAE85D6-0A23-48E8-950E-178C347D95AD}"/>
                </a:ext>
              </a:extLst>
            </p:cNvPr>
            <p:cNvSpPr txBox="1"/>
            <p:nvPr/>
          </p:nvSpPr>
          <p:spPr>
            <a:xfrm>
              <a:off x="951325" y="617085"/>
              <a:ext cx="7689435"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J48 </a:t>
              </a:r>
              <a:r>
                <a:rPr lang="zh-TW" altLang="en-US" sz="2400" b="1" dirty="0">
                  <a:latin typeface="源泉圓體 R" panose="020B0500000000000000" pitchFamily="34" charset="-120"/>
                  <a:ea typeface="源泉圓體 R" panose="020B0500000000000000" pitchFamily="34" charset="-120"/>
                </a:rPr>
                <a:t>原先結果</a:t>
              </a:r>
            </a:p>
          </p:txBody>
        </p:sp>
        <p:grpSp>
          <p:nvGrpSpPr>
            <p:cNvPr id="14" name="群組 13">
              <a:extLst>
                <a:ext uri="{FF2B5EF4-FFF2-40B4-BE49-F238E27FC236}">
                  <a16:creationId xmlns:a16="http://schemas.microsoft.com/office/drawing/2014/main" id="{8A663CF2-11CC-4CA9-8924-7D0C86C994B9}"/>
                </a:ext>
              </a:extLst>
            </p:cNvPr>
            <p:cNvGrpSpPr/>
            <p:nvPr/>
          </p:nvGrpSpPr>
          <p:grpSpPr>
            <a:xfrm>
              <a:off x="543944" y="551486"/>
              <a:ext cx="307027" cy="623271"/>
              <a:chOff x="543944" y="551486"/>
              <a:chExt cx="307027" cy="623271"/>
            </a:xfrm>
          </p:grpSpPr>
          <p:sp>
            <p:nvSpPr>
              <p:cNvPr id="15" name="矩形: 圓角 14">
                <a:extLst>
                  <a:ext uri="{FF2B5EF4-FFF2-40B4-BE49-F238E27FC236}">
                    <a16:creationId xmlns:a16="http://schemas.microsoft.com/office/drawing/2014/main" id="{F1A506AC-A029-4BA3-B210-1C8E0AFEB8FA}"/>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6" name="直線接點 15">
                <a:extLst>
                  <a:ext uri="{FF2B5EF4-FFF2-40B4-BE49-F238E27FC236}">
                    <a16:creationId xmlns:a16="http://schemas.microsoft.com/office/drawing/2014/main" id="{32EE362B-8112-49F4-90A4-0F332914FDCE}"/>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97546104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群組 25">
            <a:extLst>
              <a:ext uri="{FF2B5EF4-FFF2-40B4-BE49-F238E27FC236}">
                <a16:creationId xmlns:a16="http://schemas.microsoft.com/office/drawing/2014/main" id="{E7071C83-824F-49C1-939D-571E240656CD}"/>
              </a:ext>
            </a:extLst>
          </p:cNvPr>
          <p:cNvGrpSpPr/>
          <p:nvPr/>
        </p:nvGrpSpPr>
        <p:grpSpPr>
          <a:xfrm>
            <a:off x="1" y="679101"/>
            <a:ext cx="9180173" cy="4464399"/>
            <a:chOff x="0" y="696693"/>
            <a:chExt cx="9143998" cy="4446807"/>
          </a:xfrm>
        </p:grpSpPr>
        <p:pic>
          <p:nvPicPr>
            <p:cNvPr id="27" name="圖片 26">
              <a:extLst>
                <a:ext uri="{FF2B5EF4-FFF2-40B4-BE49-F238E27FC236}">
                  <a16:creationId xmlns:a16="http://schemas.microsoft.com/office/drawing/2014/main" id="{43C09EDF-8CEB-4EF6-97E3-488BE9E434CC}"/>
                </a:ext>
              </a:extLst>
            </p:cNvPr>
            <p:cNvPicPr>
              <a:picLocks noChangeAspect="1"/>
            </p:cNvPicPr>
            <p:nvPr/>
          </p:nvPicPr>
          <p:blipFill>
            <a:blip r:embed="rId3"/>
            <a:stretch>
              <a:fillRect/>
            </a:stretch>
          </p:blipFill>
          <p:spPr>
            <a:xfrm>
              <a:off x="0" y="696693"/>
              <a:ext cx="9143998" cy="4446807"/>
            </a:xfrm>
            <a:prstGeom prst="rect">
              <a:avLst/>
            </a:prstGeom>
          </p:spPr>
        </p:pic>
        <p:sp>
          <p:nvSpPr>
            <p:cNvPr id="28" name="矩形: 圓角 27">
              <a:extLst>
                <a:ext uri="{FF2B5EF4-FFF2-40B4-BE49-F238E27FC236}">
                  <a16:creationId xmlns:a16="http://schemas.microsoft.com/office/drawing/2014/main" id="{B6D99A21-7D3F-428F-A688-2EC051E5BA6B}"/>
                </a:ext>
              </a:extLst>
            </p:cNvPr>
            <p:cNvSpPr/>
            <p:nvPr/>
          </p:nvSpPr>
          <p:spPr>
            <a:xfrm>
              <a:off x="2333897" y="3196793"/>
              <a:ext cx="1716834" cy="264037"/>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9" name="矩形: 圓角 28">
              <a:extLst>
                <a:ext uri="{FF2B5EF4-FFF2-40B4-BE49-F238E27FC236}">
                  <a16:creationId xmlns:a16="http://schemas.microsoft.com/office/drawing/2014/main" id="{14ADD50D-3355-4026-ADCF-70340C1E234D}"/>
                </a:ext>
              </a:extLst>
            </p:cNvPr>
            <p:cNvSpPr/>
            <p:nvPr/>
          </p:nvSpPr>
          <p:spPr>
            <a:xfrm>
              <a:off x="4940871" y="3196793"/>
              <a:ext cx="933060" cy="264037"/>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8" name="投影片編號版面配置區 1">
            <a:extLst>
              <a:ext uri="{FF2B5EF4-FFF2-40B4-BE49-F238E27FC236}">
                <a16:creationId xmlns:a16="http://schemas.microsoft.com/office/drawing/2014/main" id="{3FF0D992-69E0-4AB6-97D8-4DC69CFDC02E}"/>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61</a:t>
            </a:fld>
            <a:endParaRPr lang="en" dirty="0">
              <a:latin typeface="源泉圓體 TTF Heavy" panose="020B0A00000000000000" pitchFamily="34" charset="-120"/>
              <a:ea typeface="源泉圓體 TTF Heavy" panose="020B0A00000000000000" pitchFamily="34" charset="-120"/>
            </a:endParaRPr>
          </a:p>
        </p:txBody>
      </p:sp>
      <p:grpSp>
        <p:nvGrpSpPr>
          <p:cNvPr id="19" name="群組 18">
            <a:extLst>
              <a:ext uri="{FF2B5EF4-FFF2-40B4-BE49-F238E27FC236}">
                <a16:creationId xmlns:a16="http://schemas.microsoft.com/office/drawing/2014/main" id="{8633A2A1-AE9B-45ED-BE31-8E98754FCBDE}"/>
              </a:ext>
            </a:extLst>
          </p:cNvPr>
          <p:cNvGrpSpPr/>
          <p:nvPr/>
        </p:nvGrpSpPr>
        <p:grpSpPr>
          <a:xfrm>
            <a:off x="193424" y="58278"/>
            <a:ext cx="8096816" cy="623271"/>
            <a:chOff x="543944" y="551486"/>
            <a:chExt cx="8096816" cy="623271"/>
          </a:xfrm>
        </p:grpSpPr>
        <p:sp>
          <p:nvSpPr>
            <p:cNvPr id="20" name="文字方塊 19">
              <a:extLst>
                <a:ext uri="{FF2B5EF4-FFF2-40B4-BE49-F238E27FC236}">
                  <a16:creationId xmlns:a16="http://schemas.microsoft.com/office/drawing/2014/main" id="{00F45FB4-C3AA-4B29-A6D4-D94C9591B321}"/>
                </a:ext>
              </a:extLst>
            </p:cNvPr>
            <p:cNvSpPr txBox="1"/>
            <p:nvPr/>
          </p:nvSpPr>
          <p:spPr>
            <a:xfrm>
              <a:off x="951325" y="617085"/>
              <a:ext cx="7689435"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J48</a:t>
              </a:r>
              <a:r>
                <a:rPr lang="zh-TW" altLang="en-US" sz="2400" b="1" dirty="0">
                  <a:latin typeface="源泉圓體 R" panose="020B0500000000000000" pitchFamily="34" charset="-120"/>
                  <a:ea typeface="源泉圓體 R" panose="020B0500000000000000" pitchFamily="34" charset="-120"/>
                </a:rPr>
                <a:t> 測試往下刪除到 </a:t>
              </a:r>
              <a:r>
                <a:rPr lang="en-US" altLang="zh-TW" sz="2400" b="1" dirty="0">
                  <a:latin typeface="源泉圓體 R" panose="020B0500000000000000" pitchFamily="34" charset="-120"/>
                  <a:ea typeface="源泉圓體 R" panose="020B0500000000000000" pitchFamily="34" charset="-120"/>
                </a:rPr>
                <a:t>Diabetes</a:t>
              </a:r>
              <a:endParaRPr lang="zh-TW" altLang="en-US" sz="2400" b="1" dirty="0">
                <a:latin typeface="源泉圓體 R" panose="020B0500000000000000" pitchFamily="34" charset="-120"/>
                <a:ea typeface="源泉圓體 R" panose="020B0500000000000000" pitchFamily="34" charset="-120"/>
              </a:endParaRPr>
            </a:p>
          </p:txBody>
        </p:sp>
        <p:grpSp>
          <p:nvGrpSpPr>
            <p:cNvPr id="21" name="群組 20">
              <a:extLst>
                <a:ext uri="{FF2B5EF4-FFF2-40B4-BE49-F238E27FC236}">
                  <a16:creationId xmlns:a16="http://schemas.microsoft.com/office/drawing/2014/main" id="{859C6CBA-D804-448A-8415-ABCC8EE174DE}"/>
                </a:ext>
              </a:extLst>
            </p:cNvPr>
            <p:cNvGrpSpPr/>
            <p:nvPr/>
          </p:nvGrpSpPr>
          <p:grpSpPr>
            <a:xfrm>
              <a:off x="543944" y="551486"/>
              <a:ext cx="307027" cy="623271"/>
              <a:chOff x="543944" y="551486"/>
              <a:chExt cx="307027" cy="623271"/>
            </a:xfrm>
          </p:grpSpPr>
          <p:sp>
            <p:nvSpPr>
              <p:cNvPr id="22" name="矩形: 圓角 21">
                <a:extLst>
                  <a:ext uri="{FF2B5EF4-FFF2-40B4-BE49-F238E27FC236}">
                    <a16:creationId xmlns:a16="http://schemas.microsoft.com/office/drawing/2014/main" id="{2C041699-93A1-4ADF-AEF0-A88932537714}"/>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3" name="直線接點 22">
                <a:extLst>
                  <a:ext uri="{FF2B5EF4-FFF2-40B4-BE49-F238E27FC236}">
                    <a16:creationId xmlns:a16="http://schemas.microsoft.com/office/drawing/2014/main" id="{9CA601CF-FFEC-490B-8C3E-BE8208BA1B3F}"/>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95471341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圖片 15">
            <a:extLst>
              <a:ext uri="{FF2B5EF4-FFF2-40B4-BE49-F238E27FC236}">
                <a16:creationId xmlns:a16="http://schemas.microsoft.com/office/drawing/2014/main" id="{CA951D24-C0E8-4A3A-97D5-B7F288A2AA14}"/>
              </a:ext>
            </a:extLst>
          </p:cNvPr>
          <p:cNvPicPr>
            <a:picLocks noChangeAspect="1"/>
          </p:cNvPicPr>
          <p:nvPr/>
        </p:nvPicPr>
        <p:blipFill>
          <a:blip r:embed="rId2"/>
          <a:stretch>
            <a:fillRect/>
          </a:stretch>
        </p:blipFill>
        <p:spPr>
          <a:xfrm>
            <a:off x="0" y="681546"/>
            <a:ext cx="9144000" cy="4461953"/>
          </a:xfrm>
          <a:prstGeom prst="rect">
            <a:avLst/>
          </a:prstGeom>
        </p:spPr>
      </p:pic>
      <p:sp>
        <p:nvSpPr>
          <p:cNvPr id="19" name="投影片編號版面配置區 1">
            <a:extLst>
              <a:ext uri="{FF2B5EF4-FFF2-40B4-BE49-F238E27FC236}">
                <a16:creationId xmlns:a16="http://schemas.microsoft.com/office/drawing/2014/main" id="{BABF95E1-8903-4BAE-BEFE-60820F4177B2}"/>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62</a:t>
            </a:fld>
            <a:endParaRPr lang="en" dirty="0">
              <a:latin typeface="源泉圓體 TTF Heavy" panose="020B0A00000000000000" pitchFamily="34" charset="-120"/>
              <a:ea typeface="源泉圓體 TTF Heavy" panose="020B0A00000000000000" pitchFamily="34" charset="-120"/>
            </a:endParaRPr>
          </a:p>
        </p:txBody>
      </p:sp>
      <p:grpSp>
        <p:nvGrpSpPr>
          <p:cNvPr id="20" name="群組 19">
            <a:extLst>
              <a:ext uri="{FF2B5EF4-FFF2-40B4-BE49-F238E27FC236}">
                <a16:creationId xmlns:a16="http://schemas.microsoft.com/office/drawing/2014/main" id="{FF56B339-9910-49E7-A9F7-3A7CAF894FAF}"/>
              </a:ext>
            </a:extLst>
          </p:cNvPr>
          <p:cNvGrpSpPr/>
          <p:nvPr/>
        </p:nvGrpSpPr>
        <p:grpSpPr>
          <a:xfrm>
            <a:off x="193424" y="58278"/>
            <a:ext cx="8096816" cy="623271"/>
            <a:chOff x="543944" y="551486"/>
            <a:chExt cx="8096816" cy="623271"/>
          </a:xfrm>
        </p:grpSpPr>
        <p:sp>
          <p:nvSpPr>
            <p:cNvPr id="21" name="文字方塊 20">
              <a:extLst>
                <a:ext uri="{FF2B5EF4-FFF2-40B4-BE49-F238E27FC236}">
                  <a16:creationId xmlns:a16="http://schemas.microsoft.com/office/drawing/2014/main" id="{630D6F87-5959-4417-A0CE-3771E73B672E}"/>
                </a:ext>
              </a:extLst>
            </p:cNvPr>
            <p:cNvSpPr txBox="1"/>
            <p:nvPr/>
          </p:nvSpPr>
          <p:spPr>
            <a:xfrm>
              <a:off x="951325" y="617085"/>
              <a:ext cx="7689435" cy="461665"/>
            </a:xfrm>
            <a:prstGeom prst="rect">
              <a:avLst/>
            </a:prstGeom>
            <a:noFill/>
          </p:spPr>
          <p:txBody>
            <a:bodyPr wrap="square" rtlCol="0">
              <a:spAutoFit/>
            </a:bodyPr>
            <a:lstStyle/>
            <a:p>
              <a:r>
                <a:rPr lang="en-US" altLang="zh-TW" sz="2400" b="1" dirty="0">
                  <a:latin typeface="源泉圓體 R" panose="020B0500000000000000" pitchFamily="34" charset="-120"/>
                  <a:ea typeface="源泉圓體 R" panose="020B0500000000000000" pitchFamily="34" charset="-120"/>
                </a:rPr>
                <a:t>J48 </a:t>
              </a:r>
              <a:r>
                <a:rPr lang="zh-TW" altLang="en-US" sz="2400" b="1" dirty="0">
                  <a:latin typeface="源泉圓體 R" panose="020B0500000000000000" pitchFamily="34" charset="-120"/>
                  <a:ea typeface="源泉圓體 R" panose="020B0500000000000000" pitchFamily="34" charset="-120"/>
                </a:rPr>
                <a:t>測試往下刪除到 </a:t>
              </a:r>
              <a:r>
                <a:rPr lang="en-US" altLang="zh-TW" sz="2400" b="1" dirty="0">
                  <a:latin typeface="源泉圓體 R" panose="020B0500000000000000" pitchFamily="34" charset="-120"/>
                  <a:ea typeface="源泉圓體 R" panose="020B0500000000000000" pitchFamily="34" charset="-120"/>
                </a:rPr>
                <a:t>Chronic Lung Disease</a:t>
              </a:r>
            </a:p>
          </p:txBody>
        </p:sp>
        <p:grpSp>
          <p:nvGrpSpPr>
            <p:cNvPr id="22" name="群組 21">
              <a:extLst>
                <a:ext uri="{FF2B5EF4-FFF2-40B4-BE49-F238E27FC236}">
                  <a16:creationId xmlns:a16="http://schemas.microsoft.com/office/drawing/2014/main" id="{4AE43531-2369-40FC-9711-4146518FF181}"/>
                </a:ext>
              </a:extLst>
            </p:cNvPr>
            <p:cNvGrpSpPr/>
            <p:nvPr/>
          </p:nvGrpSpPr>
          <p:grpSpPr>
            <a:xfrm>
              <a:off x="543944" y="551486"/>
              <a:ext cx="307027" cy="623271"/>
              <a:chOff x="543944" y="551486"/>
              <a:chExt cx="307027" cy="623271"/>
            </a:xfrm>
          </p:grpSpPr>
          <p:sp>
            <p:nvSpPr>
              <p:cNvPr id="23" name="矩形: 圓角 22">
                <a:extLst>
                  <a:ext uri="{FF2B5EF4-FFF2-40B4-BE49-F238E27FC236}">
                    <a16:creationId xmlns:a16="http://schemas.microsoft.com/office/drawing/2014/main" id="{2B214E7F-82DE-4C81-9119-931B0FFB992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4" name="直線接點 23">
                <a:extLst>
                  <a:ext uri="{FF2B5EF4-FFF2-40B4-BE49-F238E27FC236}">
                    <a16:creationId xmlns:a16="http://schemas.microsoft.com/office/drawing/2014/main" id="{3D05FDC3-EFB7-4AB9-B709-CD9DA6890F5D}"/>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29" name="矩形: 圓角 28">
            <a:extLst>
              <a:ext uri="{FF2B5EF4-FFF2-40B4-BE49-F238E27FC236}">
                <a16:creationId xmlns:a16="http://schemas.microsoft.com/office/drawing/2014/main" id="{AD3204CD-3B5A-451D-BF01-1F61DEE18BC9}"/>
              </a:ext>
            </a:extLst>
          </p:cNvPr>
          <p:cNvSpPr/>
          <p:nvPr/>
        </p:nvSpPr>
        <p:spPr>
          <a:xfrm>
            <a:off x="2343131" y="3189092"/>
            <a:ext cx="1723626" cy="265082"/>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0" name="矩形: 圓角 29">
            <a:extLst>
              <a:ext uri="{FF2B5EF4-FFF2-40B4-BE49-F238E27FC236}">
                <a16:creationId xmlns:a16="http://schemas.microsoft.com/office/drawing/2014/main" id="{F43AF846-1D13-4946-BA70-3A00E2968E08}"/>
              </a:ext>
            </a:extLst>
          </p:cNvPr>
          <p:cNvSpPr/>
          <p:nvPr/>
        </p:nvSpPr>
        <p:spPr>
          <a:xfrm>
            <a:off x="4960419" y="3189092"/>
            <a:ext cx="936751" cy="265082"/>
          </a:xfrm>
          <a:prstGeom prst="roundRect">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6358913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B4BC8D6E-87E5-4C2E-9B48-CA9587C481CF}"/>
              </a:ext>
            </a:extLst>
          </p:cNvPr>
          <p:cNvPicPr>
            <a:picLocks noChangeAspect="1"/>
          </p:cNvPicPr>
          <p:nvPr/>
        </p:nvPicPr>
        <p:blipFill>
          <a:blip r:embed="rId2"/>
          <a:stretch>
            <a:fillRect/>
          </a:stretch>
        </p:blipFill>
        <p:spPr>
          <a:xfrm>
            <a:off x="866429" y="681549"/>
            <a:ext cx="7411143" cy="4464544"/>
          </a:xfrm>
          <a:prstGeom prst="rect">
            <a:avLst/>
          </a:prstGeom>
        </p:spPr>
      </p:pic>
      <p:sp>
        <p:nvSpPr>
          <p:cNvPr id="8" name="投影片編號版面配置區 1">
            <a:extLst>
              <a:ext uri="{FF2B5EF4-FFF2-40B4-BE49-F238E27FC236}">
                <a16:creationId xmlns:a16="http://schemas.microsoft.com/office/drawing/2014/main" id="{3D976955-73E8-4CBF-B9FF-484E0DD439E5}"/>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63</a:t>
            </a:fld>
            <a:endParaRPr lang="en" dirty="0">
              <a:latin typeface="源泉圓體 TTF Heavy" panose="020B0A00000000000000" pitchFamily="34" charset="-120"/>
              <a:ea typeface="源泉圓體 TTF Heavy" panose="020B0A00000000000000" pitchFamily="34" charset="-120"/>
            </a:endParaRPr>
          </a:p>
        </p:txBody>
      </p:sp>
      <p:grpSp>
        <p:nvGrpSpPr>
          <p:cNvPr id="9" name="群組 8">
            <a:extLst>
              <a:ext uri="{FF2B5EF4-FFF2-40B4-BE49-F238E27FC236}">
                <a16:creationId xmlns:a16="http://schemas.microsoft.com/office/drawing/2014/main" id="{8F445A30-2A0E-46DD-A733-97938EB9FEC4}"/>
              </a:ext>
            </a:extLst>
          </p:cNvPr>
          <p:cNvGrpSpPr/>
          <p:nvPr/>
        </p:nvGrpSpPr>
        <p:grpSpPr>
          <a:xfrm>
            <a:off x="193424" y="58278"/>
            <a:ext cx="8096816" cy="623271"/>
            <a:chOff x="543944" y="551486"/>
            <a:chExt cx="8096816" cy="623271"/>
          </a:xfrm>
        </p:grpSpPr>
        <p:sp>
          <p:nvSpPr>
            <p:cNvPr id="10" name="文字方塊 9">
              <a:extLst>
                <a:ext uri="{FF2B5EF4-FFF2-40B4-BE49-F238E27FC236}">
                  <a16:creationId xmlns:a16="http://schemas.microsoft.com/office/drawing/2014/main" id="{94CB4435-6E38-4D98-B04D-6D50965BA628}"/>
                </a:ext>
              </a:extLst>
            </p:cNvPr>
            <p:cNvSpPr txBox="1"/>
            <p:nvPr/>
          </p:nvSpPr>
          <p:spPr>
            <a:xfrm>
              <a:off x="951325" y="617085"/>
              <a:ext cx="7689435" cy="461665"/>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特徵選擇 </a:t>
              </a:r>
              <a:r>
                <a:rPr lang="en-US" altLang="zh-TW" sz="2400" b="1" dirty="0">
                  <a:latin typeface="源泉圓體 R" panose="020B0500000000000000" pitchFamily="34" charset="-120"/>
                  <a:ea typeface="源泉圓體 R" panose="020B0500000000000000" pitchFamily="34" charset="-120"/>
                </a:rPr>
                <a:t>- J48</a:t>
              </a:r>
              <a:r>
                <a:rPr lang="zh-TW" altLang="en-US" sz="2400" b="1" dirty="0">
                  <a:latin typeface="源泉圓體 R" panose="020B0500000000000000" pitchFamily="34" charset="-120"/>
                  <a:ea typeface="源泉圓體 R" panose="020B0500000000000000" pitchFamily="34" charset="-120"/>
                </a:rPr>
                <a:t>分類表現</a:t>
              </a:r>
            </a:p>
          </p:txBody>
        </p:sp>
        <p:grpSp>
          <p:nvGrpSpPr>
            <p:cNvPr id="11" name="群組 10">
              <a:extLst>
                <a:ext uri="{FF2B5EF4-FFF2-40B4-BE49-F238E27FC236}">
                  <a16:creationId xmlns:a16="http://schemas.microsoft.com/office/drawing/2014/main" id="{98384D91-DC0A-4F0C-A650-D8536CF2571E}"/>
                </a:ext>
              </a:extLst>
            </p:cNvPr>
            <p:cNvGrpSpPr/>
            <p:nvPr/>
          </p:nvGrpSpPr>
          <p:grpSpPr>
            <a:xfrm>
              <a:off x="543944" y="551486"/>
              <a:ext cx="307027" cy="623271"/>
              <a:chOff x="543944" y="551486"/>
              <a:chExt cx="307027" cy="623271"/>
            </a:xfrm>
          </p:grpSpPr>
          <p:sp>
            <p:nvSpPr>
              <p:cNvPr id="12" name="矩形: 圓角 11">
                <a:extLst>
                  <a:ext uri="{FF2B5EF4-FFF2-40B4-BE49-F238E27FC236}">
                    <a16:creationId xmlns:a16="http://schemas.microsoft.com/office/drawing/2014/main" id="{62759BF8-4E8A-41A5-B268-483BF5FB3139}"/>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3" name="直線接點 12">
                <a:extLst>
                  <a:ext uri="{FF2B5EF4-FFF2-40B4-BE49-F238E27FC236}">
                    <a16:creationId xmlns:a16="http://schemas.microsoft.com/office/drawing/2014/main" id="{CFA569E0-F444-41EA-804F-EDC08AC30A76}"/>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64194455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投影片編號版面配置區 1">
            <a:extLst>
              <a:ext uri="{FF2B5EF4-FFF2-40B4-BE49-F238E27FC236}">
                <a16:creationId xmlns:a16="http://schemas.microsoft.com/office/drawing/2014/main" id="{E8DB651D-1C47-419E-923A-B76423E02D93}"/>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64</a:t>
            </a:fld>
            <a:endParaRPr lang="en" dirty="0">
              <a:latin typeface="源泉圓體 TTF Heavy" panose="020B0A00000000000000" pitchFamily="34" charset="-120"/>
              <a:ea typeface="源泉圓體 TTF Heavy" panose="020B0A00000000000000" pitchFamily="34" charset="-120"/>
            </a:endParaRPr>
          </a:p>
        </p:txBody>
      </p:sp>
      <p:pic>
        <p:nvPicPr>
          <p:cNvPr id="9" name="圖片 8">
            <a:extLst>
              <a:ext uri="{FF2B5EF4-FFF2-40B4-BE49-F238E27FC236}">
                <a16:creationId xmlns:a16="http://schemas.microsoft.com/office/drawing/2014/main" id="{5C9E210A-7342-485D-A63E-BD0DEE6A539A}"/>
              </a:ext>
            </a:extLst>
          </p:cNvPr>
          <p:cNvPicPr>
            <a:picLocks noChangeAspect="1"/>
          </p:cNvPicPr>
          <p:nvPr/>
        </p:nvPicPr>
        <p:blipFill>
          <a:blip r:embed="rId2"/>
          <a:stretch>
            <a:fillRect/>
          </a:stretch>
        </p:blipFill>
        <p:spPr>
          <a:xfrm>
            <a:off x="866427" y="681549"/>
            <a:ext cx="7400307" cy="4461951"/>
          </a:xfrm>
          <a:prstGeom prst="rect">
            <a:avLst/>
          </a:prstGeom>
        </p:spPr>
      </p:pic>
      <p:grpSp>
        <p:nvGrpSpPr>
          <p:cNvPr id="11" name="群組 10">
            <a:extLst>
              <a:ext uri="{FF2B5EF4-FFF2-40B4-BE49-F238E27FC236}">
                <a16:creationId xmlns:a16="http://schemas.microsoft.com/office/drawing/2014/main" id="{E9B03B18-6BAE-42A2-B80A-0FB9E1BABB85}"/>
              </a:ext>
            </a:extLst>
          </p:cNvPr>
          <p:cNvGrpSpPr/>
          <p:nvPr/>
        </p:nvGrpSpPr>
        <p:grpSpPr>
          <a:xfrm>
            <a:off x="193424" y="58278"/>
            <a:ext cx="8096816" cy="623271"/>
            <a:chOff x="543944" y="551486"/>
            <a:chExt cx="8096816" cy="623271"/>
          </a:xfrm>
        </p:grpSpPr>
        <p:sp>
          <p:nvSpPr>
            <p:cNvPr id="12" name="文字方塊 11">
              <a:extLst>
                <a:ext uri="{FF2B5EF4-FFF2-40B4-BE49-F238E27FC236}">
                  <a16:creationId xmlns:a16="http://schemas.microsoft.com/office/drawing/2014/main" id="{AAEFE8CF-DD93-48A1-8E2A-CB0EDFB96F9E}"/>
                </a:ext>
              </a:extLst>
            </p:cNvPr>
            <p:cNvSpPr txBox="1"/>
            <p:nvPr/>
          </p:nvSpPr>
          <p:spPr>
            <a:xfrm>
              <a:off x="951325" y="617085"/>
              <a:ext cx="7689435" cy="461665"/>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特徵選擇 </a:t>
              </a:r>
              <a:r>
                <a:rPr lang="en-US" altLang="zh-TW" sz="2400" b="1" dirty="0">
                  <a:latin typeface="源泉圓體 R" panose="020B0500000000000000" pitchFamily="34" charset="-120"/>
                  <a:ea typeface="源泉圓體 R" panose="020B0500000000000000" pitchFamily="34" charset="-120"/>
                </a:rPr>
                <a:t>- Random Forest</a:t>
              </a:r>
              <a:r>
                <a:rPr lang="zh-TW" altLang="en-US" sz="2400" b="1" dirty="0">
                  <a:latin typeface="源泉圓體 R" panose="020B0500000000000000" pitchFamily="34" charset="-120"/>
                  <a:ea typeface="源泉圓體 R" panose="020B0500000000000000" pitchFamily="34" charset="-120"/>
                </a:rPr>
                <a:t>分類表現</a:t>
              </a:r>
            </a:p>
          </p:txBody>
        </p:sp>
        <p:grpSp>
          <p:nvGrpSpPr>
            <p:cNvPr id="13" name="群組 12">
              <a:extLst>
                <a:ext uri="{FF2B5EF4-FFF2-40B4-BE49-F238E27FC236}">
                  <a16:creationId xmlns:a16="http://schemas.microsoft.com/office/drawing/2014/main" id="{107C53DB-CB84-4706-9F5C-ECDBDD3AD857}"/>
                </a:ext>
              </a:extLst>
            </p:cNvPr>
            <p:cNvGrpSpPr/>
            <p:nvPr/>
          </p:nvGrpSpPr>
          <p:grpSpPr>
            <a:xfrm>
              <a:off x="543944" y="551486"/>
              <a:ext cx="307027" cy="623271"/>
              <a:chOff x="543944" y="551486"/>
              <a:chExt cx="307027" cy="623271"/>
            </a:xfrm>
          </p:grpSpPr>
          <p:sp>
            <p:nvSpPr>
              <p:cNvPr id="14" name="矩形: 圓角 13">
                <a:extLst>
                  <a:ext uri="{FF2B5EF4-FFF2-40B4-BE49-F238E27FC236}">
                    <a16:creationId xmlns:a16="http://schemas.microsoft.com/office/drawing/2014/main" id="{0A8C0091-F60D-4DF6-AEFF-B0425ABB1428}"/>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 name="直線接點 14">
                <a:extLst>
                  <a:ext uri="{FF2B5EF4-FFF2-40B4-BE49-F238E27FC236}">
                    <a16:creationId xmlns:a16="http://schemas.microsoft.com/office/drawing/2014/main" id="{5CFA5CA4-56D6-4CFF-9D37-E6873A624A8B}"/>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9898168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投影片編號版面配置區 1">
            <a:extLst>
              <a:ext uri="{FF2B5EF4-FFF2-40B4-BE49-F238E27FC236}">
                <a16:creationId xmlns:a16="http://schemas.microsoft.com/office/drawing/2014/main" id="{D2182744-772F-4D74-A294-7D91CB0C5DF0}"/>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65</a:t>
            </a:fld>
            <a:endParaRPr lang="en" dirty="0">
              <a:latin typeface="源泉圓體 TTF Heavy" panose="020B0A00000000000000" pitchFamily="34" charset="-120"/>
              <a:ea typeface="源泉圓體 TTF Heavy" panose="020B0A00000000000000" pitchFamily="34" charset="-120"/>
            </a:endParaRPr>
          </a:p>
        </p:txBody>
      </p:sp>
      <p:grpSp>
        <p:nvGrpSpPr>
          <p:cNvPr id="9" name="群組 8">
            <a:extLst>
              <a:ext uri="{FF2B5EF4-FFF2-40B4-BE49-F238E27FC236}">
                <a16:creationId xmlns:a16="http://schemas.microsoft.com/office/drawing/2014/main" id="{C48B25DD-34B7-4CF9-ACB4-BC1928D43AAF}"/>
              </a:ext>
            </a:extLst>
          </p:cNvPr>
          <p:cNvGrpSpPr/>
          <p:nvPr/>
        </p:nvGrpSpPr>
        <p:grpSpPr>
          <a:xfrm>
            <a:off x="193424" y="58278"/>
            <a:ext cx="8096816" cy="623271"/>
            <a:chOff x="543944" y="551486"/>
            <a:chExt cx="8096816" cy="623271"/>
          </a:xfrm>
        </p:grpSpPr>
        <p:sp>
          <p:nvSpPr>
            <p:cNvPr id="10" name="文字方塊 9">
              <a:extLst>
                <a:ext uri="{FF2B5EF4-FFF2-40B4-BE49-F238E27FC236}">
                  <a16:creationId xmlns:a16="http://schemas.microsoft.com/office/drawing/2014/main" id="{FF5E503D-D149-45DF-B664-5D6A98A123FA}"/>
                </a:ext>
              </a:extLst>
            </p:cNvPr>
            <p:cNvSpPr txBox="1"/>
            <p:nvPr/>
          </p:nvSpPr>
          <p:spPr>
            <a:xfrm>
              <a:off x="951325" y="617085"/>
              <a:ext cx="7689435" cy="461665"/>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特徵選擇 </a:t>
              </a:r>
              <a:r>
                <a:rPr lang="en-US" altLang="zh-TW" sz="2400" b="1" dirty="0">
                  <a:latin typeface="源泉圓體 R" panose="020B0500000000000000" pitchFamily="34" charset="-120"/>
                  <a:ea typeface="源泉圓體 R" panose="020B0500000000000000" pitchFamily="34" charset="-120"/>
                </a:rPr>
                <a:t>- AdaBoost</a:t>
              </a:r>
              <a:r>
                <a:rPr lang="zh-TW" altLang="en-US" sz="2400" b="1" dirty="0">
                  <a:latin typeface="源泉圓體 R" panose="020B0500000000000000" pitchFamily="34" charset="-120"/>
                  <a:ea typeface="源泉圓體 R" panose="020B0500000000000000" pitchFamily="34" charset="-120"/>
                </a:rPr>
                <a:t>分類表現</a:t>
              </a:r>
            </a:p>
          </p:txBody>
        </p:sp>
        <p:grpSp>
          <p:nvGrpSpPr>
            <p:cNvPr id="11" name="群組 10">
              <a:extLst>
                <a:ext uri="{FF2B5EF4-FFF2-40B4-BE49-F238E27FC236}">
                  <a16:creationId xmlns:a16="http://schemas.microsoft.com/office/drawing/2014/main" id="{6D5C9854-33EC-4DBA-B51B-234E32F0F616}"/>
                </a:ext>
              </a:extLst>
            </p:cNvPr>
            <p:cNvGrpSpPr/>
            <p:nvPr/>
          </p:nvGrpSpPr>
          <p:grpSpPr>
            <a:xfrm>
              <a:off x="543944" y="551486"/>
              <a:ext cx="307027" cy="623271"/>
              <a:chOff x="543944" y="551486"/>
              <a:chExt cx="307027" cy="623271"/>
            </a:xfrm>
          </p:grpSpPr>
          <p:sp>
            <p:nvSpPr>
              <p:cNvPr id="12" name="矩形: 圓角 11">
                <a:extLst>
                  <a:ext uri="{FF2B5EF4-FFF2-40B4-BE49-F238E27FC236}">
                    <a16:creationId xmlns:a16="http://schemas.microsoft.com/office/drawing/2014/main" id="{C88B7088-999E-43C6-B09D-16232BD594BD}"/>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3" name="直線接點 12">
                <a:extLst>
                  <a:ext uri="{FF2B5EF4-FFF2-40B4-BE49-F238E27FC236}">
                    <a16:creationId xmlns:a16="http://schemas.microsoft.com/office/drawing/2014/main" id="{FFAD5239-E604-4D38-BEDD-2501F543F47B}"/>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14" name="圖片 13">
            <a:extLst>
              <a:ext uri="{FF2B5EF4-FFF2-40B4-BE49-F238E27FC236}">
                <a16:creationId xmlns:a16="http://schemas.microsoft.com/office/drawing/2014/main" id="{06D8FF63-4A8F-4AFB-A399-32C99DFCBFC6}"/>
              </a:ext>
            </a:extLst>
          </p:cNvPr>
          <p:cNvPicPr>
            <a:picLocks noChangeAspect="1"/>
          </p:cNvPicPr>
          <p:nvPr/>
        </p:nvPicPr>
        <p:blipFill>
          <a:blip r:embed="rId2"/>
          <a:stretch>
            <a:fillRect/>
          </a:stretch>
        </p:blipFill>
        <p:spPr>
          <a:xfrm>
            <a:off x="866427" y="681549"/>
            <a:ext cx="7400308" cy="4461951"/>
          </a:xfrm>
          <a:prstGeom prst="rect">
            <a:avLst/>
          </a:prstGeom>
        </p:spPr>
      </p:pic>
    </p:spTree>
    <p:extLst>
      <p:ext uri="{BB962C8B-B14F-4D97-AF65-F5344CB8AC3E}">
        <p14:creationId xmlns:p14="http://schemas.microsoft.com/office/powerpoint/2010/main" val="261447447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投影片編號版面配置區 1">
            <a:extLst>
              <a:ext uri="{FF2B5EF4-FFF2-40B4-BE49-F238E27FC236}">
                <a16:creationId xmlns:a16="http://schemas.microsoft.com/office/drawing/2014/main" id="{5F2277FF-33F4-4B6A-BBCB-3A1DDF2CA9A6}"/>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66</a:t>
            </a:fld>
            <a:endParaRPr lang="en" dirty="0">
              <a:latin typeface="源泉圓體 TTF Heavy" panose="020B0A00000000000000" pitchFamily="34" charset="-120"/>
              <a:ea typeface="源泉圓體 TTF Heavy" panose="020B0A00000000000000" pitchFamily="34" charset="-120"/>
            </a:endParaRPr>
          </a:p>
        </p:txBody>
      </p:sp>
      <p:grpSp>
        <p:nvGrpSpPr>
          <p:cNvPr id="11" name="群組 10">
            <a:extLst>
              <a:ext uri="{FF2B5EF4-FFF2-40B4-BE49-F238E27FC236}">
                <a16:creationId xmlns:a16="http://schemas.microsoft.com/office/drawing/2014/main" id="{23488EC4-9674-4D64-9AF3-B2C840265E9A}"/>
              </a:ext>
            </a:extLst>
          </p:cNvPr>
          <p:cNvGrpSpPr/>
          <p:nvPr/>
        </p:nvGrpSpPr>
        <p:grpSpPr>
          <a:xfrm>
            <a:off x="193424" y="58278"/>
            <a:ext cx="8096816" cy="623271"/>
            <a:chOff x="543944" y="551486"/>
            <a:chExt cx="8096816" cy="623271"/>
          </a:xfrm>
        </p:grpSpPr>
        <p:sp>
          <p:nvSpPr>
            <p:cNvPr id="12" name="文字方塊 11">
              <a:extLst>
                <a:ext uri="{FF2B5EF4-FFF2-40B4-BE49-F238E27FC236}">
                  <a16:creationId xmlns:a16="http://schemas.microsoft.com/office/drawing/2014/main" id="{7F016363-87E5-4F35-A647-34F3DEDACB48}"/>
                </a:ext>
              </a:extLst>
            </p:cNvPr>
            <p:cNvSpPr txBox="1"/>
            <p:nvPr/>
          </p:nvSpPr>
          <p:spPr>
            <a:xfrm>
              <a:off x="951325" y="617085"/>
              <a:ext cx="7689435" cy="461665"/>
            </a:xfrm>
            <a:prstGeom prst="rect">
              <a:avLst/>
            </a:prstGeom>
            <a:noFill/>
          </p:spPr>
          <p:txBody>
            <a:bodyPr wrap="square" rtlCol="0">
              <a:spAutoFit/>
            </a:bodyPr>
            <a:lstStyle/>
            <a:p>
              <a:r>
                <a:rPr lang="zh-TW" altLang="en-US" sz="2400" b="1" dirty="0">
                  <a:latin typeface="源泉圓體 R" panose="020B0500000000000000" pitchFamily="34" charset="-120"/>
                  <a:ea typeface="源泉圓體 R" panose="020B0500000000000000" pitchFamily="34" charset="-120"/>
                </a:rPr>
                <a:t>特徵選擇 </a:t>
              </a:r>
              <a:r>
                <a:rPr lang="en-US" altLang="zh-TW" sz="2400" b="1" dirty="0">
                  <a:latin typeface="源泉圓體 R" panose="020B0500000000000000" pitchFamily="34" charset="-120"/>
                  <a:ea typeface="源泉圓體 R" panose="020B0500000000000000" pitchFamily="34" charset="-120"/>
                </a:rPr>
                <a:t>- Logistic Regression</a:t>
              </a:r>
              <a:r>
                <a:rPr lang="zh-TW" altLang="en-US" sz="2400" b="1" dirty="0">
                  <a:latin typeface="源泉圓體 R" panose="020B0500000000000000" pitchFamily="34" charset="-120"/>
                  <a:ea typeface="源泉圓體 R" panose="020B0500000000000000" pitchFamily="34" charset="-120"/>
                </a:rPr>
                <a:t>分類表現</a:t>
              </a:r>
            </a:p>
          </p:txBody>
        </p:sp>
        <p:grpSp>
          <p:nvGrpSpPr>
            <p:cNvPr id="13" name="群組 12">
              <a:extLst>
                <a:ext uri="{FF2B5EF4-FFF2-40B4-BE49-F238E27FC236}">
                  <a16:creationId xmlns:a16="http://schemas.microsoft.com/office/drawing/2014/main" id="{6714BEE9-520B-49EF-946C-5203EB49F70C}"/>
                </a:ext>
              </a:extLst>
            </p:cNvPr>
            <p:cNvGrpSpPr/>
            <p:nvPr/>
          </p:nvGrpSpPr>
          <p:grpSpPr>
            <a:xfrm>
              <a:off x="543944" y="551486"/>
              <a:ext cx="307027" cy="623271"/>
              <a:chOff x="543944" y="551486"/>
              <a:chExt cx="307027" cy="623271"/>
            </a:xfrm>
          </p:grpSpPr>
          <p:sp>
            <p:nvSpPr>
              <p:cNvPr id="14" name="矩形: 圓角 13">
                <a:extLst>
                  <a:ext uri="{FF2B5EF4-FFF2-40B4-BE49-F238E27FC236}">
                    <a16:creationId xmlns:a16="http://schemas.microsoft.com/office/drawing/2014/main" id="{96DB048E-4A74-4FE6-B0D8-3D9DB2112C6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 name="直線接點 14">
                <a:extLst>
                  <a:ext uri="{FF2B5EF4-FFF2-40B4-BE49-F238E27FC236}">
                    <a16:creationId xmlns:a16="http://schemas.microsoft.com/office/drawing/2014/main" id="{A4589B6D-E27B-4F10-A9E0-17A9C0014CAD}"/>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16" name="圖片 15">
            <a:extLst>
              <a:ext uri="{FF2B5EF4-FFF2-40B4-BE49-F238E27FC236}">
                <a16:creationId xmlns:a16="http://schemas.microsoft.com/office/drawing/2014/main" id="{7DCF32B8-6633-4A6E-8D3E-CEB33AD97353}"/>
              </a:ext>
            </a:extLst>
          </p:cNvPr>
          <p:cNvPicPr>
            <a:picLocks noChangeAspect="1"/>
          </p:cNvPicPr>
          <p:nvPr/>
        </p:nvPicPr>
        <p:blipFill>
          <a:blip r:embed="rId2"/>
          <a:stretch>
            <a:fillRect/>
          </a:stretch>
        </p:blipFill>
        <p:spPr>
          <a:xfrm>
            <a:off x="866427" y="681549"/>
            <a:ext cx="7400308" cy="4461951"/>
          </a:xfrm>
          <a:prstGeom prst="rect">
            <a:avLst/>
          </a:prstGeom>
        </p:spPr>
      </p:pic>
    </p:spTree>
    <p:extLst>
      <p:ext uri="{BB962C8B-B14F-4D97-AF65-F5344CB8AC3E}">
        <p14:creationId xmlns:p14="http://schemas.microsoft.com/office/powerpoint/2010/main" val="37109251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5CC15955-1633-4642-BDBD-58C28B194677}"/>
              </a:ext>
            </a:extLst>
          </p:cNvPr>
          <p:cNvGrpSpPr/>
          <p:nvPr/>
        </p:nvGrpSpPr>
        <p:grpSpPr>
          <a:xfrm>
            <a:off x="543945" y="551486"/>
            <a:ext cx="8096816" cy="623271"/>
            <a:chOff x="543944" y="551486"/>
            <a:chExt cx="8096816" cy="623271"/>
          </a:xfrm>
        </p:grpSpPr>
        <p:sp>
          <p:nvSpPr>
            <p:cNvPr id="3" name="文字方塊 2">
              <a:extLst>
                <a:ext uri="{FF2B5EF4-FFF2-40B4-BE49-F238E27FC236}">
                  <a16:creationId xmlns:a16="http://schemas.microsoft.com/office/drawing/2014/main" id="{A5237031-3AAC-4D82-A675-F937294F05A2}"/>
                </a:ext>
              </a:extLst>
            </p:cNvPr>
            <p:cNvSpPr txBox="1"/>
            <p:nvPr/>
          </p:nvSpPr>
          <p:spPr>
            <a:xfrm>
              <a:off x="951325" y="562760"/>
              <a:ext cx="7689435" cy="584775"/>
            </a:xfrm>
            <a:prstGeom prst="rect">
              <a:avLst/>
            </a:prstGeom>
            <a:noFill/>
          </p:spPr>
          <p:txBody>
            <a:bodyPr wrap="square" rtlCol="0">
              <a:spAutoFit/>
            </a:bodyPr>
            <a:lstStyle/>
            <a:p>
              <a:pPr defTabSz="914378"/>
              <a:r>
                <a:rPr lang="zh-TW" altLang="en-US" sz="3200" b="1" dirty="0">
                  <a:latin typeface="源泉圓體 R" panose="020B0500000000000000" pitchFamily="34" charset="-120"/>
                  <a:ea typeface="源泉圓體 R" panose="020B0500000000000000" pitchFamily="34" charset="-120"/>
                </a:rPr>
                <a:t>型態轉換比較 </a:t>
              </a:r>
              <a:r>
                <a:rPr lang="en-US" altLang="zh-TW" sz="3200" b="1" dirty="0">
                  <a:latin typeface="源泉圓體 R" panose="020B0500000000000000" pitchFamily="34" charset="-120"/>
                  <a:ea typeface="源泉圓體 R" panose="020B0500000000000000" pitchFamily="34" charset="-120"/>
                </a:rPr>
                <a:t>– J48</a:t>
              </a:r>
              <a:r>
                <a:rPr lang="zh-TW" altLang="en-US" sz="3200" b="1" dirty="0">
                  <a:latin typeface="源泉圓體 R" panose="020B0500000000000000" pitchFamily="34" charset="-120"/>
                  <a:ea typeface="源泉圓體 R" panose="020B0500000000000000" pitchFamily="34" charset="-120"/>
                </a:rPr>
                <a:t>、</a:t>
              </a:r>
              <a:r>
                <a:rPr lang="en-US" altLang="zh-TW" sz="3200" b="1" dirty="0">
                  <a:latin typeface="源泉圓體 R" panose="020B0500000000000000" pitchFamily="34" charset="-120"/>
                  <a:ea typeface="源泉圓體 R" panose="020B0500000000000000" pitchFamily="34" charset="-120"/>
                </a:rPr>
                <a:t>Random Forest</a:t>
              </a:r>
            </a:p>
          </p:txBody>
        </p:sp>
        <p:grpSp>
          <p:nvGrpSpPr>
            <p:cNvPr id="4" name="群組 3">
              <a:extLst>
                <a:ext uri="{FF2B5EF4-FFF2-40B4-BE49-F238E27FC236}">
                  <a16:creationId xmlns:a16="http://schemas.microsoft.com/office/drawing/2014/main" id="{98F56AAA-8961-4F6F-86B7-62DA475BC16A}"/>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7CFDF07D-CCC2-448F-A317-EE9016BC57B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zh-TW" altLang="en-US">
                  <a:solidFill>
                    <a:srgbClr val="FFFFFF"/>
                  </a:solidFill>
                  <a:latin typeface="Arial"/>
                  <a:ea typeface="新細明體" panose="02020500000000000000" pitchFamily="18" charset="-120"/>
                </a:endParaRPr>
              </a:p>
            </p:txBody>
          </p:sp>
          <p:cxnSp>
            <p:nvCxnSpPr>
              <p:cNvPr id="6" name="直線接點 5">
                <a:extLst>
                  <a:ext uri="{FF2B5EF4-FFF2-40B4-BE49-F238E27FC236}">
                    <a16:creationId xmlns:a16="http://schemas.microsoft.com/office/drawing/2014/main" id="{28ABB051-8563-437F-88C8-8100E41FA3A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 name="Rectangle 1">
            <a:extLst>
              <a:ext uri="{FF2B5EF4-FFF2-40B4-BE49-F238E27FC236}">
                <a16:creationId xmlns:a16="http://schemas.microsoft.com/office/drawing/2014/main" id="{3C1706A7-D3CA-44B6-8C67-9F28360BB450}"/>
              </a:ext>
            </a:extLst>
          </p:cNvPr>
          <p:cNvSpPr>
            <a:spLocks noChangeArrowheads="1"/>
          </p:cNvSpPr>
          <p:nvPr/>
        </p:nvSpPr>
        <p:spPr bwMode="auto">
          <a:xfrm>
            <a:off x="7877504" y="1878113"/>
            <a:ext cx="184731"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defTabSz="914378"/>
            <a:endParaRPr lang="zh-TW" altLang="en-US"/>
          </a:p>
        </p:txBody>
      </p:sp>
      <p:graphicFrame>
        <p:nvGraphicFramePr>
          <p:cNvPr id="10" name="表格 10">
            <a:extLst>
              <a:ext uri="{FF2B5EF4-FFF2-40B4-BE49-F238E27FC236}">
                <a16:creationId xmlns:a16="http://schemas.microsoft.com/office/drawing/2014/main" id="{C7B3C5B5-F836-42AA-9F4C-6125F40EC686}"/>
              </a:ext>
            </a:extLst>
          </p:cNvPr>
          <p:cNvGraphicFramePr>
            <a:graphicFrameLocks noGrp="1"/>
          </p:cNvGraphicFramePr>
          <p:nvPr/>
        </p:nvGraphicFramePr>
        <p:xfrm>
          <a:off x="863588" y="1813074"/>
          <a:ext cx="3546369" cy="1944914"/>
        </p:xfrm>
        <a:graphic>
          <a:graphicData uri="http://schemas.openxmlformats.org/drawingml/2006/table">
            <a:tbl>
              <a:tblPr firstRow="1" bandRow="1"/>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altLang="zh-TW" sz="1400" b="0" i="0" u="none" strike="noStrike" dirty="0">
                          <a:solidFill>
                            <a:schemeClr val="bg1"/>
                          </a:solidFill>
                          <a:effectLst/>
                          <a:latin typeface="源泉圓體 R" panose="020B0500000000000000" pitchFamily="34" charset="-120"/>
                          <a:ea typeface="源泉圓體 R" panose="020B0500000000000000" pitchFamily="34" charset="-120"/>
                        </a:rPr>
                        <a:t>J48</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前</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後</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chemeClr val="tx1"/>
                          </a:solidFill>
                          <a:effectLst/>
                          <a:latin typeface="+mn-lt"/>
                          <a:ea typeface="源泉圓體 R" panose="020B0500000000000000" pitchFamily="34" charset="-120"/>
                        </a:rPr>
                        <a:t>98.2521%</a:t>
                      </a:r>
                      <a:endParaRPr lang="zh-TW" altLang="en-US" sz="1900" dirty="0">
                        <a:solidFill>
                          <a:schemeClr val="tx1"/>
                        </a:solidFill>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98.0681 %</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chemeClr val="tx1"/>
                          </a:solidFill>
                          <a:effectLst/>
                          <a:latin typeface="+mn-lt"/>
                          <a:ea typeface="源泉圓體 R" panose="020B0500000000000000" pitchFamily="34" charset="-120"/>
                        </a:rPr>
                        <a:t>0.983</a:t>
                      </a:r>
                      <a:endParaRPr lang="zh-TW" altLang="en-US" sz="1900" dirty="0">
                        <a:solidFill>
                          <a:schemeClr val="tx1"/>
                        </a:solidFill>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0.981</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chemeClr val="tx1"/>
                          </a:solidFill>
                          <a:effectLst/>
                          <a:latin typeface="+mn-lt"/>
                          <a:ea typeface="源泉圓體 R" panose="020B0500000000000000" pitchFamily="34" charset="-120"/>
                        </a:rPr>
                        <a:t>0.998</a:t>
                      </a:r>
                      <a:endParaRPr lang="zh-TW" altLang="en-US" sz="1900" dirty="0">
                        <a:solidFill>
                          <a:schemeClr val="tx1"/>
                        </a:solidFill>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0.998</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chemeClr val="tx1"/>
                          </a:solidFill>
                          <a:effectLst/>
                          <a:latin typeface="+mn-lt"/>
                          <a:ea typeface="源泉圓體 R" panose="020B0500000000000000" pitchFamily="34" charset="-120"/>
                        </a:rPr>
                        <a:t>0.0191</a:t>
                      </a:r>
                      <a:endParaRPr lang="zh-TW" altLang="en-US" sz="1900" dirty="0">
                        <a:solidFill>
                          <a:schemeClr val="tx1"/>
                        </a:solidFill>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0.0205</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graphicFrame>
        <p:nvGraphicFramePr>
          <p:cNvPr id="9" name="表格 10">
            <a:extLst>
              <a:ext uri="{FF2B5EF4-FFF2-40B4-BE49-F238E27FC236}">
                <a16:creationId xmlns:a16="http://schemas.microsoft.com/office/drawing/2014/main" id="{BD638A40-E8F5-497F-B20F-D54E2A0C4165}"/>
              </a:ext>
            </a:extLst>
          </p:cNvPr>
          <p:cNvGraphicFramePr>
            <a:graphicFrameLocks noGrp="1"/>
          </p:cNvGraphicFramePr>
          <p:nvPr/>
        </p:nvGraphicFramePr>
        <p:xfrm>
          <a:off x="4715023" y="1813074"/>
          <a:ext cx="3546369" cy="1944914"/>
        </p:xfrm>
        <a:graphic>
          <a:graphicData uri="http://schemas.openxmlformats.org/drawingml/2006/table">
            <a:tbl>
              <a:tblPr firstRow="1" bandRow="1"/>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RF</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前</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a:solidFill>
                            <a:schemeClr val="bg1"/>
                          </a:solidFill>
                          <a:effectLst/>
                          <a:latin typeface="源泉圓體 R" panose="020B0500000000000000" pitchFamily="34" charset="-120"/>
                          <a:ea typeface="源泉圓體 R" panose="020B0500000000000000" pitchFamily="34" charset="-120"/>
                        </a:rPr>
                        <a:t>後</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chemeClr val="tx1"/>
                          </a:solidFill>
                          <a:effectLst/>
                          <a:latin typeface="+mn-lt"/>
                          <a:ea typeface="源泉圓體 R" panose="020B0500000000000000" pitchFamily="34" charset="-120"/>
                        </a:rPr>
                        <a:t>98.2521%</a:t>
                      </a:r>
                      <a:endParaRPr lang="zh-TW" altLang="en-US" sz="1900" dirty="0">
                        <a:solidFill>
                          <a:schemeClr val="tx1"/>
                        </a:solidFill>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98.2521 %</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chemeClr val="tx1"/>
                          </a:solidFill>
                          <a:effectLst/>
                          <a:latin typeface="+mn-lt"/>
                          <a:ea typeface="源泉圓體 R" panose="020B0500000000000000" pitchFamily="34" charset="-120"/>
                        </a:rPr>
                        <a:t>0.983</a:t>
                      </a:r>
                      <a:endParaRPr lang="zh-TW" altLang="en-US" sz="1900" dirty="0">
                        <a:solidFill>
                          <a:schemeClr val="tx1"/>
                        </a:solidFill>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0.983</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chemeClr val="tx1"/>
                          </a:solidFill>
                          <a:effectLst/>
                          <a:latin typeface="+mn-lt"/>
                          <a:ea typeface="源泉圓體 R" panose="020B0500000000000000" pitchFamily="34" charset="-120"/>
                        </a:rPr>
                        <a:t>0.998</a:t>
                      </a:r>
                      <a:endParaRPr lang="zh-TW" altLang="en-US" sz="1900" dirty="0">
                        <a:solidFill>
                          <a:schemeClr val="tx1"/>
                        </a:solidFill>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0.998</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chemeClr val="tx1"/>
                          </a:solidFill>
                          <a:effectLst/>
                          <a:latin typeface="+mn-lt"/>
                          <a:ea typeface="源泉圓體 R" panose="020B0500000000000000" pitchFamily="34" charset="-120"/>
                        </a:rPr>
                        <a:t>0.0195</a:t>
                      </a:r>
                      <a:endParaRPr lang="zh-TW" altLang="en-US" sz="1900" dirty="0">
                        <a:solidFill>
                          <a:schemeClr val="tx1"/>
                        </a:solidFill>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0.0194</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sp>
        <p:nvSpPr>
          <p:cNvPr id="11" name="文字方塊 10">
            <a:extLst>
              <a:ext uri="{FF2B5EF4-FFF2-40B4-BE49-F238E27FC236}">
                <a16:creationId xmlns:a16="http://schemas.microsoft.com/office/drawing/2014/main" id="{9F6D9D8B-1A4F-4DDE-8AFC-97CE4ACDF532}"/>
              </a:ext>
            </a:extLst>
          </p:cNvPr>
          <p:cNvSpPr txBox="1"/>
          <p:nvPr/>
        </p:nvSpPr>
        <p:spPr>
          <a:xfrm>
            <a:off x="863588" y="3952442"/>
            <a:ext cx="3546369" cy="523220"/>
          </a:xfrm>
          <a:prstGeom prst="rect">
            <a:avLst/>
          </a:prstGeom>
          <a:noFill/>
        </p:spPr>
        <p:txBody>
          <a:bodyPr wrap="square">
            <a:spAutoFit/>
          </a:bodyPr>
          <a:lstStyle/>
          <a:p>
            <a:pPr marL="158746" algn="ctr" defTabSz="914378"/>
            <a:r>
              <a:rPr lang="en-US" altLang="zh-TW" dirty="0">
                <a:latin typeface="源泉圓體 R" panose="020B0500000000000000" pitchFamily="34" charset="-120"/>
                <a:ea typeface="源泉圓體 R" panose="020B0500000000000000" pitchFamily="34" charset="-120"/>
              </a:rPr>
              <a:t>J48 </a:t>
            </a:r>
            <a:r>
              <a:rPr lang="zh-TW" altLang="en-US" dirty="0">
                <a:latin typeface="源泉圓體 R" panose="020B0500000000000000" pitchFamily="34" charset="-120"/>
                <a:ea typeface="源泉圓體 R" panose="020B0500000000000000" pitchFamily="34" charset="-120"/>
              </a:rPr>
              <a:t>的分類效果稍微變差了一點</a:t>
            </a:r>
            <a:endParaRPr lang="en-US" altLang="zh-TW" dirty="0">
              <a:latin typeface="源泉圓體 R" panose="020B0500000000000000" pitchFamily="34" charset="-120"/>
              <a:ea typeface="源泉圓體 R" panose="020B0500000000000000" pitchFamily="34" charset="-120"/>
            </a:endParaRPr>
          </a:p>
          <a:p>
            <a:pPr marL="158746" algn="ctr" defTabSz="914378"/>
            <a:r>
              <a:rPr lang="zh-TW" altLang="en-US" dirty="0">
                <a:latin typeface="源泉圓體 R" panose="020B0500000000000000" pitchFamily="34" charset="-120"/>
                <a:ea typeface="源泉圓體 R" panose="020B0500000000000000" pitchFamily="34" charset="-120"/>
              </a:rPr>
              <a:t>準確率跟 </a:t>
            </a:r>
            <a:r>
              <a:rPr lang="en-US" altLang="zh-TW" dirty="0">
                <a:latin typeface="源泉圓體 R" panose="020B0500000000000000" pitchFamily="34" charset="-120"/>
                <a:ea typeface="源泉圓體 R" panose="020B0500000000000000" pitchFamily="34" charset="-120"/>
              </a:rPr>
              <a:t>F1 </a:t>
            </a:r>
            <a:r>
              <a:rPr lang="zh-TW" altLang="en-US" dirty="0">
                <a:latin typeface="源泉圓體 R" panose="020B0500000000000000" pitchFamily="34" charset="-120"/>
                <a:ea typeface="源泉圓體 R" panose="020B0500000000000000" pitchFamily="34" charset="-120"/>
              </a:rPr>
              <a:t>分數稍微降低</a:t>
            </a:r>
          </a:p>
        </p:txBody>
      </p:sp>
      <p:sp>
        <p:nvSpPr>
          <p:cNvPr id="13" name="文字方塊 12">
            <a:extLst>
              <a:ext uri="{FF2B5EF4-FFF2-40B4-BE49-F238E27FC236}">
                <a16:creationId xmlns:a16="http://schemas.microsoft.com/office/drawing/2014/main" id="{AD0BAFEA-1337-4A60-90C5-7BEB911DD1B2}"/>
              </a:ext>
            </a:extLst>
          </p:cNvPr>
          <p:cNvSpPr txBox="1"/>
          <p:nvPr/>
        </p:nvSpPr>
        <p:spPr>
          <a:xfrm>
            <a:off x="4715023" y="3952441"/>
            <a:ext cx="3546369" cy="523220"/>
          </a:xfrm>
          <a:prstGeom prst="rect">
            <a:avLst/>
          </a:prstGeom>
          <a:noFill/>
        </p:spPr>
        <p:txBody>
          <a:bodyPr wrap="square">
            <a:spAutoFit/>
          </a:bodyPr>
          <a:lstStyle/>
          <a:p>
            <a:pPr marL="158746" algn="ctr" defTabSz="914378"/>
            <a:r>
              <a:rPr lang="zh-TW" altLang="en-US" dirty="0">
                <a:latin typeface="源泉圓體 R" panose="020B0500000000000000" pitchFamily="34" charset="-120"/>
                <a:ea typeface="源泉圓體 R" panose="020B0500000000000000" pitchFamily="34" charset="-120"/>
              </a:rPr>
              <a:t>隨機森林的分類效果與轉換前是一樣的</a:t>
            </a:r>
            <a:endParaRPr lang="en-US" altLang="zh-TW" dirty="0">
              <a:latin typeface="源泉圓體 R" panose="020B0500000000000000" pitchFamily="34" charset="-120"/>
              <a:ea typeface="源泉圓體 R" panose="020B0500000000000000" pitchFamily="34" charset="-120"/>
            </a:endParaRPr>
          </a:p>
          <a:p>
            <a:pPr marL="158746" algn="ctr" defTabSz="914378"/>
            <a:r>
              <a:rPr lang="zh-TW" altLang="en-US" dirty="0">
                <a:latin typeface="源泉圓體 R" panose="020B0500000000000000" pitchFamily="34" charset="-120"/>
                <a:ea typeface="源泉圓體 R" panose="020B0500000000000000" pitchFamily="34" charset="-120"/>
              </a:rPr>
              <a:t>各評估指標沒有發生變化</a:t>
            </a:r>
          </a:p>
        </p:txBody>
      </p:sp>
      <p:sp>
        <p:nvSpPr>
          <p:cNvPr id="12" name="投影片編號版面配置區 1">
            <a:extLst>
              <a:ext uri="{FF2B5EF4-FFF2-40B4-BE49-F238E27FC236}">
                <a16:creationId xmlns:a16="http://schemas.microsoft.com/office/drawing/2014/main" id="{8568411E-E51C-4F49-AF40-D5DA4D96BE2D}"/>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defTabSz="914378"/>
            <a:fld id="{00000000-1234-1234-1234-123412341234}" type="slidenum">
              <a:rPr lang="en">
                <a:latin typeface="源泉圓體 TTF Heavy" panose="020B0A00000000000000" pitchFamily="34" charset="-120"/>
                <a:ea typeface="源泉圓體 TTF Heavy" panose="020B0A00000000000000" pitchFamily="34" charset="-120"/>
              </a:rPr>
              <a:pPr algn="ctr" defTabSz="914378"/>
              <a:t>67</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94070349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5CC15955-1633-4642-BDBD-58C28B194677}"/>
              </a:ext>
            </a:extLst>
          </p:cNvPr>
          <p:cNvGrpSpPr/>
          <p:nvPr/>
        </p:nvGrpSpPr>
        <p:grpSpPr>
          <a:xfrm>
            <a:off x="543945" y="551486"/>
            <a:ext cx="8096816" cy="623271"/>
            <a:chOff x="543944" y="551486"/>
            <a:chExt cx="8096816" cy="623271"/>
          </a:xfrm>
        </p:grpSpPr>
        <p:sp>
          <p:nvSpPr>
            <p:cNvPr id="3" name="文字方塊 2">
              <a:extLst>
                <a:ext uri="{FF2B5EF4-FFF2-40B4-BE49-F238E27FC236}">
                  <a16:creationId xmlns:a16="http://schemas.microsoft.com/office/drawing/2014/main" id="{A5237031-3AAC-4D82-A675-F937294F05A2}"/>
                </a:ext>
              </a:extLst>
            </p:cNvPr>
            <p:cNvSpPr txBox="1"/>
            <p:nvPr/>
          </p:nvSpPr>
          <p:spPr>
            <a:xfrm>
              <a:off x="951325" y="562760"/>
              <a:ext cx="7689435" cy="584775"/>
            </a:xfrm>
            <a:prstGeom prst="rect">
              <a:avLst/>
            </a:prstGeom>
            <a:noFill/>
          </p:spPr>
          <p:txBody>
            <a:bodyPr wrap="square" rtlCol="0">
              <a:spAutoFit/>
            </a:bodyPr>
            <a:lstStyle/>
            <a:p>
              <a:pPr defTabSz="914378"/>
              <a:r>
                <a:rPr lang="zh-TW" altLang="en-US" sz="3200" b="1" dirty="0">
                  <a:latin typeface="源泉圓體 R" panose="020B0500000000000000" pitchFamily="34" charset="-120"/>
                  <a:ea typeface="源泉圓體 R" panose="020B0500000000000000" pitchFamily="34" charset="-120"/>
                </a:rPr>
                <a:t>型態轉換比較 </a:t>
              </a:r>
              <a:r>
                <a:rPr lang="en-US" altLang="zh-TW" sz="3200" b="1" dirty="0">
                  <a:latin typeface="源泉圓體 R" panose="020B0500000000000000" pitchFamily="34" charset="-120"/>
                  <a:ea typeface="源泉圓體 R" panose="020B0500000000000000" pitchFamily="34" charset="-120"/>
                </a:rPr>
                <a:t>– </a:t>
              </a:r>
              <a:r>
                <a:rPr lang="en-US" altLang="zh-TW" sz="2000" b="1" dirty="0">
                  <a:latin typeface="源泉圓體 R" panose="020B0500000000000000" pitchFamily="34" charset="-120"/>
                  <a:ea typeface="源泉圓體 R" panose="020B0500000000000000" pitchFamily="34" charset="-120"/>
                </a:rPr>
                <a:t>AdaBoost (J48)</a:t>
              </a:r>
              <a:r>
                <a:rPr lang="zh-TW" altLang="en-US" sz="2000" b="1" dirty="0">
                  <a:latin typeface="源泉圓體 R" panose="020B0500000000000000" pitchFamily="34" charset="-120"/>
                  <a:ea typeface="源泉圓體 R" panose="020B0500000000000000" pitchFamily="34" charset="-120"/>
                </a:rPr>
                <a:t>、</a:t>
              </a:r>
              <a:r>
                <a:rPr lang="en-US" altLang="zh-TW" sz="2000" b="1" dirty="0">
                  <a:latin typeface="源泉圓體 R" panose="020B0500000000000000" pitchFamily="34" charset="-120"/>
                  <a:ea typeface="源泉圓體 R" panose="020B0500000000000000" pitchFamily="34" charset="-120"/>
                </a:rPr>
                <a:t>Logistic</a:t>
              </a:r>
              <a:r>
                <a:rPr lang="zh-TW" altLang="en-US" sz="2000" b="1" dirty="0">
                  <a:latin typeface="源泉圓體 R" panose="020B0500000000000000" pitchFamily="34" charset="-120"/>
                  <a:ea typeface="源泉圓體 R" panose="020B0500000000000000" pitchFamily="34" charset="-120"/>
                </a:rPr>
                <a:t> </a:t>
              </a:r>
              <a:r>
                <a:rPr lang="en-US" altLang="zh-TW" sz="2000" b="1" dirty="0">
                  <a:latin typeface="源泉圓體 R" panose="020B0500000000000000" pitchFamily="34" charset="-120"/>
                  <a:ea typeface="源泉圓體 R" panose="020B0500000000000000" pitchFamily="34" charset="-120"/>
                </a:rPr>
                <a:t>Regression</a:t>
              </a:r>
              <a:endParaRPr lang="en-US" altLang="zh-TW" sz="3200" b="1" dirty="0">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98F56AAA-8961-4F6F-86B7-62DA475BC16A}"/>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7CFDF07D-CCC2-448F-A317-EE9016BC57B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zh-TW" altLang="en-US">
                  <a:solidFill>
                    <a:srgbClr val="FFFFFF"/>
                  </a:solidFill>
                  <a:latin typeface="Arial"/>
                  <a:ea typeface="新細明體" panose="02020500000000000000" pitchFamily="18" charset="-120"/>
                </a:endParaRPr>
              </a:p>
            </p:txBody>
          </p:sp>
          <p:cxnSp>
            <p:nvCxnSpPr>
              <p:cNvPr id="6" name="直線接點 5">
                <a:extLst>
                  <a:ext uri="{FF2B5EF4-FFF2-40B4-BE49-F238E27FC236}">
                    <a16:creationId xmlns:a16="http://schemas.microsoft.com/office/drawing/2014/main" id="{28ABB051-8563-437F-88C8-8100E41FA3A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 name="Rectangle 1">
            <a:extLst>
              <a:ext uri="{FF2B5EF4-FFF2-40B4-BE49-F238E27FC236}">
                <a16:creationId xmlns:a16="http://schemas.microsoft.com/office/drawing/2014/main" id="{3C1706A7-D3CA-44B6-8C67-9F28360BB450}"/>
              </a:ext>
            </a:extLst>
          </p:cNvPr>
          <p:cNvSpPr>
            <a:spLocks noChangeArrowheads="1"/>
          </p:cNvSpPr>
          <p:nvPr/>
        </p:nvSpPr>
        <p:spPr bwMode="auto">
          <a:xfrm>
            <a:off x="7877504" y="1878113"/>
            <a:ext cx="184731"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defTabSz="914378"/>
            <a:endParaRPr lang="zh-TW" altLang="en-US"/>
          </a:p>
        </p:txBody>
      </p:sp>
      <p:graphicFrame>
        <p:nvGraphicFramePr>
          <p:cNvPr id="10" name="表格 10">
            <a:extLst>
              <a:ext uri="{FF2B5EF4-FFF2-40B4-BE49-F238E27FC236}">
                <a16:creationId xmlns:a16="http://schemas.microsoft.com/office/drawing/2014/main" id="{C7B3C5B5-F836-42AA-9F4C-6125F40EC686}"/>
              </a:ext>
            </a:extLst>
          </p:cNvPr>
          <p:cNvGraphicFramePr>
            <a:graphicFrameLocks noGrp="1"/>
          </p:cNvGraphicFramePr>
          <p:nvPr/>
        </p:nvGraphicFramePr>
        <p:xfrm>
          <a:off x="863588" y="1813074"/>
          <a:ext cx="3546369" cy="1944914"/>
        </p:xfrm>
        <a:graphic>
          <a:graphicData uri="http://schemas.openxmlformats.org/drawingml/2006/table">
            <a:tbl>
              <a:tblPr firstRow="1" bandRow="1"/>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altLang="zh-TW" sz="1400" b="0" i="0" u="none" strike="noStrike" dirty="0">
                          <a:solidFill>
                            <a:schemeClr val="bg1"/>
                          </a:solidFill>
                          <a:effectLst/>
                          <a:latin typeface="源泉圓體 R" panose="020B0500000000000000" pitchFamily="34" charset="-120"/>
                          <a:ea typeface="源泉圓體 R" panose="020B0500000000000000" pitchFamily="34" charset="-120"/>
                        </a:rPr>
                        <a:t>AdaBoost</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前</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後</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mn-lt"/>
                          <a:ea typeface="源泉圓體 R" panose="020B0500000000000000" pitchFamily="34" charset="-120"/>
                        </a:rPr>
                        <a:t>98.2521%</a:t>
                      </a:r>
                      <a:endParaRPr lang="zh-TW" altLang="en-US" sz="1900" dirty="0">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98.1601 %</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mn-lt"/>
                          <a:ea typeface="源泉圓體 R" panose="020B0500000000000000" pitchFamily="34" charset="-120"/>
                        </a:rPr>
                        <a:t>0.983</a:t>
                      </a:r>
                      <a:endParaRPr lang="zh-TW" altLang="en-US" sz="1900" dirty="0">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0.982</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mn-lt"/>
                          <a:ea typeface="源泉圓體 R" panose="020B0500000000000000" pitchFamily="34" charset="-120"/>
                        </a:rPr>
                        <a:t>0.998</a:t>
                      </a:r>
                      <a:endParaRPr lang="zh-TW" altLang="en-US" sz="1900" dirty="0">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0.998</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mn-lt"/>
                          <a:ea typeface="源泉圓體 R" panose="020B0500000000000000" pitchFamily="34" charset="-120"/>
                        </a:rPr>
                        <a:t>0.0188</a:t>
                      </a:r>
                      <a:endParaRPr lang="zh-TW" altLang="en-US" sz="1900" dirty="0">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0.019</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graphicFrame>
        <p:nvGraphicFramePr>
          <p:cNvPr id="9" name="表格 10">
            <a:extLst>
              <a:ext uri="{FF2B5EF4-FFF2-40B4-BE49-F238E27FC236}">
                <a16:creationId xmlns:a16="http://schemas.microsoft.com/office/drawing/2014/main" id="{BD638A40-E8F5-497F-B20F-D54E2A0C4165}"/>
              </a:ext>
            </a:extLst>
          </p:cNvPr>
          <p:cNvGraphicFramePr>
            <a:graphicFrameLocks noGrp="1"/>
          </p:cNvGraphicFramePr>
          <p:nvPr/>
        </p:nvGraphicFramePr>
        <p:xfrm>
          <a:off x="4715023" y="1813074"/>
          <a:ext cx="3546369" cy="1944914"/>
        </p:xfrm>
        <a:graphic>
          <a:graphicData uri="http://schemas.openxmlformats.org/drawingml/2006/table">
            <a:tbl>
              <a:tblPr firstRow="1" bandRow="1"/>
              <a:tblGrid>
                <a:gridCol w="1182123">
                  <a:extLst>
                    <a:ext uri="{9D8B030D-6E8A-4147-A177-3AD203B41FA5}">
                      <a16:colId xmlns:a16="http://schemas.microsoft.com/office/drawing/2014/main" val="862374626"/>
                    </a:ext>
                  </a:extLst>
                </a:gridCol>
                <a:gridCol w="1182123">
                  <a:extLst>
                    <a:ext uri="{9D8B030D-6E8A-4147-A177-3AD203B41FA5}">
                      <a16:colId xmlns:a16="http://schemas.microsoft.com/office/drawing/2014/main" val="614970681"/>
                    </a:ext>
                  </a:extLst>
                </a:gridCol>
                <a:gridCol w="1182123">
                  <a:extLst>
                    <a:ext uri="{9D8B030D-6E8A-4147-A177-3AD203B41FA5}">
                      <a16:colId xmlns:a16="http://schemas.microsoft.com/office/drawing/2014/main" val="45714671"/>
                    </a:ext>
                  </a:extLst>
                </a:gridCol>
              </a:tblGrid>
              <a:tr h="400050">
                <a:tc>
                  <a:txBody>
                    <a:bodyPr/>
                    <a:lstStyle/>
                    <a:p>
                      <a:pPr algn="ctr" rtl="0" fontAlgn="t">
                        <a:spcBef>
                          <a:spcPts val="0"/>
                        </a:spcBef>
                        <a:spcAft>
                          <a:spcPts val="0"/>
                        </a:spcAft>
                      </a:pPr>
                      <a:r>
                        <a:rPr lang="en-US" altLang="zh-TW" sz="1400" b="0" i="0" u="none" strike="noStrike" dirty="0">
                          <a:solidFill>
                            <a:schemeClr val="bg1"/>
                          </a:solidFill>
                          <a:effectLst/>
                          <a:latin typeface="源泉圓體 R" panose="020B0500000000000000" pitchFamily="34" charset="-120"/>
                          <a:ea typeface="源泉圓體 R" panose="020B0500000000000000" pitchFamily="34" charset="-120"/>
                        </a:rPr>
                        <a:t>LR</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前</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zh-TW" altLang="en-US" sz="1400" b="0" i="0" u="none" strike="noStrike" cap="none" dirty="0">
                          <a:solidFill>
                            <a:schemeClr val="bg1"/>
                          </a:solidFill>
                          <a:effectLst/>
                          <a:latin typeface="源泉圓體 R" panose="020B0500000000000000" pitchFamily="34" charset="-120"/>
                          <a:ea typeface="源泉圓體 R" panose="020B0500000000000000" pitchFamily="34" charset="-120"/>
                          <a:cs typeface="Arial"/>
                          <a:sym typeface="Arial"/>
                        </a:rPr>
                        <a:t>型態轉換</a:t>
                      </a:r>
                      <a:r>
                        <a:rPr lang="zh-TW" altLang="en-US" sz="1400" b="0" i="0" u="none" strike="noStrike" dirty="0">
                          <a:solidFill>
                            <a:schemeClr val="bg1"/>
                          </a:solidFill>
                          <a:effectLst/>
                          <a:latin typeface="源泉圓體 R" panose="020B0500000000000000" pitchFamily="34" charset="-120"/>
                          <a:ea typeface="源泉圓體 R" panose="020B0500000000000000" pitchFamily="34" charset="-120"/>
                        </a:rPr>
                        <a:t>後</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293251974"/>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Accuracy</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mn-lt"/>
                          <a:ea typeface="源泉圓體 R" panose="020B0500000000000000" pitchFamily="34" charset="-120"/>
                        </a:rPr>
                        <a:t>95.4922%</a:t>
                      </a:r>
                      <a:endParaRPr lang="zh-TW" altLang="en-US" sz="1900" dirty="0">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95.4922 %</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1580056"/>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F1 - Score</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mn-lt"/>
                          <a:ea typeface="源泉圓體 R" panose="020B0500000000000000" pitchFamily="34" charset="-120"/>
                        </a:rPr>
                        <a:t>0.956</a:t>
                      </a:r>
                      <a:endParaRPr lang="zh-TW" altLang="en-US" sz="1900" dirty="0">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0.956</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64510580"/>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AUC</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mn-lt"/>
                          <a:ea typeface="源泉圓體 R" panose="020B0500000000000000" pitchFamily="34" charset="-120"/>
                        </a:rPr>
                        <a:t>0.995</a:t>
                      </a:r>
                      <a:endParaRPr lang="zh-TW" altLang="en-US" sz="1900" dirty="0">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0.995</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3851698"/>
                  </a:ext>
                </a:extLst>
              </a:tr>
              <a:tr h="386216">
                <a:tc>
                  <a:txBody>
                    <a:bodyPr/>
                    <a:lstStyle/>
                    <a:p>
                      <a:pPr algn="ctr" rtl="0" fontAlgn="t">
                        <a:spcBef>
                          <a:spcPts val="0"/>
                        </a:spcBef>
                        <a:spcAft>
                          <a:spcPts val="0"/>
                        </a:spcAft>
                      </a:pPr>
                      <a:r>
                        <a:rPr lang="en-US" sz="1400" b="0" i="0" u="none" strike="noStrike" dirty="0">
                          <a:solidFill>
                            <a:schemeClr val="bg1"/>
                          </a:solidFill>
                          <a:effectLst/>
                          <a:latin typeface="源泉圓體 R" panose="020B0500000000000000" pitchFamily="34" charset="-120"/>
                          <a:ea typeface="源泉圓體 R" panose="020B0500000000000000" pitchFamily="34" charset="-120"/>
                        </a:rPr>
                        <a:t>MAE</a:t>
                      </a:r>
                      <a:endParaRPr lang="en-US" sz="1900" dirty="0">
                        <a:solidFill>
                          <a:schemeClr val="bg1"/>
                        </a:solidFill>
                        <a:effectLst/>
                        <a:latin typeface="源泉圓體 R" panose="020B0500000000000000" pitchFamily="34" charset="-120"/>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mn-lt"/>
                          <a:ea typeface="源泉圓體 R" panose="020B0500000000000000" pitchFamily="34" charset="-120"/>
                        </a:rPr>
                        <a:t>0.0527</a:t>
                      </a:r>
                      <a:endParaRPr lang="zh-TW" altLang="en-US" sz="1900" dirty="0">
                        <a:effectLst/>
                        <a:latin typeface="+mn-lt"/>
                        <a:ea typeface="源泉圓體 R" panose="020B0500000000000000" pitchFamily="34" charset="-120"/>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rtl="0" fontAlgn="t">
                        <a:spcBef>
                          <a:spcPts val="0"/>
                        </a:spcBef>
                        <a:spcAft>
                          <a:spcPts val="0"/>
                        </a:spcAft>
                      </a:pPr>
                      <a:r>
                        <a:rPr lang="en-US" altLang="zh-TW" sz="1400" b="0" i="0" u="none" strike="noStrike" dirty="0">
                          <a:solidFill>
                            <a:srgbClr val="000000"/>
                          </a:solidFill>
                          <a:effectLst/>
                          <a:latin typeface="Arial" panose="020B0604020202020204" pitchFamily="34" charset="0"/>
                        </a:rPr>
                        <a:t>0.0527</a:t>
                      </a:r>
                      <a:endParaRPr lang="zh-TW" altLang="en-US" sz="1900" dirty="0">
                        <a:effectLst/>
                      </a:endParaRPr>
                    </a:p>
                  </a:txBody>
                  <a:tcPr marL="76200" marR="76200" marT="76200" marB="762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13127578"/>
                  </a:ext>
                </a:extLst>
              </a:tr>
            </a:tbl>
          </a:graphicData>
        </a:graphic>
      </p:graphicFrame>
      <p:sp>
        <p:nvSpPr>
          <p:cNvPr id="11" name="文字方塊 10">
            <a:extLst>
              <a:ext uri="{FF2B5EF4-FFF2-40B4-BE49-F238E27FC236}">
                <a16:creationId xmlns:a16="http://schemas.microsoft.com/office/drawing/2014/main" id="{F34D68C3-417E-492F-9F30-D9D62664CA45}"/>
              </a:ext>
            </a:extLst>
          </p:cNvPr>
          <p:cNvSpPr txBox="1"/>
          <p:nvPr/>
        </p:nvSpPr>
        <p:spPr>
          <a:xfrm>
            <a:off x="4715023" y="3952441"/>
            <a:ext cx="3546369" cy="523220"/>
          </a:xfrm>
          <a:prstGeom prst="rect">
            <a:avLst/>
          </a:prstGeom>
          <a:noFill/>
        </p:spPr>
        <p:txBody>
          <a:bodyPr wrap="square">
            <a:spAutoFit/>
          </a:bodyPr>
          <a:lstStyle/>
          <a:p>
            <a:pPr marL="158746" algn="ctr" defTabSz="914378"/>
            <a:r>
              <a:rPr lang="en-US" altLang="zh-TW" dirty="0">
                <a:latin typeface="源泉圓體 R" panose="020B0500000000000000" pitchFamily="34" charset="-120"/>
                <a:ea typeface="源泉圓體 R" panose="020B0500000000000000" pitchFamily="34" charset="-120"/>
              </a:rPr>
              <a:t>LR </a:t>
            </a:r>
            <a:r>
              <a:rPr lang="zh-TW" altLang="en-US" dirty="0">
                <a:latin typeface="源泉圓體 R" panose="020B0500000000000000" pitchFamily="34" charset="-120"/>
                <a:ea typeface="源泉圓體 R" panose="020B0500000000000000" pitchFamily="34" charset="-120"/>
              </a:rPr>
              <a:t>的分類效果與轉換前是一樣的</a:t>
            </a:r>
            <a:endParaRPr lang="en-US" altLang="zh-TW" dirty="0">
              <a:latin typeface="源泉圓體 R" panose="020B0500000000000000" pitchFamily="34" charset="-120"/>
              <a:ea typeface="源泉圓體 R" panose="020B0500000000000000" pitchFamily="34" charset="-120"/>
            </a:endParaRPr>
          </a:p>
          <a:p>
            <a:pPr marL="158746" algn="ctr" defTabSz="914378"/>
            <a:r>
              <a:rPr lang="zh-TW" altLang="en-US" dirty="0">
                <a:latin typeface="源泉圓體 R" panose="020B0500000000000000" pitchFamily="34" charset="-120"/>
                <a:ea typeface="源泉圓體 R" panose="020B0500000000000000" pitchFamily="34" charset="-120"/>
              </a:rPr>
              <a:t>各評估指標沒有發生變化</a:t>
            </a:r>
          </a:p>
        </p:txBody>
      </p:sp>
      <p:sp>
        <p:nvSpPr>
          <p:cNvPr id="12" name="文字方塊 11">
            <a:extLst>
              <a:ext uri="{FF2B5EF4-FFF2-40B4-BE49-F238E27FC236}">
                <a16:creationId xmlns:a16="http://schemas.microsoft.com/office/drawing/2014/main" id="{730B50D2-C841-44B9-99A9-2C672A26D09E}"/>
              </a:ext>
            </a:extLst>
          </p:cNvPr>
          <p:cNvSpPr txBox="1"/>
          <p:nvPr/>
        </p:nvSpPr>
        <p:spPr>
          <a:xfrm>
            <a:off x="863588" y="3952441"/>
            <a:ext cx="3546369" cy="523220"/>
          </a:xfrm>
          <a:prstGeom prst="rect">
            <a:avLst/>
          </a:prstGeom>
          <a:noFill/>
        </p:spPr>
        <p:txBody>
          <a:bodyPr wrap="square">
            <a:spAutoFit/>
          </a:bodyPr>
          <a:lstStyle/>
          <a:p>
            <a:pPr marL="158746" algn="ctr" defTabSz="914378"/>
            <a:r>
              <a:rPr lang="en-US" altLang="zh-TW" dirty="0">
                <a:latin typeface="源泉圓體 R" panose="020B0500000000000000" pitchFamily="34" charset="-120"/>
                <a:ea typeface="源泉圓體 R" panose="020B0500000000000000" pitchFamily="34" charset="-120"/>
              </a:rPr>
              <a:t>AdaBoost </a:t>
            </a:r>
            <a:r>
              <a:rPr lang="zh-TW" altLang="en-US" dirty="0">
                <a:latin typeface="源泉圓體 R" panose="020B0500000000000000" pitchFamily="34" charset="-120"/>
                <a:ea typeface="源泉圓體 R" panose="020B0500000000000000" pitchFamily="34" charset="-120"/>
              </a:rPr>
              <a:t>的分類效果稍微變差了一點</a:t>
            </a:r>
            <a:endParaRPr lang="en-US" altLang="zh-TW" dirty="0">
              <a:latin typeface="源泉圓體 R" panose="020B0500000000000000" pitchFamily="34" charset="-120"/>
              <a:ea typeface="源泉圓體 R" panose="020B0500000000000000" pitchFamily="34" charset="-120"/>
            </a:endParaRPr>
          </a:p>
          <a:p>
            <a:pPr marL="158746" algn="ctr" defTabSz="914378"/>
            <a:r>
              <a:rPr lang="zh-TW" altLang="en-US" dirty="0">
                <a:latin typeface="源泉圓體 R" panose="020B0500000000000000" pitchFamily="34" charset="-120"/>
                <a:ea typeface="源泉圓體 R" panose="020B0500000000000000" pitchFamily="34" charset="-120"/>
              </a:rPr>
              <a:t>準確率跟 </a:t>
            </a:r>
            <a:r>
              <a:rPr lang="en-US" altLang="zh-TW" dirty="0">
                <a:latin typeface="源泉圓體 R" panose="020B0500000000000000" pitchFamily="34" charset="-120"/>
                <a:ea typeface="源泉圓體 R" panose="020B0500000000000000" pitchFamily="34" charset="-120"/>
              </a:rPr>
              <a:t>F1 </a:t>
            </a:r>
            <a:r>
              <a:rPr lang="zh-TW" altLang="en-US" dirty="0">
                <a:latin typeface="源泉圓體 R" panose="020B0500000000000000" pitchFamily="34" charset="-120"/>
                <a:ea typeface="源泉圓體 R" panose="020B0500000000000000" pitchFamily="34" charset="-120"/>
              </a:rPr>
              <a:t>分數稍微降低</a:t>
            </a:r>
          </a:p>
        </p:txBody>
      </p:sp>
      <p:sp>
        <p:nvSpPr>
          <p:cNvPr id="13" name="文字方塊 12">
            <a:extLst>
              <a:ext uri="{FF2B5EF4-FFF2-40B4-BE49-F238E27FC236}">
                <a16:creationId xmlns:a16="http://schemas.microsoft.com/office/drawing/2014/main" id="{CF6905C7-1706-4DC4-9686-66C108EE0108}"/>
              </a:ext>
            </a:extLst>
          </p:cNvPr>
          <p:cNvSpPr txBox="1"/>
          <p:nvPr/>
        </p:nvSpPr>
        <p:spPr>
          <a:xfrm>
            <a:off x="1" y="4580740"/>
            <a:ext cx="9143999" cy="338554"/>
          </a:xfrm>
          <a:prstGeom prst="rect">
            <a:avLst/>
          </a:prstGeom>
          <a:noFill/>
        </p:spPr>
        <p:txBody>
          <a:bodyPr wrap="square">
            <a:spAutoFit/>
          </a:bodyPr>
          <a:lstStyle/>
          <a:p>
            <a:pPr marL="158746" algn="ctr" defTabSz="914378"/>
            <a:r>
              <a:rPr lang="zh-TW" altLang="en-US" sz="1600" dirty="0">
                <a:solidFill>
                  <a:srgbClr val="EF6C6A">
                    <a:lumMod val="75000"/>
                  </a:srgbClr>
                </a:solidFill>
                <a:latin typeface="源泉圓體 R" panose="020B0500000000000000" pitchFamily="34" charset="-120"/>
                <a:ea typeface="源泉圓體 R" panose="020B0500000000000000" pitchFamily="34" charset="-120"/>
              </a:rPr>
              <a:t>將二元類別資料轉換成數值的資料型態，對大部分演算法的分類效果沒有很大的影響</a:t>
            </a:r>
          </a:p>
        </p:txBody>
      </p:sp>
      <p:sp>
        <p:nvSpPr>
          <p:cNvPr id="14" name="投影片編號版面配置區 1">
            <a:extLst>
              <a:ext uri="{FF2B5EF4-FFF2-40B4-BE49-F238E27FC236}">
                <a16:creationId xmlns:a16="http://schemas.microsoft.com/office/drawing/2014/main" id="{B0D9D552-5722-42EA-9393-BED9F471D63D}"/>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defTabSz="914378"/>
            <a:fld id="{00000000-1234-1234-1234-123412341234}" type="slidenum">
              <a:rPr lang="en">
                <a:latin typeface="源泉圓體 TTF Heavy" panose="020B0A00000000000000" pitchFamily="34" charset="-120"/>
                <a:ea typeface="源泉圓體 TTF Heavy" panose="020B0A00000000000000" pitchFamily="34" charset="-120"/>
              </a:rPr>
              <a:pPr algn="ctr" defTabSz="914378"/>
              <a:t>68</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63832379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5CC15955-1633-4642-BDBD-58C28B194677}"/>
              </a:ext>
            </a:extLst>
          </p:cNvPr>
          <p:cNvGrpSpPr/>
          <p:nvPr/>
        </p:nvGrpSpPr>
        <p:grpSpPr>
          <a:xfrm>
            <a:off x="543945" y="551486"/>
            <a:ext cx="8096816" cy="623271"/>
            <a:chOff x="543944" y="551486"/>
            <a:chExt cx="8096816" cy="623271"/>
          </a:xfrm>
        </p:grpSpPr>
        <p:sp>
          <p:nvSpPr>
            <p:cNvPr id="3" name="文字方塊 2">
              <a:extLst>
                <a:ext uri="{FF2B5EF4-FFF2-40B4-BE49-F238E27FC236}">
                  <a16:creationId xmlns:a16="http://schemas.microsoft.com/office/drawing/2014/main" id="{A5237031-3AAC-4D82-A675-F937294F05A2}"/>
                </a:ext>
              </a:extLst>
            </p:cNvPr>
            <p:cNvSpPr txBox="1"/>
            <p:nvPr/>
          </p:nvSpPr>
          <p:spPr>
            <a:xfrm>
              <a:off x="951325" y="562760"/>
              <a:ext cx="7689435" cy="584775"/>
            </a:xfrm>
            <a:prstGeom prst="rect">
              <a:avLst/>
            </a:prstGeom>
            <a:noFill/>
          </p:spPr>
          <p:txBody>
            <a:bodyPr wrap="square" rtlCol="0">
              <a:spAutoFit/>
            </a:bodyPr>
            <a:lstStyle/>
            <a:p>
              <a:pPr defTabSz="914378"/>
              <a:r>
                <a:rPr lang="en-US" altLang="zh-TW" sz="3200" b="1" dirty="0">
                  <a:latin typeface="源泉圓體 R" panose="020B0500000000000000" pitchFamily="34" charset="-120"/>
                  <a:ea typeface="源泉圓體 R" panose="020B0500000000000000" pitchFamily="34" charset="-120"/>
                </a:rPr>
                <a:t>SVM</a:t>
              </a:r>
              <a:r>
                <a:rPr lang="zh-TW" altLang="en-US" sz="3200" b="1" dirty="0">
                  <a:latin typeface="源泉圓體 R" panose="020B0500000000000000" pitchFamily="34" charset="-120"/>
                  <a:ea typeface="源泉圓體 R" panose="020B0500000000000000" pitchFamily="34" charset="-120"/>
                </a:rPr>
                <a:t> </a:t>
              </a:r>
              <a:r>
                <a:rPr lang="en-US" altLang="zh-TW" sz="3200" b="1" dirty="0">
                  <a:latin typeface="源泉圓體 R" panose="020B0500000000000000" pitchFamily="34" charset="-120"/>
                  <a:ea typeface="源泉圓體 R" panose="020B0500000000000000" pitchFamily="34" charset="-120"/>
                </a:rPr>
                <a:t>&amp; AdaBoost </a:t>
              </a:r>
              <a:r>
                <a:rPr lang="zh-TW" altLang="en-US" sz="3200" b="1" dirty="0">
                  <a:latin typeface="源泉圓體 R" panose="020B0500000000000000" pitchFamily="34" charset="-120"/>
                  <a:ea typeface="源泉圓體 R" panose="020B0500000000000000" pitchFamily="34" charset="-120"/>
                </a:rPr>
                <a:t>比較</a:t>
              </a:r>
              <a:endParaRPr lang="en-US" altLang="zh-TW" sz="3200" b="1" dirty="0">
                <a:latin typeface="源泉圓體 R" panose="020B0500000000000000" pitchFamily="34" charset="-120"/>
                <a:ea typeface="源泉圓體 R" panose="020B0500000000000000" pitchFamily="34" charset="-120"/>
              </a:endParaRPr>
            </a:p>
          </p:txBody>
        </p:sp>
        <p:grpSp>
          <p:nvGrpSpPr>
            <p:cNvPr id="4" name="群組 3">
              <a:extLst>
                <a:ext uri="{FF2B5EF4-FFF2-40B4-BE49-F238E27FC236}">
                  <a16:creationId xmlns:a16="http://schemas.microsoft.com/office/drawing/2014/main" id="{98F56AAA-8961-4F6F-86B7-62DA475BC16A}"/>
                </a:ext>
              </a:extLst>
            </p:cNvPr>
            <p:cNvGrpSpPr/>
            <p:nvPr/>
          </p:nvGrpSpPr>
          <p:grpSpPr>
            <a:xfrm>
              <a:off x="543944" y="551486"/>
              <a:ext cx="307027" cy="623271"/>
              <a:chOff x="543944" y="551486"/>
              <a:chExt cx="307027" cy="623271"/>
            </a:xfrm>
          </p:grpSpPr>
          <p:sp>
            <p:nvSpPr>
              <p:cNvPr id="5" name="矩形: 圓角 4">
                <a:extLst>
                  <a:ext uri="{FF2B5EF4-FFF2-40B4-BE49-F238E27FC236}">
                    <a16:creationId xmlns:a16="http://schemas.microsoft.com/office/drawing/2014/main" id="{7CFDF07D-CCC2-448F-A317-EE9016BC57B7}"/>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zh-TW" altLang="en-US">
                  <a:solidFill>
                    <a:srgbClr val="FFFFFF"/>
                  </a:solidFill>
                  <a:latin typeface="Arial"/>
                  <a:ea typeface="新細明體" panose="02020500000000000000" pitchFamily="18" charset="-120"/>
                </a:endParaRPr>
              </a:p>
            </p:txBody>
          </p:sp>
          <p:cxnSp>
            <p:nvCxnSpPr>
              <p:cNvPr id="6" name="直線接點 5">
                <a:extLst>
                  <a:ext uri="{FF2B5EF4-FFF2-40B4-BE49-F238E27FC236}">
                    <a16:creationId xmlns:a16="http://schemas.microsoft.com/office/drawing/2014/main" id="{28ABB051-8563-437F-88C8-8100E41FA3A1}"/>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4" name="投影片編號版面配置區 1">
            <a:extLst>
              <a:ext uri="{FF2B5EF4-FFF2-40B4-BE49-F238E27FC236}">
                <a16:creationId xmlns:a16="http://schemas.microsoft.com/office/drawing/2014/main" id="{B0D9D552-5722-42EA-9393-BED9F471D63D}"/>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defTabSz="914378"/>
            <a:fld id="{00000000-1234-1234-1234-123412341234}" type="slidenum">
              <a:rPr lang="en">
                <a:latin typeface="源泉圓體 TTF Heavy" panose="020B0A00000000000000" pitchFamily="34" charset="-120"/>
                <a:ea typeface="源泉圓體 TTF Heavy" panose="020B0A00000000000000" pitchFamily="34" charset="-120"/>
              </a:rPr>
              <a:pPr algn="ctr" defTabSz="914378"/>
              <a:t>69</a:t>
            </a:fld>
            <a:endParaRPr lang="en" dirty="0">
              <a:latin typeface="源泉圓體 TTF Heavy" panose="020B0A00000000000000" pitchFamily="34" charset="-120"/>
              <a:ea typeface="源泉圓體 TTF Heavy" panose="020B0A00000000000000" pitchFamily="34" charset="-120"/>
            </a:endParaRPr>
          </a:p>
        </p:txBody>
      </p:sp>
      <p:graphicFrame>
        <p:nvGraphicFramePr>
          <p:cNvPr id="15" name="表格 10">
            <a:extLst>
              <a:ext uri="{FF2B5EF4-FFF2-40B4-BE49-F238E27FC236}">
                <a16:creationId xmlns:a16="http://schemas.microsoft.com/office/drawing/2014/main" id="{D488C279-B780-4B7F-B36F-2855A9C959A7}"/>
              </a:ext>
            </a:extLst>
          </p:cNvPr>
          <p:cNvGraphicFramePr>
            <a:graphicFrameLocks noGrp="1"/>
          </p:cNvGraphicFramePr>
          <p:nvPr>
            <p:extLst>
              <p:ext uri="{D42A27DB-BD31-4B8C-83A1-F6EECF244321}">
                <p14:modId xmlns:p14="http://schemas.microsoft.com/office/powerpoint/2010/main" val="1696702420"/>
              </p:ext>
            </p:extLst>
          </p:nvPr>
        </p:nvGraphicFramePr>
        <p:xfrm>
          <a:off x="543943" y="1930743"/>
          <a:ext cx="8096820" cy="546725"/>
        </p:xfrm>
        <a:graphic>
          <a:graphicData uri="http://schemas.openxmlformats.org/drawingml/2006/table">
            <a:tbl>
              <a:tblPr firstRow="1" bandRow="1">
                <a:tableStyleId>{81C5649E-B6DF-48DD-B737-5314E243A1CC}</a:tableStyleId>
              </a:tblPr>
              <a:tblGrid>
                <a:gridCol w="1619364">
                  <a:extLst>
                    <a:ext uri="{9D8B030D-6E8A-4147-A177-3AD203B41FA5}">
                      <a16:colId xmlns:a16="http://schemas.microsoft.com/office/drawing/2014/main" val="862374626"/>
                    </a:ext>
                  </a:extLst>
                </a:gridCol>
                <a:gridCol w="1806809">
                  <a:extLst>
                    <a:ext uri="{9D8B030D-6E8A-4147-A177-3AD203B41FA5}">
                      <a16:colId xmlns:a16="http://schemas.microsoft.com/office/drawing/2014/main" val="614970681"/>
                    </a:ext>
                  </a:extLst>
                </a:gridCol>
                <a:gridCol w="1431919">
                  <a:extLst>
                    <a:ext uri="{9D8B030D-6E8A-4147-A177-3AD203B41FA5}">
                      <a16:colId xmlns:a16="http://schemas.microsoft.com/office/drawing/2014/main" val="45714671"/>
                    </a:ext>
                  </a:extLst>
                </a:gridCol>
                <a:gridCol w="1619364">
                  <a:extLst>
                    <a:ext uri="{9D8B030D-6E8A-4147-A177-3AD203B41FA5}">
                      <a16:colId xmlns:a16="http://schemas.microsoft.com/office/drawing/2014/main" val="3501764408"/>
                    </a:ext>
                  </a:extLst>
                </a:gridCol>
                <a:gridCol w="1619364">
                  <a:extLst>
                    <a:ext uri="{9D8B030D-6E8A-4147-A177-3AD203B41FA5}">
                      <a16:colId xmlns:a16="http://schemas.microsoft.com/office/drawing/2014/main" val="2321626275"/>
                    </a:ext>
                  </a:extLst>
                </a:gridCol>
              </a:tblGrid>
              <a:tr h="201604">
                <a:tc>
                  <a:txBody>
                    <a:bodyPr/>
                    <a:lstStyle/>
                    <a:p>
                      <a:pPr algn="ctr"/>
                      <a:r>
                        <a:rPr lang="en-US" altLang="zh-TW" b="1" dirty="0">
                          <a:latin typeface="Times New Roman" panose="02020603050405020304" pitchFamily="18" charset="0"/>
                          <a:cs typeface="Times New Roman" panose="02020603050405020304" pitchFamily="18" charset="0"/>
                        </a:rPr>
                        <a:t>Training Number</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Accuracy</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F1-Measure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AUC</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MAE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41925">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7</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98.2521%</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0.983</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dbl" strike="noStrike" baseline="0" dirty="0">
                          <a:solidFill>
                            <a:srgbClr val="000000"/>
                          </a:solidFill>
                          <a:effectLst/>
                          <a:latin typeface="Times New Roman" panose="02020603050405020304" pitchFamily="18" charset="0"/>
                          <a:cs typeface="Times New Roman" panose="02020603050405020304" pitchFamily="18" charset="0"/>
                        </a:rPr>
                        <a:t>0.989</a:t>
                      </a:r>
                      <a:endParaRPr lang="zh-TW" altLang="en-US" b="1" u="dbl" baseline="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0.0175</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67730258"/>
                  </a:ext>
                </a:extLst>
              </a:tr>
            </a:tbl>
          </a:graphicData>
        </a:graphic>
      </p:graphicFrame>
      <p:sp>
        <p:nvSpPr>
          <p:cNvPr id="17" name="文字方塊 16">
            <a:extLst>
              <a:ext uri="{FF2B5EF4-FFF2-40B4-BE49-F238E27FC236}">
                <a16:creationId xmlns:a16="http://schemas.microsoft.com/office/drawing/2014/main" id="{AD30D6C6-39CE-43BD-A0A5-628E302AF997}"/>
              </a:ext>
            </a:extLst>
          </p:cNvPr>
          <p:cNvSpPr txBox="1"/>
          <p:nvPr/>
        </p:nvSpPr>
        <p:spPr>
          <a:xfrm>
            <a:off x="543943" y="1448089"/>
            <a:ext cx="809936" cy="338554"/>
          </a:xfrm>
          <a:prstGeom prst="rect">
            <a:avLst/>
          </a:prstGeom>
          <a:noFill/>
        </p:spPr>
        <p:txBody>
          <a:bodyPr wrap="square">
            <a:spAutoFit/>
          </a:bodyPr>
          <a:lstStyle/>
          <a:p>
            <a:r>
              <a:rPr lang="en-US" altLang="zh-TW" sz="1600" b="1" dirty="0">
                <a:latin typeface="Times New Roman" panose="02020603050405020304" pitchFamily="18" charset="0"/>
                <a:ea typeface="源泉圓體 R" panose="020B0500000000000000" pitchFamily="34" charset="-120"/>
                <a:cs typeface="Times New Roman" panose="02020603050405020304" pitchFamily="18" charset="0"/>
              </a:rPr>
              <a:t>SVM</a:t>
            </a:r>
            <a:endParaRPr lang="zh-TW" altLang="en-US" sz="1600" b="1" dirty="0">
              <a:latin typeface="Times New Roman" panose="02020603050405020304" pitchFamily="18" charset="0"/>
              <a:ea typeface="源泉圓體 R" panose="020B0500000000000000" pitchFamily="34" charset="-120"/>
              <a:cs typeface="Times New Roman" panose="02020603050405020304" pitchFamily="18" charset="0"/>
            </a:endParaRPr>
          </a:p>
        </p:txBody>
      </p:sp>
      <p:graphicFrame>
        <p:nvGraphicFramePr>
          <p:cNvPr id="22" name="表格 10">
            <a:extLst>
              <a:ext uri="{FF2B5EF4-FFF2-40B4-BE49-F238E27FC236}">
                <a16:creationId xmlns:a16="http://schemas.microsoft.com/office/drawing/2014/main" id="{DC455708-AB48-4D00-AD32-74A9FEC496AA}"/>
              </a:ext>
            </a:extLst>
          </p:cNvPr>
          <p:cNvGraphicFramePr>
            <a:graphicFrameLocks noGrp="1"/>
          </p:cNvGraphicFramePr>
          <p:nvPr>
            <p:extLst>
              <p:ext uri="{D42A27DB-BD31-4B8C-83A1-F6EECF244321}">
                <p14:modId xmlns:p14="http://schemas.microsoft.com/office/powerpoint/2010/main" val="581123926"/>
              </p:ext>
            </p:extLst>
          </p:nvPr>
        </p:nvGraphicFramePr>
        <p:xfrm>
          <a:off x="543943" y="3295019"/>
          <a:ext cx="8096820" cy="546725"/>
        </p:xfrm>
        <a:graphic>
          <a:graphicData uri="http://schemas.openxmlformats.org/drawingml/2006/table">
            <a:tbl>
              <a:tblPr firstRow="1" bandRow="1">
                <a:tableStyleId>{81C5649E-B6DF-48DD-B737-5314E243A1CC}</a:tableStyleId>
              </a:tblPr>
              <a:tblGrid>
                <a:gridCol w="1619364">
                  <a:extLst>
                    <a:ext uri="{9D8B030D-6E8A-4147-A177-3AD203B41FA5}">
                      <a16:colId xmlns:a16="http://schemas.microsoft.com/office/drawing/2014/main" val="862374626"/>
                    </a:ext>
                  </a:extLst>
                </a:gridCol>
                <a:gridCol w="1806809">
                  <a:extLst>
                    <a:ext uri="{9D8B030D-6E8A-4147-A177-3AD203B41FA5}">
                      <a16:colId xmlns:a16="http://schemas.microsoft.com/office/drawing/2014/main" val="614970681"/>
                    </a:ext>
                  </a:extLst>
                </a:gridCol>
                <a:gridCol w="1431919">
                  <a:extLst>
                    <a:ext uri="{9D8B030D-6E8A-4147-A177-3AD203B41FA5}">
                      <a16:colId xmlns:a16="http://schemas.microsoft.com/office/drawing/2014/main" val="45714671"/>
                    </a:ext>
                  </a:extLst>
                </a:gridCol>
                <a:gridCol w="1619364">
                  <a:extLst>
                    <a:ext uri="{9D8B030D-6E8A-4147-A177-3AD203B41FA5}">
                      <a16:colId xmlns:a16="http://schemas.microsoft.com/office/drawing/2014/main" val="3501764408"/>
                    </a:ext>
                  </a:extLst>
                </a:gridCol>
                <a:gridCol w="1619364">
                  <a:extLst>
                    <a:ext uri="{9D8B030D-6E8A-4147-A177-3AD203B41FA5}">
                      <a16:colId xmlns:a16="http://schemas.microsoft.com/office/drawing/2014/main" val="2321626275"/>
                    </a:ext>
                  </a:extLst>
                </a:gridCol>
              </a:tblGrid>
              <a:tr h="201604">
                <a:tc>
                  <a:txBody>
                    <a:bodyPr/>
                    <a:lstStyle/>
                    <a:p>
                      <a:pPr algn="ctr"/>
                      <a:r>
                        <a:rPr lang="en-US" altLang="zh-TW" sz="1400" b="1" i="0" u="none" strike="noStrike" cap="none" dirty="0">
                          <a:solidFill>
                            <a:schemeClr val="bg1"/>
                          </a:solidFill>
                          <a:latin typeface="Times New Roman" panose="02020603050405020304" pitchFamily="18" charset="0"/>
                          <a:cs typeface="Times New Roman" panose="02020603050405020304" pitchFamily="18" charset="0"/>
                          <a:sym typeface="Arial"/>
                        </a:rPr>
                        <a:t>Training Number</a:t>
                      </a:r>
                      <a:endParaRPr lang="zh-TW" altLang="en-US" sz="1400" b="1" i="0" u="none" strike="noStrike" cap="none" dirty="0">
                        <a:solidFill>
                          <a:schemeClr val="bg1"/>
                        </a:solidFill>
                        <a:latin typeface="Times New Roman" panose="02020603050405020304" pitchFamily="18" charset="0"/>
                        <a:cs typeface="Times New Roman" panose="02020603050405020304" pitchFamily="18" charset="0"/>
                        <a:sym typeface="Arial"/>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sz="1400" b="1" i="0" u="none" strike="noStrike" cap="none" dirty="0">
                          <a:solidFill>
                            <a:srgbClr val="000000"/>
                          </a:solidFill>
                          <a:latin typeface="Times New Roman" panose="02020603050405020304" pitchFamily="18" charset="0"/>
                          <a:cs typeface="Times New Roman" panose="02020603050405020304" pitchFamily="18" charset="0"/>
                          <a:sym typeface="Arial"/>
                        </a:rPr>
                        <a:t>Accuracy</a:t>
                      </a:r>
                      <a:endParaRPr lang="zh-TW" altLang="en-US" sz="1400" b="1" i="0" u="none" strike="noStrike" cap="none" dirty="0">
                        <a:solidFill>
                          <a:srgbClr val="000000"/>
                        </a:solidFill>
                        <a:latin typeface="Times New Roman" panose="02020603050405020304" pitchFamily="18" charset="0"/>
                        <a:cs typeface="Times New Roman" panose="02020603050405020304" pitchFamily="18" charset="0"/>
                        <a:sym typeface="Arial"/>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F1-Measure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AUC</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TW" b="1" dirty="0">
                          <a:latin typeface="Times New Roman" panose="02020603050405020304" pitchFamily="18" charset="0"/>
                          <a:cs typeface="Times New Roman" panose="02020603050405020304" pitchFamily="18" charset="0"/>
                        </a:rPr>
                        <a:t>MAE</a:t>
                      </a:r>
                      <a:endParaRPr lang="zh-TW" altLang="en-US" b="1" dirty="0">
                        <a:latin typeface="Times New Roman" panose="02020603050405020304" pitchFamily="18" charset="0"/>
                        <a:cs typeface="Times New Roman" panose="02020603050405020304" pitchFamily="18" charset="0"/>
                      </a:endParaRPr>
                    </a:p>
                  </a:txBody>
                  <a:tcPr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251974"/>
                  </a:ext>
                </a:extLst>
              </a:tr>
              <a:tr h="241925">
                <a:tc>
                  <a:txBody>
                    <a:bodyPr/>
                    <a:lstStyle/>
                    <a:p>
                      <a:pPr algn="ctr" rtl="0" fontAlgn="t">
                        <a:spcBef>
                          <a:spcPts val="0"/>
                        </a:spcBef>
                        <a:spcAft>
                          <a:spcPts val="0"/>
                        </a:spcAft>
                      </a:pPr>
                      <a:r>
                        <a:rPr lang="en-US" altLang="zh-TW" sz="1400" b="1" i="0" u="none" strike="noStrike" cap="none" dirty="0">
                          <a:solidFill>
                            <a:schemeClr val="bg1"/>
                          </a:solidFill>
                          <a:latin typeface="Times New Roman" panose="02020603050405020304" pitchFamily="18" charset="0"/>
                          <a:cs typeface="Times New Roman" panose="02020603050405020304" pitchFamily="18" charset="0"/>
                          <a:sym typeface="Arial"/>
                        </a:rPr>
                        <a:t>7</a:t>
                      </a:r>
                      <a:endParaRPr lang="zh-TW" altLang="en-US" sz="1400" b="1" i="0" u="none" strike="noStrike" cap="none" dirty="0">
                        <a:solidFill>
                          <a:schemeClr val="bg1"/>
                        </a:solidFill>
                        <a:latin typeface="Times New Roman" panose="02020603050405020304" pitchFamily="18" charset="0"/>
                        <a:cs typeface="Times New Roman" panose="02020603050405020304" pitchFamily="18" charset="0"/>
                        <a:sym typeface="Arial"/>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cap="none" dirty="0">
                          <a:solidFill>
                            <a:srgbClr val="000000"/>
                          </a:solidFill>
                          <a:latin typeface="Times New Roman" panose="02020603050405020304" pitchFamily="18" charset="0"/>
                          <a:ea typeface="源泉圓體 R" panose="020B0500000000000000" pitchFamily="34" charset="-120"/>
                          <a:cs typeface="Times New Roman" panose="02020603050405020304" pitchFamily="18" charset="0"/>
                          <a:sym typeface="Arial"/>
                        </a:rPr>
                        <a:t>98.2521%</a:t>
                      </a:r>
                      <a:endParaRPr lang="zh-TW" altLang="en-US" sz="1400" b="1" i="0" u="none" strike="noStrike" cap="none" dirty="0">
                        <a:solidFill>
                          <a:srgbClr val="000000"/>
                        </a:solidFill>
                        <a:latin typeface="Times New Roman" panose="02020603050405020304" pitchFamily="18" charset="0"/>
                        <a:ea typeface="源泉圓體 R" panose="020B0500000000000000" pitchFamily="34" charset="-120"/>
                        <a:cs typeface="Times New Roman" panose="02020603050405020304" pitchFamily="18" charset="0"/>
                        <a:sym typeface="Arial"/>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0.983</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dbl" strike="noStrike" baseline="0" dirty="0">
                          <a:solidFill>
                            <a:srgbClr val="000000"/>
                          </a:solidFill>
                          <a:effectLst/>
                          <a:latin typeface="Times New Roman" panose="02020603050405020304" pitchFamily="18" charset="0"/>
                          <a:cs typeface="Times New Roman" panose="02020603050405020304" pitchFamily="18" charset="0"/>
                        </a:rPr>
                        <a:t>0.998</a:t>
                      </a:r>
                      <a:endParaRPr lang="zh-TW" altLang="en-US" b="1" u="dbl" baseline="0"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r>
                        <a:rPr lang="en-US" altLang="zh-TW" sz="1400" b="1" i="0" u="none" strike="noStrike" dirty="0">
                          <a:solidFill>
                            <a:srgbClr val="000000"/>
                          </a:solidFill>
                          <a:effectLst/>
                          <a:latin typeface="Times New Roman" panose="02020603050405020304" pitchFamily="18" charset="0"/>
                          <a:cs typeface="Times New Roman" panose="02020603050405020304" pitchFamily="18" charset="0"/>
                        </a:rPr>
                        <a:t>0.0188</a:t>
                      </a:r>
                      <a:endParaRPr lang="zh-TW" altLang="en-US" b="1" dirty="0">
                        <a:effectLst/>
                        <a:latin typeface="Times New Roman" panose="02020603050405020304" pitchFamily="18" charset="0"/>
                        <a:cs typeface="Times New Roman" panose="02020603050405020304" pitchFamily="18" charset="0"/>
                      </a:endParaRPr>
                    </a:p>
                  </a:txBody>
                  <a:tcPr marL="76200" marR="7620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67730258"/>
                  </a:ext>
                </a:extLst>
              </a:tr>
            </a:tbl>
          </a:graphicData>
        </a:graphic>
      </p:graphicFrame>
      <p:sp>
        <p:nvSpPr>
          <p:cNvPr id="23" name="文字方塊 22">
            <a:extLst>
              <a:ext uri="{FF2B5EF4-FFF2-40B4-BE49-F238E27FC236}">
                <a16:creationId xmlns:a16="http://schemas.microsoft.com/office/drawing/2014/main" id="{B28E8FB6-D979-463D-BFA5-7B20F258A33F}"/>
              </a:ext>
            </a:extLst>
          </p:cNvPr>
          <p:cNvSpPr txBox="1"/>
          <p:nvPr/>
        </p:nvSpPr>
        <p:spPr>
          <a:xfrm>
            <a:off x="543943" y="2812365"/>
            <a:ext cx="1150178" cy="338554"/>
          </a:xfrm>
          <a:prstGeom prst="rect">
            <a:avLst/>
          </a:prstGeom>
          <a:noFill/>
        </p:spPr>
        <p:txBody>
          <a:bodyPr wrap="square">
            <a:spAutoFit/>
          </a:bodyPr>
          <a:lstStyle/>
          <a:p>
            <a:r>
              <a:rPr lang="en-US" altLang="zh-TW" sz="1600" b="1" dirty="0">
                <a:latin typeface="Times New Roman" panose="02020603050405020304" pitchFamily="18" charset="0"/>
                <a:ea typeface="源泉圓體 R" panose="020B0500000000000000" pitchFamily="34" charset="-120"/>
                <a:cs typeface="Times New Roman" panose="02020603050405020304" pitchFamily="18" charset="0"/>
              </a:rPr>
              <a:t>AdaBoost</a:t>
            </a:r>
            <a:endParaRPr lang="zh-TW" altLang="en-US" sz="1600" b="1" dirty="0">
              <a:latin typeface="Times New Roman" panose="02020603050405020304" pitchFamily="18" charset="0"/>
              <a:ea typeface="源泉圓體 R" panose="020B0500000000000000" pitchFamily="34" charset="-120"/>
              <a:cs typeface="Times New Roman" panose="02020603050405020304" pitchFamily="18" charset="0"/>
            </a:endParaRPr>
          </a:p>
        </p:txBody>
      </p:sp>
      <p:sp>
        <p:nvSpPr>
          <p:cNvPr id="24" name="文字方塊 23">
            <a:extLst>
              <a:ext uri="{FF2B5EF4-FFF2-40B4-BE49-F238E27FC236}">
                <a16:creationId xmlns:a16="http://schemas.microsoft.com/office/drawing/2014/main" id="{4DC25F7D-57FF-42E1-BA37-D38CF8E21EAF}"/>
              </a:ext>
            </a:extLst>
          </p:cNvPr>
          <p:cNvSpPr txBox="1"/>
          <p:nvPr/>
        </p:nvSpPr>
        <p:spPr>
          <a:xfrm>
            <a:off x="1" y="4253460"/>
            <a:ext cx="9143999" cy="338554"/>
          </a:xfrm>
          <a:prstGeom prst="rect">
            <a:avLst/>
          </a:prstGeom>
          <a:noFill/>
        </p:spPr>
        <p:txBody>
          <a:bodyPr wrap="square">
            <a:spAutoFit/>
          </a:bodyPr>
          <a:lstStyle/>
          <a:p>
            <a:pPr marL="158746" algn="ctr" defTabSz="914378"/>
            <a:r>
              <a:rPr lang="en-US" altLang="zh-TW" sz="1600" dirty="0">
                <a:solidFill>
                  <a:srgbClr val="EF6C6A">
                    <a:lumMod val="75000"/>
                  </a:srgbClr>
                </a:solidFill>
                <a:latin typeface="源泉圓體 R" panose="020B0500000000000000" pitchFamily="34" charset="-120"/>
                <a:ea typeface="源泉圓體 R" panose="020B0500000000000000" pitchFamily="34" charset="-120"/>
              </a:rPr>
              <a:t>AdaBoost</a:t>
            </a:r>
            <a:r>
              <a:rPr lang="zh-TW" altLang="en-US" sz="1600" dirty="0">
                <a:solidFill>
                  <a:srgbClr val="EF6C6A">
                    <a:lumMod val="75000"/>
                  </a:srgbClr>
                </a:solidFill>
                <a:latin typeface="源泉圓體 R" panose="020B0500000000000000" pitchFamily="34" charset="-120"/>
                <a:ea typeface="源泉圓體 R" panose="020B0500000000000000" pitchFamily="34" charset="-120"/>
              </a:rPr>
              <a:t> 與 </a:t>
            </a:r>
            <a:r>
              <a:rPr lang="en-US" altLang="zh-TW" sz="1600" dirty="0">
                <a:solidFill>
                  <a:srgbClr val="EF6C6A">
                    <a:lumMod val="75000"/>
                  </a:srgbClr>
                </a:solidFill>
                <a:latin typeface="源泉圓體 R" panose="020B0500000000000000" pitchFamily="34" charset="-120"/>
                <a:ea typeface="源泉圓體 R" panose="020B0500000000000000" pitchFamily="34" charset="-120"/>
              </a:rPr>
              <a:t>SVM</a:t>
            </a:r>
            <a:r>
              <a:rPr lang="zh-TW" altLang="en-US" sz="1600" dirty="0">
                <a:solidFill>
                  <a:srgbClr val="EF6C6A">
                    <a:lumMod val="75000"/>
                  </a:srgbClr>
                </a:solidFill>
                <a:latin typeface="源泉圓體 R" panose="020B0500000000000000" pitchFamily="34" charset="-120"/>
                <a:ea typeface="源泉圓體 R" panose="020B0500000000000000" pitchFamily="34" charset="-120"/>
              </a:rPr>
              <a:t> 的分類表現實際上差不多 </a:t>
            </a:r>
            <a:r>
              <a:rPr lang="en-US" altLang="zh-TW" sz="1600" dirty="0">
                <a:solidFill>
                  <a:srgbClr val="EF6C6A">
                    <a:lumMod val="75000"/>
                  </a:srgbClr>
                </a:solidFill>
                <a:latin typeface="源泉圓體 R" panose="020B0500000000000000" pitchFamily="34" charset="-120"/>
                <a:ea typeface="源泉圓體 R" panose="020B0500000000000000" pitchFamily="34" charset="-120"/>
              </a:rPr>
              <a:t>(</a:t>
            </a:r>
            <a:r>
              <a:rPr lang="zh-TW" altLang="en-US" sz="1600" dirty="0">
                <a:solidFill>
                  <a:srgbClr val="EF6C6A">
                    <a:lumMod val="75000"/>
                  </a:srgbClr>
                </a:solidFill>
                <a:latin typeface="源泉圓體 R" panose="020B0500000000000000" pitchFamily="34" charset="-120"/>
                <a:ea typeface="源泉圓體 R" panose="020B0500000000000000" pitchFamily="34" charset="-120"/>
              </a:rPr>
              <a:t> </a:t>
            </a:r>
            <a:r>
              <a:rPr lang="en-US" altLang="zh-TW" sz="1600" dirty="0">
                <a:solidFill>
                  <a:srgbClr val="EF6C6A">
                    <a:lumMod val="75000"/>
                  </a:srgbClr>
                </a:solidFill>
                <a:latin typeface="源泉圓體 R" panose="020B0500000000000000" pitchFamily="34" charset="-120"/>
                <a:ea typeface="源泉圓體 R" panose="020B0500000000000000" pitchFamily="34" charset="-120"/>
              </a:rPr>
              <a:t>AdaBoost </a:t>
            </a:r>
            <a:r>
              <a:rPr lang="zh-TW" altLang="en-US" sz="1600" dirty="0">
                <a:solidFill>
                  <a:srgbClr val="EF6C6A">
                    <a:lumMod val="75000"/>
                  </a:srgbClr>
                </a:solidFill>
                <a:latin typeface="源泉圓體 R" panose="020B0500000000000000" pitchFamily="34" charset="-120"/>
                <a:ea typeface="源泉圓體 R" panose="020B0500000000000000" pitchFamily="34" charset="-120"/>
              </a:rPr>
              <a:t>的 </a:t>
            </a:r>
            <a:r>
              <a:rPr lang="en-US" altLang="zh-TW" sz="1600" dirty="0">
                <a:solidFill>
                  <a:srgbClr val="EF6C6A">
                    <a:lumMod val="75000"/>
                  </a:srgbClr>
                </a:solidFill>
                <a:latin typeface="源泉圓體 R" panose="020B0500000000000000" pitchFamily="34" charset="-120"/>
                <a:ea typeface="源泉圓體 R" panose="020B0500000000000000" pitchFamily="34" charset="-120"/>
              </a:rPr>
              <a:t>AUC</a:t>
            </a:r>
            <a:r>
              <a:rPr lang="zh-TW" altLang="en-US" sz="1600" dirty="0">
                <a:solidFill>
                  <a:srgbClr val="EF6C6A">
                    <a:lumMod val="75000"/>
                  </a:srgbClr>
                </a:solidFill>
                <a:latin typeface="源泉圓體 R" panose="020B0500000000000000" pitchFamily="34" charset="-120"/>
                <a:ea typeface="源泉圓體 R" panose="020B0500000000000000" pitchFamily="34" charset="-120"/>
              </a:rPr>
              <a:t> 只高了</a:t>
            </a:r>
            <a:r>
              <a:rPr lang="en-US" altLang="zh-TW" sz="1600" dirty="0">
                <a:solidFill>
                  <a:srgbClr val="EF6C6A">
                    <a:lumMod val="75000"/>
                  </a:srgbClr>
                </a:solidFill>
                <a:latin typeface="源泉圓體 R" panose="020B0500000000000000" pitchFamily="34" charset="-120"/>
                <a:ea typeface="源泉圓體 R" panose="020B0500000000000000" pitchFamily="34" charset="-120"/>
              </a:rPr>
              <a:t>0.009</a:t>
            </a:r>
            <a:r>
              <a:rPr lang="zh-TW" altLang="en-US" sz="1600" dirty="0">
                <a:solidFill>
                  <a:srgbClr val="EF6C6A">
                    <a:lumMod val="75000"/>
                  </a:srgbClr>
                </a:solidFill>
                <a:latin typeface="源泉圓體 R" panose="020B0500000000000000" pitchFamily="34" charset="-120"/>
                <a:ea typeface="源泉圓體 R" panose="020B0500000000000000" pitchFamily="34" charset="-120"/>
              </a:rPr>
              <a:t> </a:t>
            </a:r>
            <a:r>
              <a:rPr lang="en-US" altLang="zh-TW" sz="1600" dirty="0">
                <a:solidFill>
                  <a:srgbClr val="EF6C6A">
                    <a:lumMod val="75000"/>
                  </a:srgbClr>
                </a:solidFill>
                <a:latin typeface="源泉圓體 R" panose="020B0500000000000000" pitchFamily="34" charset="-120"/>
                <a:ea typeface="源泉圓體 R" panose="020B0500000000000000" pitchFamily="34" charset="-120"/>
              </a:rPr>
              <a:t>)</a:t>
            </a:r>
            <a:r>
              <a:rPr lang="zh-TW" altLang="en-US" sz="1600" dirty="0">
                <a:solidFill>
                  <a:srgbClr val="EF6C6A">
                    <a:lumMod val="75000"/>
                  </a:srgbClr>
                </a:solidFill>
                <a:latin typeface="源泉圓體 R" panose="020B0500000000000000" pitchFamily="34" charset="-120"/>
                <a:ea typeface="源泉圓體 R" panose="020B0500000000000000" pitchFamily="34" charset="-120"/>
              </a:rPr>
              <a:t> </a:t>
            </a:r>
            <a:endParaRPr lang="en-US" altLang="zh-TW" sz="1600" dirty="0">
              <a:solidFill>
                <a:srgbClr val="EF6C6A">
                  <a:lumMod val="75000"/>
                </a:srgbClr>
              </a:solidFill>
              <a:latin typeface="源泉圓體 R" panose="020B0500000000000000" pitchFamily="34" charset="-120"/>
              <a:ea typeface="源泉圓體 R" panose="020B0500000000000000" pitchFamily="34" charset="-120"/>
            </a:endParaRPr>
          </a:p>
        </p:txBody>
      </p:sp>
    </p:spTree>
    <p:extLst>
      <p:ext uri="{BB962C8B-B14F-4D97-AF65-F5344CB8AC3E}">
        <p14:creationId xmlns:p14="http://schemas.microsoft.com/office/powerpoint/2010/main" val="2836286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273;p31">
            <a:extLst>
              <a:ext uri="{FF2B5EF4-FFF2-40B4-BE49-F238E27FC236}">
                <a16:creationId xmlns:a16="http://schemas.microsoft.com/office/drawing/2014/main" id="{F5B27702-21AE-4ACF-8C9E-139BA96BB582}"/>
              </a:ext>
            </a:extLst>
          </p:cNvPr>
          <p:cNvSpPr/>
          <p:nvPr/>
        </p:nvSpPr>
        <p:spPr>
          <a:xfrm>
            <a:off x="539750" y="1813447"/>
            <a:ext cx="8095613" cy="2171813"/>
          </a:xfrm>
          <a:prstGeom prst="roundRect">
            <a:avLst>
              <a:gd name="adj" fmla="val 1776"/>
            </a:avLst>
          </a:prstGeom>
          <a:solidFill>
            <a:schemeClr val="bg1">
              <a:lumMod val="95000"/>
            </a:schemeClr>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endParaRPr>
          </a:p>
        </p:txBody>
      </p:sp>
      <p:sp>
        <p:nvSpPr>
          <p:cNvPr id="9" name="Google Shape;273;p31">
            <a:extLst>
              <a:ext uri="{FF2B5EF4-FFF2-40B4-BE49-F238E27FC236}">
                <a16:creationId xmlns:a16="http://schemas.microsoft.com/office/drawing/2014/main" id="{95DDC7A6-ACDD-488F-B5C6-096200866E7A}"/>
              </a:ext>
            </a:extLst>
          </p:cNvPr>
          <p:cNvSpPr/>
          <p:nvPr/>
        </p:nvSpPr>
        <p:spPr>
          <a:xfrm>
            <a:off x="539750" y="1398625"/>
            <a:ext cx="8095613" cy="414822"/>
          </a:xfrm>
          <a:prstGeom prst="roundRect">
            <a:avLst>
              <a:gd name="adj" fmla="val 12390"/>
            </a:avLst>
          </a:prstGeom>
          <a:solidFill>
            <a:schemeClr val="accent5"/>
          </a:solidFill>
          <a:ln>
            <a:noFill/>
          </a:ln>
        </p:spPr>
        <p:txBody>
          <a:bodyPr spcFirstLastPara="1" wrap="square" lIns="91425" tIns="91425" rIns="91425" bIns="91425" anchor="ctr" anchorCtr="0">
            <a:noAutofit/>
          </a:bodyPr>
          <a:lstStyle/>
          <a:p>
            <a:pPr marL="142875" marR="190500" lvl="0" indent="0" algn="l" rtl="0">
              <a:lnSpc>
                <a:spcPct val="115000"/>
              </a:lnSpc>
              <a:spcBef>
                <a:spcPts val="0"/>
              </a:spcBef>
              <a:spcAft>
                <a:spcPts val="0"/>
              </a:spcAft>
              <a:buClr>
                <a:schemeClr val="dk1"/>
              </a:buClr>
              <a:buSzPts val="1100"/>
              <a:buFont typeface="Arial"/>
              <a:buNone/>
            </a:pPr>
            <a:endParaRPr sz="1000">
              <a:solidFill>
                <a:schemeClr val="dk1"/>
              </a:solidFill>
            </a:endParaRPr>
          </a:p>
        </p:txBody>
      </p:sp>
      <p:graphicFrame>
        <p:nvGraphicFramePr>
          <p:cNvPr id="3" name="表格 2">
            <a:extLst>
              <a:ext uri="{FF2B5EF4-FFF2-40B4-BE49-F238E27FC236}">
                <a16:creationId xmlns:a16="http://schemas.microsoft.com/office/drawing/2014/main" id="{CAA9E2D6-1A3C-4856-A79A-9E84BA0AE4F8}"/>
              </a:ext>
            </a:extLst>
          </p:cNvPr>
          <p:cNvGraphicFramePr>
            <a:graphicFrameLocks noGrp="1"/>
          </p:cNvGraphicFramePr>
          <p:nvPr>
            <p:extLst>
              <p:ext uri="{D42A27DB-BD31-4B8C-83A1-F6EECF244321}">
                <p14:modId xmlns:p14="http://schemas.microsoft.com/office/powerpoint/2010/main" val="2884378872"/>
              </p:ext>
            </p:extLst>
          </p:nvPr>
        </p:nvGraphicFramePr>
        <p:xfrm>
          <a:off x="539749" y="1398624"/>
          <a:ext cx="8101015" cy="2485824"/>
        </p:xfrm>
        <a:graphic>
          <a:graphicData uri="http://schemas.openxmlformats.org/drawingml/2006/table">
            <a:tbl>
              <a:tblPr firstRow="1" bandRow="1">
                <a:tableStyleId>{81C5649E-B6DF-48DD-B737-5314E243A1CC}</a:tableStyleId>
              </a:tblPr>
              <a:tblGrid>
                <a:gridCol w="3064511">
                  <a:extLst>
                    <a:ext uri="{9D8B030D-6E8A-4147-A177-3AD203B41FA5}">
                      <a16:colId xmlns:a16="http://schemas.microsoft.com/office/drawing/2014/main" val="3478154127"/>
                    </a:ext>
                  </a:extLst>
                </a:gridCol>
                <a:gridCol w="746760">
                  <a:extLst>
                    <a:ext uri="{9D8B030D-6E8A-4147-A177-3AD203B41FA5}">
                      <a16:colId xmlns:a16="http://schemas.microsoft.com/office/drawing/2014/main" val="249110528"/>
                    </a:ext>
                  </a:extLst>
                </a:gridCol>
                <a:gridCol w="4289744">
                  <a:extLst>
                    <a:ext uri="{9D8B030D-6E8A-4147-A177-3AD203B41FA5}">
                      <a16:colId xmlns:a16="http://schemas.microsoft.com/office/drawing/2014/main" val="3841986554"/>
                    </a:ext>
                  </a:extLst>
                </a:gridCol>
              </a:tblGrid>
              <a:tr h="409856">
                <a:tc>
                  <a:txBody>
                    <a:bodyPr/>
                    <a:lstStyle/>
                    <a:p>
                      <a:pPr algn="ctr"/>
                      <a:r>
                        <a:rPr lang="en-US" altLang="zh-TW" dirty="0">
                          <a:solidFill>
                            <a:schemeClr val="bg1"/>
                          </a:solidFill>
                        </a:rPr>
                        <a:t>Attribute Name</a:t>
                      </a:r>
                      <a:endParaRPr lang="zh-TW" altLang="en-US" dirty="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altLang="zh-TW" dirty="0">
                          <a:solidFill>
                            <a:schemeClr val="bg1"/>
                          </a:solidFill>
                        </a:rPr>
                        <a:t>Type</a:t>
                      </a:r>
                      <a:endParaRPr lang="zh-TW" altLang="en-US" dirty="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altLang="zh-TW" dirty="0">
                          <a:solidFill>
                            <a:schemeClr val="bg1"/>
                          </a:solidFill>
                        </a:rPr>
                        <a:t>Description</a:t>
                      </a:r>
                      <a:endParaRPr lang="zh-TW" altLang="en-US" dirty="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49039028"/>
                  </a:ext>
                </a:extLst>
              </a:tr>
              <a:tr h="259496">
                <a:tc>
                  <a:txBody>
                    <a:bodyPr/>
                    <a:lstStyle/>
                    <a:p>
                      <a:pPr algn="l"/>
                      <a:r>
                        <a:rPr lang="en-US" altLang="zh-TW" sz="1100" dirty="0"/>
                        <a:t>14. Abroad Travel</a:t>
                      </a:r>
                      <a:endParaRPr lang="zh-TW" altLang="en-US" sz="11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no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rowSpan="7">
                  <a:txBody>
                    <a:bodyPr/>
                    <a:lstStyle/>
                    <a:p>
                      <a:pPr algn="ctr"/>
                      <a:r>
                        <a:rPr kumimoji="0" lang="en-US" altLang="zh-TW" sz="1100" b="0" i="0" u="none" strike="noStrike" kern="0" cap="none" spc="0" normalizeH="0" baseline="0" noProof="0" dirty="0">
                          <a:ln>
                            <a:noFill/>
                          </a:ln>
                          <a:solidFill>
                            <a:srgbClr val="000000"/>
                          </a:solidFill>
                          <a:effectLst/>
                          <a:uLnTx/>
                          <a:uFillTx/>
                          <a:latin typeface="Arial"/>
                          <a:cs typeface="Arial"/>
                          <a:sym typeface="Arial"/>
                        </a:rPr>
                        <a:t>Nominal</a:t>
                      </a:r>
                    </a:p>
                  </a:txBody>
                  <a:tcPr marL="0" marR="0" marT="10800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no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spcBef>
                          <a:spcPts val="600"/>
                        </a:spcBef>
                      </a:pPr>
                      <a:r>
                        <a:rPr lang="en-US" altLang="zh-TW" sz="1100" dirty="0"/>
                        <a:t>Recently went out of the country.</a:t>
                      </a:r>
                      <a:endParaRPr lang="zh-TW" altLang="en-US" sz="11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no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123300271"/>
                  </a:ext>
                </a:extLst>
              </a:tr>
              <a:tr h="259496">
                <a:tc>
                  <a:txBody>
                    <a:bodyPr/>
                    <a:lstStyle/>
                    <a:p>
                      <a:r>
                        <a:rPr lang="en-US" altLang="zh-TW" sz="1100" dirty="0"/>
                        <a:t>15. Contact with COVID-19 Patient</a:t>
                      </a:r>
                      <a:endParaRPr lang="zh-TW" altLang="en-US" sz="11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r>
                        <a:rPr kumimoji="0" lang="en-US" altLang="zh-TW" sz="1400" b="0" i="0" u="none" strike="noStrike" kern="0" cap="none" spc="0" normalizeH="0" baseline="0" noProof="0" dirty="0">
                          <a:ln>
                            <a:noFill/>
                          </a:ln>
                          <a:solidFill>
                            <a:srgbClr val="000000"/>
                          </a:solidFill>
                          <a:effectLst/>
                          <a:uLnTx/>
                          <a:uFillTx/>
                          <a:latin typeface="Arial"/>
                          <a:cs typeface="Arial"/>
                          <a:sym typeface="Arial"/>
                        </a:rPr>
                        <a:t>Nominal</a:t>
                      </a: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100" dirty="0"/>
                        <a:t>Had some close contact with infected people</a:t>
                      </a:r>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132731684"/>
                  </a:ext>
                </a:extLst>
              </a:tr>
              <a:tr h="259496">
                <a:tc>
                  <a:txBody>
                    <a:bodyPr/>
                    <a:lstStyle/>
                    <a:p>
                      <a:r>
                        <a:rPr lang="en-US" altLang="zh-TW" sz="1100" dirty="0"/>
                        <a:t>16. Attended Large Gathering</a:t>
                      </a:r>
                      <a:endParaRPr lang="zh-TW" altLang="en-US" sz="11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r>
                        <a:rPr kumimoji="0" lang="en-US" altLang="zh-TW" sz="1400" b="0" i="0" u="none" strike="noStrike" kern="0" cap="none" spc="0" normalizeH="0" baseline="0" noProof="0" dirty="0">
                          <a:ln>
                            <a:noFill/>
                          </a:ln>
                          <a:solidFill>
                            <a:srgbClr val="000000"/>
                          </a:solidFill>
                          <a:effectLst/>
                          <a:uLnTx/>
                          <a:uFillTx/>
                          <a:latin typeface="Arial"/>
                          <a:cs typeface="Arial"/>
                          <a:sym typeface="Arial"/>
                        </a:rPr>
                        <a:t>Nominal</a:t>
                      </a: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100" dirty="0"/>
                        <a:t>The person or family recently attended a mass gathering.</a:t>
                      </a:r>
                      <a:endParaRPr lang="zh-TW" altLang="en-US" sz="11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144894331"/>
                  </a:ext>
                </a:extLst>
              </a:tr>
              <a:tr h="259496">
                <a:tc>
                  <a:txBody>
                    <a:bodyPr/>
                    <a:lstStyle/>
                    <a:p>
                      <a:r>
                        <a:rPr lang="en-US" altLang="zh-TW" sz="1100" dirty="0"/>
                        <a:t>17.</a:t>
                      </a:r>
                      <a:r>
                        <a:rPr lang="zh-TW" altLang="en-US" sz="1100" dirty="0"/>
                        <a:t> </a:t>
                      </a:r>
                      <a:r>
                        <a:rPr lang="en-US" altLang="zh-TW" sz="1100" dirty="0"/>
                        <a:t>Visited Public Exposed Places</a:t>
                      </a:r>
                      <a:endParaRPr lang="zh-TW" altLang="en-US" sz="11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r>
                        <a:rPr kumimoji="0" lang="en-US" altLang="zh-TW" sz="1400" b="0" i="0" u="none" strike="noStrike" kern="0" cap="none" spc="0" normalizeH="0" baseline="0" noProof="0" dirty="0">
                          <a:ln>
                            <a:noFill/>
                          </a:ln>
                          <a:solidFill>
                            <a:srgbClr val="000000"/>
                          </a:solidFill>
                          <a:effectLst/>
                          <a:uLnTx/>
                          <a:uFillTx/>
                          <a:latin typeface="Arial"/>
                          <a:cs typeface="Arial"/>
                          <a:sym typeface="Arial"/>
                        </a:rPr>
                        <a:t>Nominal</a:t>
                      </a: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100" dirty="0"/>
                        <a:t>Recently visited malls, temples, and other public places.</a:t>
                      </a:r>
                      <a:endParaRPr lang="zh-TW" altLang="en-US" sz="11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874043808"/>
                  </a:ext>
                </a:extLst>
              </a:tr>
              <a:tr h="259496">
                <a:tc>
                  <a:txBody>
                    <a:bodyPr/>
                    <a:lstStyle/>
                    <a:p>
                      <a:r>
                        <a:rPr lang="en-US" altLang="zh-TW" sz="1100" dirty="0"/>
                        <a:t>18. Family Working in Public Exposed Places</a:t>
                      </a:r>
                      <a:endParaRPr lang="zh-TW" altLang="en-US" sz="11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r>
                        <a:rPr kumimoji="0" lang="en-US" altLang="zh-TW" sz="1400" b="0" i="0" u="none" strike="noStrike" kern="0" cap="none" spc="0" normalizeH="0" baseline="0" noProof="0" dirty="0">
                          <a:ln>
                            <a:noFill/>
                          </a:ln>
                          <a:solidFill>
                            <a:srgbClr val="000000"/>
                          </a:solidFill>
                          <a:effectLst/>
                          <a:uLnTx/>
                          <a:uFillTx/>
                          <a:latin typeface="Arial"/>
                          <a:cs typeface="Arial"/>
                          <a:sym typeface="Arial"/>
                        </a:rPr>
                        <a:t>Nominal</a:t>
                      </a: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100" dirty="0"/>
                        <a:t>The person from their family is working in a crowded place.</a:t>
                      </a:r>
                      <a:endParaRPr lang="zh-TW" altLang="en-US" sz="11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87631453"/>
                  </a:ext>
                </a:extLst>
              </a:tr>
              <a:tr h="259496">
                <a:tc>
                  <a:txBody>
                    <a:bodyPr/>
                    <a:lstStyle/>
                    <a:p>
                      <a:r>
                        <a:rPr lang="en-US" altLang="zh-TW" sz="1100" dirty="0"/>
                        <a:t>19. Wearing Masks</a:t>
                      </a:r>
                      <a:endParaRPr lang="zh-TW" altLang="en-US" sz="11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r>
                        <a:rPr kumimoji="0" lang="en-US" altLang="zh-TW" sz="1400" b="0" i="0" u="none" strike="noStrike" kern="0" cap="none" spc="0" normalizeH="0" baseline="0" noProof="0" dirty="0">
                          <a:ln>
                            <a:noFill/>
                          </a:ln>
                          <a:solidFill>
                            <a:srgbClr val="000000"/>
                          </a:solidFill>
                          <a:effectLst/>
                          <a:uLnTx/>
                          <a:uFillTx/>
                          <a:latin typeface="Arial"/>
                          <a:cs typeface="Arial"/>
                          <a:sym typeface="Arial"/>
                        </a:rPr>
                        <a:t>Nominal</a:t>
                      </a: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100" dirty="0"/>
                        <a:t>The person is wearing face masks properly.</a:t>
                      </a:r>
                      <a:endParaRPr lang="zh-TW" altLang="en-US" sz="11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975128966"/>
                  </a:ext>
                </a:extLst>
              </a:tr>
              <a:tr h="259496">
                <a:tc>
                  <a:txBody>
                    <a:bodyPr/>
                    <a:lstStyle/>
                    <a:p>
                      <a:r>
                        <a:rPr lang="en-US" altLang="zh-TW" sz="1100" dirty="0"/>
                        <a:t>20. Sanitation from Market</a:t>
                      </a:r>
                      <a:endParaRPr lang="zh-TW" altLang="en-US" sz="1100" dirty="0"/>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vMerge="1">
                  <a:txBody>
                    <a:bodyPr/>
                    <a:lstStyle/>
                    <a:p>
                      <a:pPr algn="ctr"/>
                      <a:r>
                        <a:rPr kumimoji="0" lang="en-US" altLang="zh-TW" sz="1400" b="0" i="0" u="none" strike="noStrike" kern="0" cap="none" spc="0" normalizeH="0" baseline="0" noProof="0" dirty="0">
                          <a:ln>
                            <a:noFill/>
                          </a:ln>
                          <a:solidFill>
                            <a:srgbClr val="000000"/>
                          </a:solidFill>
                          <a:effectLst/>
                          <a:uLnTx/>
                          <a:uFillTx/>
                          <a:latin typeface="Arial"/>
                          <a:cs typeface="Arial"/>
                          <a:sym typeface="Arial"/>
                        </a:rPr>
                        <a:t>Nominal</a:t>
                      </a:r>
                      <a:endParaRPr lang="zh-TW" altLang="en-US" dirty="0"/>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100" dirty="0"/>
                        <a:t>Sanitizing products bought from market before use.</a:t>
                      </a:r>
                      <a:endParaRPr lang="zh-TW" altLang="en-US" sz="1100" dirty="0"/>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521706462"/>
                  </a:ext>
                </a:extLst>
              </a:tr>
              <a:tr h="259496">
                <a:tc>
                  <a:txBody>
                    <a:bodyPr/>
                    <a:lstStyle/>
                    <a:p>
                      <a:r>
                        <a:rPr lang="en-US" altLang="zh-TW" sz="1100" b="1" dirty="0">
                          <a:solidFill>
                            <a:schemeClr val="accent1">
                              <a:lumMod val="50000"/>
                            </a:schemeClr>
                          </a:solidFill>
                        </a:rPr>
                        <a:t>21.</a:t>
                      </a:r>
                      <a:r>
                        <a:rPr lang="zh-TW" altLang="en-US" sz="1100" b="1" dirty="0">
                          <a:solidFill>
                            <a:schemeClr val="accent1">
                              <a:lumMod val="50000"/>
                            </a:schemeClr>
                          </a:solidFill>
                        </a:rPr>
                        <a:t> </a:t>
                      </a:r>
                      <a:r>
                        <a:rPr lang="en-US" altLang="zh-TW" sz="1100" b="1" dirty="0">
                          <a:solidFill>
                            <a:schemeClr val="accent1">
                              <a:lumMod val="50000"/>
                            </a:schemeClr>
                          </a:solidFill>
                        </a:rPr>
                        <a:t>COVID-19</a:t>
                      </a:r>
                      <a:endParaRPr lang="zh-TW" altLang="en-US" sz="1100" b="1" dirty="0">
                        <a:solidFill>
                          <a:schemeClr val="accent1">
                            <a:lumMod val="50000"/>
                          </a:schemeClr>
                        </a:solidFill>
                      </a:endParaRPr>
                    </a:p>
                  </a:txBody>
                  <a:tcPr marL="180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kumimoji="0" lang="en-US" altLang="zh-TW" sz="1100" b="1" i="0" u="none" strike="noStrike" kern="0" cap="none" spc="0" normalizeH="0" baseline="0" noProof="0" dirty="0">
                          <a:ln>
                            <a:noFill/>
                          </a:ln>
                          <a:solidFill>
                            <a:schemeClr val="accent1">
                              <a:lumMod val="50000"/>
                            </a:schemeClr>
                          </a:solidFill>
                          <a:effectLst/>
                          <a:uLnTx/>
                          <a:uFillTx/>
                          <a:latin typeface="Arial"/>
                          <a:cs typeface="Arial"/>
                          <a:sym typeface="Arial"/>
                        </a:rPr>
                        <a:t>Nominal</a:t>
                      </a:r>
                      <a:endParaRPr lang="zh-TW" altLang="en-US" sz="1100" b="1" dirty="0">
                        <a:solidFill>
                          <a:schemeClr val="accent1">
                            <a:lumMod val="50000"/>
                          </a:schemeClr>
                        </a:solidFill>
                      </a:endParaRPr>
                    </a:p>
                  </a:txBody>
                  <a:tcPr marL="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altLang="zh-TW" sz="1100" b="1" dirty="0">
                          <a:solidFill>
                            <a:schemeClr val="accent1">
                              <a:lumMod val="50000"/>
                            </a:schemeClr>
                          </a:solidFill>
                        </a:rPr>
                        <a:t>The presence of COVID-19</a:t>
                      </a:r>
                      <a:endParaRPr lang="zh-TW" altLang="en-US" sz="1100" b="1" dirty="0">
                        <a:solidFill>
                          <a:schemeClr val="accent1">
                            <a:lumMod val="50000"/>
                          </a:schemeClr>
                        </a:solidFill>
                      </a:endParaRPr>
                    </a:p>
                  </a:txBody>
                  <a:tcPr marL="108000" marR="0" marT="0" marB="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621585308"/>
                  </a:ext>
                </a:extLst>
              </a:tr>
            </a:tbl>
          </a:graphicData>
        </a:graphic>
      </p:graphicFrame>
      <p:grpSp>
        <p:nvGrpSpPr>
          <p:cNvPr id="4" name="群組 3">
            <a:extLst>
              <a:ext uri="{FF2B5EF4-FFF2-40B4-BE49-F238E27FC236}">
                <a16:creationId xmlns:a16="http://schemas.microsoft.com/office/drawing/2014/main" id="{3B3B6183-B018-42C3-9408-394725C869C0}"/>
              </a:ext>
            </a:extLst>
          </p:cNvPr>
          <p:cNvGrpSpPr/>
          <p:nvPr/>
        </p:nvGrpSpPr>
        <p:grpSpPr>
          <a:xfrm>
            <a:off x="543944" y="551486"/>
            <a:ext cx="3540375" cy="623271"/>
            <a:chOff x="543944" y="551486"/>
            <a:chExt cx="3540375" cy="623271"/>
          </a:xfrm>
        </p:grpSpPr>
        <p:sp>
          <p:nvSpPr>
            <p:cNvPr id="5" name="文字方塊 4">
              <a:extLst>
                <a:ext uri="{FF2B5EF4-FFF2-40B4-BE49-F238E27FC236}">
                  <a16:creationId xmlns:a16="http://schemas.microsoft.com/office/drawing/2014/main" id="{FC1C5E04-C48E-481E-B91A-A0C46193A0D0}"/>
                </a:ext>
              </a:extLst>
            </p:cNvPr>
            <p:cNvSpPr txBox="1"/>
            <p:nvPr/>
          </p:nvSpPr>
          <p:spPr>
            <a:xfrm>
              <a:off x="951326" y="562760"/>
              <a:ext cx="3132993" cy="584775"/>
            </a:xfrm>
            <a:prstGeom prst="rect">
              <a:avLst/>
            </a:prstGeom>
            <a:noFill/>
          </p:spPr>
          <p:txBody>
            <a:bodyPr wrap="square" rtlCol="0">
              <a:spAutoFit/>
            </a:bodyPr>
            <a:lstStyle/>
            <a:p>
              <a:r>
                <a:rPr lang="en-US" altLang="zh-TW" sz="3200" b="1" dirty="0">
                  <a:latin typeface="源泉圓體 R" panose="020B0500000000000000" pitchFamily="34" charset="-120"/>
                  <a:ea typeface="源泉圓體 R" panose="020B0500000000000000" pitchFamily="34" charset="-120"/>
                </a:rPr>
                <a:t>Data Collection</a:t>
              </a:r>
              <a:endParaRPr lang="zh-TW" altLang="en-US" sz="3200" b="1" dirty="0">
                <a:latin typeface="源泉圓體 R" panose="020B0500000000000000" pitchFamily="34" charset="-120"/>
                <a:ea typeface="源泉圓體 R" panose="020B0500000000000000" pitchFamily="34" charset="-120"/>
              </a:endParaRPr>
            </a:p>
          </p:txBody>
        </p:sp>
        <p:grpSp>
          <p:nvGrpSpPr>
            <p:cNvPr id="6" name="群組 5">
              <a:extLst>
                <a:ext uri="{FF2B5EF4-FFF2-40B4-BE49-F238E27FC236}">
                  <a16:creationId xmlns:a16="http://schemas.microsoft.com/office/drawing/2014/main" id="{1B042DBD-D47E-498A-8CEA-423D8B05320D}"/>
                </a:ext>
              </a:extLst>
            </p:cNvPr>
            <p:cNvGrpSpPr/>
            <p:nvPr/>
          </p:nvGrpSpPr>
          <p:grpSpPr>
            <a:xfrm>
              <a:off x="543944" y="551486"/>
              <a:ext cx="307027" cy="623271"/>
              <a:chOff x="543944" y="551486"/>
              <a:chExt cx="307027" cy="623271"/>
            </a:xfrm>
          </p:grpSpPr>
          <p:sp>
            <p:nvSpPr>
              <p:cNvPr id="7" name="矩形: 圓角 6">
                <a:extLst>
                  <a:ext uri="{FF2B5EF4-FFF2-40B4-BE49-F238E27FC236}">
                    <a16:creationId xmlns:a16="http://schemas.microsoft.com/office/drawing/2014/main" id="{AE379C7A-5FCE-4790-A253-61FF6A171493}"/>
                  </a:ext>
                </a:extLst>
              </p:cNvPr>
              <p:cNvSpPr/>
              <p:nvPr/>
            </p:nvSpPr>
            <p:spPr>
              <a:xfrm>
                <a:off x="543944" y="610931"/>
                <a:ext cx="307027" cy="465371"/>
              </a:xfrm>
              <a:prstGeom prst="roundRect">
                <a:avLst>
                  <a:gd name="adj" fmla="val 827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 name="直線接點 7">
                <a:extLst>
                  <a:ext uri="{FF2B5EF4-FFF2-40B4-BE49-F238E27FC236}">
                    <a16:creationId xmlns:a16="http://schemas.microsoft.com/office/drawing/2014/main" id="{AA9B30BB-2BEC-4B94-8243-D83F7C2BBE25}"/>
                  </a:ext>
                </a:extLst>
              </p:cNvPr>
              <p:cNvCxnSpPr/>
              <p:nvPr/>
            </p:nvCxnSpPr>
            <p:spPr>
              <a:xfrm>
                <a:off x="760446" y="551486"/>
                <a:ext cx="0" cy="6232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5" name="文字方塊 14">
            <a:extLst>
              <a:ext uri="{FF2B5EF4-FFF2-40B4-BE49-F238E27FC236}">
                <a16:creationId xmlns:a16="http://schemas.microsoft.com/office/drawing/2014/main" id="{9903EDB1-926A-423A-8D14-083218ACCF0E}"/>
              </a:ext>
            </a:extLst>
          </p:cNvPr>
          <p:cNvSpPr txBox="1"/>
          <p:nvPr/>
        </p:nvSpPr>
        <p:spPr>
          <a:xfrm>
            <a:off x="534347" y="4084933"/>
            <a:ext cx="8101016" cy="892552"/>
          </a:xfrm>
          <a:prstGeom prst="rect">
            <a:avLst/>
          </a:prstGeom>
          <a:noFill/>
        </p:spPr>
        <p:txBody>
          <a:bodyPr wrap="square">
            <a:spAutoFit/>
          </a:bodyPr>
          <a:lstStyle/>
          <a:p>
            <a:pPr marL="193675" indent="-193675" rtl="0">
              <a:spcBef>
                <a:spcPts val="0"/>
              </a:spcBef>
              <a:spcAft>
                <a:spcPts val="600"/>
              </a:spcAft>
              <a:buFont typeface="Arial" panose="020B0604020202020204" pitchFamily="34" charset="0"/>
              <a:buChar char="•"/>
            </a:pP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Source : </a:t>
            </a:r>
            <a:r>
              <a:rPr lang="en-US" altLang="zh-TW" dirty="0">
                <a:solidFill>
                  <a:schemeClr val="tx1"/>
                </a:solidFill>
                <a:latin typeface="源泉圓體 R" panose="020B0500000000000000" pitchFamily="34" charset="-120"/>
                <a:ea typeface="源泉圓體 R" panose="020B0500000000000000" pitchFamily="34" charset="-120"/>
              </a:rPr>
              <a:t>Kaggle</a:t>
            </a:r>
            <a:r>
              <a:rPr lang="zh-TW" altLang="en-US" dirty="0">
                <a:solidFill>
                  <a:schemeClr val="tx1"/>
                </a:solidFill>
                <a:latin typeface="源泉圓體 R" panose="020B0500000000000000" pitchFamily="34" charset="-120"/>
                <a:ea typeface="源泉圓體 R" panose="020B0500000000000000" pitchFamily="34" charset="-120"/>
              </a:rPr>
              <a:t> </a:t>
            </a:r>
            <a:r>
              <a:rPr lang="en-US" altLang="zh-TW" dirty="0">
                <a:solidFill>
                  <a:schemeClr val="tx1"/>
                </a:solidFill>
                <a:latin typeface="源泉圓體 R" panose="020B0500000000000000" pitchFamily="34" charset="-120"/>
                <a:ea typeface="源泉圓體 R" panose="020B0500000000000000" pitchFamily="34" charset="-120"/>
              </a:rPr>
              <a:t>-</a:t>
            </a:r>
            <a:r>
              <a:rPr lang="zh-TW" altLang="en-US" dirty="0">
                <a:solidFill>
                  <a:schemeClr val="tx1"/>
                </a:solidFill>
                <a:latin typeface="源泉圓體 R" panose="020B0500000000000000" pitchFamily="34" charset="-120"/>
                <a:ea typeface="源泉圓體 R" panose="020B0500000000000000" pitchFamily="34" charset="-120"/>
              </a:rPr>
              <a:t> </a:t>
            </a:r>
            <a:r>
              <a:rPr lang="en-US" altLang="zh-TW" dirty="0">
                <a:solidFill>
                  <a:schemeClr val="tx1"/>
                </a:solidFill>
                <a:latin typeface="源泉圓體 R" panose="020B0500000000000000" pitchFamily="34" charset="-120"/>
                <a:ea typeface="源泉圓體 R" panose="020B0500000000000000" pitchFamily="34" charset="-120"/>
              </a:rPr>
              <a:t>Symptoms and COVID Presence (May 2020 data)</a:t>
            </a:r>
            <a:r>
              <a:rPr lang="zh-TW" altLang="en-US" dirty="0">
                <a:solidFill>
                  <a:schemeClr val="tx1"/>
                </a:solidFill>
                <a:latin typeface="源泉圓體 R" panose="020B0500000000000000" pitchFamily="34" charset="-120"/>
                <a:ea typeface="源泉圓體 R" panose="020B0500000000000000" pitchFamily="34" charset="-120"/>
              </a:rPr>
              <a:t> </a:t>
            </a:r>
            <a:endParaRPr lang="en-US" altLang="zh-TW" dirty="0">
              <a:solidFill>
                <a:schemeClr val="tx1"/>
              </a:solidFill>
              <a:latin typeface="源泉圓體 R" panose="020B0500000000000000" pitchFamily="34" charset="-120"/>
              <a:ea typeface="源泉圓體 R" panose="020B0500000000000000" pitchFamily="34" charset="-120"/>
            </a:endParaRPr>
          </a:p>
          <a:p>
            <a:pPr marL="193675" indent="-193675" rtl="0">
              <a:spcBef>
                <a:spcPts val="0"/>
              </a:spcBef>
              <a:spcAft>
                <a:spcPts val="600"/>
              </a:spcAft>
              <a:buFont typeface="Arial" panose="020B0604020202020204" pitchFamily="34" charset="0"/>
              <a:buChar char="•"/>
            </a:pPr>
            <a:r>
              <a:rPr lang="en-US" altLang="zh-TW" dirty="0">
                <a:solidFill>
                  <a:schemeClr val="tx1"/>
                </a:solidFill>
                <a:latin typeface="源泉圓體 R" panose="020B0500000000000000" pitchFamily="34" charset="-120"/>
                <a:ea typeface="源泉圓體 R" panose="020B0500000000000000" pitchFamily="34" charset="-120"/>
              </a:rPr>
              <a:t>Attribute : 20 </a:t>
            </a:r>
            <a:r>
              <a:rPr lang="en-US" altLang="zh-TW" b="0" i="0" u="none" strike="noStrike" dirty="0">
                <a:solidFill>
                  <a:schemeClr val="tx1"/>
                </a:solidFill>
                <a:effectLst/>
                <a:latin typeface="源泉圓體 R" panose="020B0500000000000000" pitchFamily="34" charset="-120"/>
                <a:ea typeface="源泉圓體 R" panose="020B0500000000000000" pitchFamily="34" charset="-120"/>
              </a:rPr>
              <a:t>attributes</a:t>
            </a:r>
            <a:r>
              <a:rPr lang="en-US" altLang="zh-TW" dirty="0">
                <a:solidFill>
                  <a:schemeClr val="tx1"/>
                </a:solidFill>
                <a:latin typeface="源泉圓體 R" panose="020B0500000000000000" pitchFamily="34" charset="-120"/>
                <a:ea typeface="源泉圓體 R" panose="020B0500000000000000" pitchFamily="34" charset="-120"/>
              </a:rPr>
              <a:t> / 1 class label attribute</a:t>
            </a:r>
          </a:p>
          <a:p>
            <a:pPr marL="193675" indent="-193675" rtl="0">
              <a:spcBef>
                <a:spcPts val="0"/>
              </a:spcBef>
              <a:buFont typeface="Arial" panose="020B0604020202020204" pitchFamily="34" charset="0"/>
              <a:buChar char="•"/>
            </a:pPr>
            <a:r>
              <a:rPr lang="en-US" altLang="zh-TW" dirty="0">
                <a:solidFill>
                  <a:schemeClr val="tx1"/>
                </a:solidFill>
                <a:latin typeface="源泉圓體 R" panose="020B0500000000000000" pitchFamily="34" charset="-120"/>
                <a:ea typeface="源泉圓體 R" panose="020B0500000000000000" pitchFamily="34" charset="-120"/>
              </a:rPr>
              <a:t>Data : nominal (yes / no) ,</a:t>
            </a:r>
            <a:r>
              <a:rPr lang="zh-TW" altLang="en-US" dirty="0">
                <a:solidFill>
                  <a:schemeClr val="tx1"/>
                </a:solidFill>
                <a:latin typeface="源泉圓體 R" panose="020B0500000000000000" pitchFamily="34" charset="-120"/>
                <a:ea typeface="源泉圓體 R" panose="020B0500000000000000" pitchFamily="34" charset="-120"/>
              </a:rPr>
              <a:t> </a:t>
            </a:r>
            <a:r>
              <a:rPr lang="en-US" altLang="zh-TW" dirty="0">
                <a:solidFill>
                  <a:schemeClr val="tx1"/>
                </a:solidFill>
                <a:latin typeface="源泉圓體 R" panose="020B0500000000000000" pitchFamily="34" charset="-120"/>
                <a:ea typeface="源泉圓體 R" panose="020B0500000000000000" pitchFamily="34" charset="-120"/>
              </a:rPr>
              <a:t>no</a:t>
            </a:r>
            <a:r>
              <a:rPr lang="zh-TW" altLang="en-US" dirty="0">
                <a:solidFill>
                  <a:schemeClr val="tx1"/>
                </a:solidFill>
                <a:latin typeface="源泉圓體 R" panose="020B0500000000000000" pitchFamily="34" charset="-120"/>
                <a:ea typeface="源泉圓體 R" panose="020B0500000000000000" pitchFamily="34" charset="-120"/>
              </a:rPr>
              <a:t> </a:t>
            </a:r>
            <a:r>
              <a:rPr lang="en-US" altLang="zh-TW" dirty="0">
                <a:solidFill>
                  <a:schemeClr val="tx1"/>
                </a:solidFill>
                <a:latin typeface="源泉圓體 R" panose="020B0500000000000000" pitchFamily="34" charset="-120"/>
                <a:ea typeface="源泉圓體 R" panose="020B0500000000000000" pitchFamily="34" charset="-120"/>
              </a:rPr>
              <a:t>missing</a:t>
            </a:r>
            <a:r>
              <a:rPr lang="zh-TW" altLang="en-US" dirty="0">
                <a:solidFill>
                  <a:schemeClr val="tx1"/>
                </a:solidFill>
                <a:latin typeface="源泉圓體 R" panose="020B0500000000000000" pitchFamily="34" charset="-120"/>
                <a:ea typeface="源泉圓體 R" panose="020B0500000000000000" pitchFamily="34" charset="-120"/>
              </a:rPr>
              <a:t> </a:t>
            </a:r>
            <a:r>
              <a:rPr lang="en-US" altLang="zh-TW" dirty="0">
                <a:solidFill>
                  <a:schemeClr val="tx1"/>
                </a:solidFill>
                <a:latin typeface="源泉圓體 R" panose="020B0500000000000000" pitchFamily="34" charset="-120"/>
                <a:ea typeface="源泉圓體 R" panose="020B0500000000000000" pitchFamily="34" charset="-120"/>
              </a:rPr>
              <a:t>value</a:t>
            </a:r>
          </a:p>
        </p:txBody>
      </p:sp>
      <p:sp>
        <p:nvSpPr>
          <p:cNvPr id="12" name="投影片編號版面配置區 1">
            <a:extLst>
              <a:ext uri="{FF2B5EF4-FFF2-40B4-BE49-F238E27FC236}">
                <a16:creationId xmlns:a16="http://schemas.microsoft.com/office/drawing/2014/main" id="{50A96AFA-1AEB-4DBB-834E-8526D8C8CE05}"/>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7</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370865401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Google Shape;270;p31">
            <a:extLst>
              <a:ext uri="{FF2B5EF4-FFF2-40B4-BE49-F238E27FC236}">
                <a16:creationId xmlns:a16="http://schemas.microsoft.com/office/drawing/2014/main" id="{FA9EE605-3344-4D9E-B4C3-9F3D67C9A146}"/>
              </a:ext>
            </a:extLst>
          </p:cNvPr>
          <p:cNvSpPr/>
          <p:nvPr/>
        </p:nvSpPr>
        <p:spPr>
          <a:xfrm>
            <a:off x="700075" y="1748903"/>
            <a:ext cx="4484700" cy="775200"/>
          </a:xfrm>
          <a:prstGeom prst="roundRect">
            <a:avLst>
              <a:gd name="adj" fmla="val 12390"/>
            </a:avLst>
          </a:prstGeom>
          <a:solidFill>
            <a:schemeClr val="accent5"/>
          </a:solidFill>
          <a:ln>
            <a:noFill/>
          </a:ln>
        </p:spPr>
        <p:txBody>
          <a:bodyPr spcFirstLastPara="1" wrap="square" lIns="91425" tIns="91425" rIns="91425" bIns="91425" anchor="ctr" anchorCtr="0">
            <a:noAutofit/>
          </a:bodyPr>
          <a:lstStyle/>
          <a:p>
            <a:pPr marL="142875" marR="190500" lvl="0" indent="0" algn="ctr" rtl="0">
              <a:lnSpc>
                <a:spcPct val="115000"/>
              </a:lnSpc>
              <a:spcBef>
                <a:spcPts val="0"/>
              </a:spcBef>
              <a:spcAft>
                <a:spcPts val="0"/>
              </a:spcAft>
              <a:buClr>
                <a:schemeClr val="dk1"/>
              </a:buClr>
              <a:buSzPts val="1100"/>
              <a:buFont typeface="Arial"/>
              <a:buNone/>
            </a:pPr>
            <a:r>
              <a:rPr lang="zh-TW" altLang="en-US" sz="2000" dirty="0">
                <a:solidFill>
                  <a:schemeClr val="bg1"/>
                </a:solidFill>
                <a:latin typeface="源泉圓體 R" panose="020B0500000000000000" pitchFamily="34" charset="-120"/>
                <a:ea typeface="源泉圓體 R" panose="020B0500000000000000" pitchFamily="34" charset="-120"/>
              </a:rPr>
              <a:t>僅做 </a:t>
            </a:r>
            <a:r>
              <a:rPr lang="en-US" altLang="zh-TW" sz="2000" dirty="0">
                <a:solidFill>
                  <a:schemeClr val="bg1"/>
                </a:solidFill>
                <a:latin typeface="源泉圓體 R" panose="020B0500000000000000" pitchFamily="34" charset="-120"/>
                <a:ea typeface="源泉圓體 R" panose="020B0500000000000000" pitchFamily="34" charset="-120"/>
              </a:rPr>
              <a:t>SMOTE</a:t>
            </a:r>
          </a:p>
          <a:p>
            <a:pPr marL="142875" marR="190500" lvl="0" indent="0" algn="ctr" rtl="0">
              <a:lnSpc>
                <a:spcPct val="115000"/>
              </a:lnSpc>
              <a:spcBef>
                <a:spcPts val="0"/>
              </a:spcBef>
              <a:spcAft>
                <a:spcPts val="0"/>
              </a:spcAft>
              <a:buClr>
                <a:schemeClr val="dk1"/>
              </a:buClr>
              <a:buSzPts val="1100"/>
              <a:buFont typeface="Arial"/>
              <a:buNone/>
            </a:pPr>
            <a:r>
              <a:rPr lang="en-US" altLang="zh-TW" sz="1600" dirty="0">
                <a:solidFill>
                  <a:schemeClr val="bg1"/>
                </a:solidFill>
                <a:latin typeface="源泉圓體 R" panose="020B0500000000000000" pitchFamily="34" charset="-120"/>
                <a:ea typeface="源泉圓體 R" panose="020B0500000000000000" pitchFamily="34" charset="-120"/>
              </a:rPr>
              <a:t> (Over Sampling)</a:t>
            </a:r>
          </a:p>
        </p:txBody>
      </p:sp>
      <p:sp>
        <p:nvSpPr>
          <p:cNvPr id="6" name="Google Shape;273;p31">
            <a:extLst>
              <a:ext uri="{FF2B5EF4-FFF2-40B4-BE49-F238E27FC236}">
                <a16:creationId xmlns:a16="http://schemas.microsoft.com/office/drawing/2014/main" id="{4976986E-FB85-411E-B23B-75D8CEDA86FF}"/>
              </a:ext>
            </a:extLst>
          </p:cNvPr>
          <p:cNvSpPr/>
          <p:nvPr/>
        </p:nvSpPr>
        <p:spPr>
          <a:xfrm>
            <a:off x="700075" y="2788542"/>
            <a:ext cx="4484700" cy="775200"/>
          </a:xfrm>
          <a:prstGeom prst="roundRect">
            <a:avLst>
              <a:gd name="adj" fmla="val 12390"/>
            </a:avLst>
          </a:prstGeom>
          <a:solidFill>
            <a:schemeClr val="accent3"/>
          </a:solidFill>
          <a:ln>
            <a:noFill/>
          </a:ln>
        </p:spPr>
        <p:txBody>
          <a:bodyPr spcFirstLastPara="1" wrap="square" lIns="91425" tIns="91425" rIns="91425" bIns="91425" anchor="ctr" anchorCtr="0">
            <a:noAutofit/>
          </a:bodyPr>
          <a:lstStyle/>
          <a:p>
            <a:pPr marL="142875" marR="190500" algn="ctr">
              <a:buClr>
                <a:schemeClr val="dk1"/>
              </a:buClr>
              <a:buSzPts val="1100"/>
            </a:pPr>
            <a:r>
              <a:rPr lang="zh-TW" altLang="en-US" sz="2000" dirty="0">
                <a:solidFill>
                  <a:schemeClr val="bg1"/>
                </a:solidFill>
                <a:latin typeface="源泉圓體 R" panose="020B0500000000000000" pitchFamily="34" charset="-120"/>
                <a:ea typeface="源泉圓體 R" panose="020B0500000000000000" pitchFamily="34" charset="-120"/>
              </a:rPr>
              <a:t>僅做 </a:t>
            </a:r>
            <a:r>
              <a:rPr lang="en-US" altLang="zh-TW" sz="2000" dirty="0" err="1">
                <a:solidFill>
                  <a:schemeClr val="bg1"/>
                </a:solidFill>
                <a:latin typeface="源泉圓體 R" panose="020B0500000000000000" pitchFamily="34" charset="-120"/>
                <a:ea typeface="源泉圓體 R" panose="020B0500000000000000" pitchFamily="34" charset="-120"/>
              </a:rPr>
              <a:t>SpreadSubsample</a:t>
            </a:r>
            <a:endParaRPr lang="en-US" altLang="zh-TW" sz="2000" dirty="0">
              <a:solidFill>
                <a:schemeClr val="bg1"/>
              </a:solidFill>
              <a:latin typeface="源泉圓體 R" panose="020B0500000000000000" pitchFamily="34" charset="-120"/>
              <a:ea typeface="源泉圓體 R" panose="020B0500000000000000" pitchFamily="34" charset="-120"/>
            </a:endParaRPr>
          </a:p>
          <a:p>
            <a:pPr marL="142875" marR="190500" algn="ctr">
              <a:buClr>
                <a:schemeClr val="dk1"/>
              </a:buClr>
              <a:buSzPts val="1100"/>
            </a:pPr>
            <a:r>
              <a:rPr lang="en-US" altLang="zh-TW" sz="1800" dirty="0">
                <a:solidFill>
                  <a:schemeClr val="bg1"/>
                </a:solidFill>
                <a:latin typeface="源泉圓體 R" panose="020B0500000000000000" pitchFamily="34" charset="-120"/>
                <a:ea typeface="源泉圓體 R" panose="020B0500000000000000" pitchFamily="34" charset="-120"/>
              </a:rPr>
              <a:t> </a:t>
            </a:r>
            <a:r>
              <a:rPr lang="en-US" altLang="zh-TW" sz="1600" dirty="0">
                <a:solidFill>
                  <a:schemeClr val="bg1"/>
                </a:solidFill>
                <a:latin typeface="源泉圓體 R" panose="020B0500000000000000" pitchFamily="34" charset="-120"/>
                <a:ea typeface="源泉圓體 R" panose="020B0500000000000000" pitchFamily="34" charset="-120"/>
              </a:rPr>
              <a:t>(Under Sampling)</a:t>
            </a:r>
            <a:endParaRPr lang="en-US" altLang="zh-TW" sz="1800" dirty="0">
              <a:solidFill>
                <a:schemeClr val="bg1"/>
              </a:solidFill>
              <a:latin typeface="源泉圓體 R" panose="020B0500000000000000" pitchFamily="34" charset="-120"/>
              <a:ea typeface="源泉圓體 R" panose="020B0500000000000000" pitchFamily="34" charset="-120"/>
            </a:endParaRPr>
          </a:p>
        </p:txBody>
      </p:sp>
      <p:sp>
        <p:nvSpPr>
          <p:cNvPr id="9" name="Google Shape;276;p31">
            <a:extLst>
              <a:ext uri="{FF2B5EF4-FFF2-40B4-BE49-F238E27FC236}">
                <a16:creationId xmlns:a16="http://schemas.microsoft.com/office/drawing/2014/main" id="{298D743D-A5E1-457B-867F-6B7FE143EE5B}"/>
              </a:ext>
            </a:extLst>
          </p:cNvPr>
          <p:cNvSpPr/>
          <p:nvPr/>
        </p:nvSpPr>
        <p:spPr>
          <a:xfrm>
            <a:off x="700075" y="3828653"/>
            <a:ext cx="4484700" cy="775200"/>
          </a:xfrm>
          <a:prstGeom prst="roundRect">
            <a:avLst>
              <a:gd name="adj" fmla="val 11929"/>
            </a:avLst>
          </a:prstGeom>
          <a:solidFill>
            <a:srgbClr val="F19B61"/>
          </a:solidFill>
          <a:ln>
            <a:noFill/>
          </a:ln>
        </p:spPr>
        <p:txBody>
          <a:bodyPr spcFirstLastPara="1" wrap="square" lIns="91425" tIns="91425" rIns="91425" bIns="91425" anchor="ctr" anchorCtr="0">
            <a:noAutofit/>
          </a:bodyPr>
          <a:lstStyle/>
          <a:p>
            <a:pPr marL="142875" marR="190500" algn="ctr">
              <a:buClr>
                <a:schemeClr val="dk1"/>
              </a:buClr>
              <a:buSzPts val="1100"/>
            </a:pPr>
            <a:r>
              <a:rPr lang="zh-TW" altLang="en-US" sz="2000" dirty="0">
                <a:solidFill>
                  <a:schemeClr val="bg1"/>
                </a:solidFill>
                <a:latin typeface="源泉圓體 R" panose="020B0500000000000000" pitchFamily="34" charset="-120"/>
                <a:ea typeface="源泉圓體 R" panose="020B0500000000000000" pitchFamily="34" charset="-120"/>
              </a:rPr>
              <a:t>結合 </a:t>
            </a:r>
            <a:r>
              <a:rPr lang="en-US" altLang="zh-TW" sz="2000" dirty="0">
                <a:solidFill>
                  <a:schemeClr val="bg1"/>
                </a:solidFill>
                <a:latin typeface="源泉圓體 R" panose="020B0500000000000000" pitchFamily="34" charset="-120"/>
                <a:ea typeface="源泉圓體 R" panose="020B0500000000000000" pitchFamily="34" charset="-120"/>
              </a:rPr>
              <a:t>SMOTE + </a:t>
            </a:r>
            <a:r>
              <a:rPr lang="en-US" altLang="zh-TW" sz="2000" dirty="0" err="1">
                <a:solidFill>
                  <a:schemeClr val="bg1"/>
                </a:solidFill>
                <a:latin typeface="源泉圓體 R" panose="020B0500000000000000" pitchFamily="34" charset="-120"/>
                <a:ea typeface="源泉圓體 R" panose="020B0500000000000000" pitchFamily="34" charset="-120"/>
              </a:rPr>
              <a:t>SpreadSubsample</a:t>
            </a:r>
            <a:r>
              <a:rPr lang="en-US" altLang="zh-TW" sz="2000" dirty="0">
                <a:solidFill>
                  <a:schemeClr val="bg1"/>
                </a:solidFill>
                <a:latin typeface="源泉圓體 R" panose="020B0500000000000000" pitchFamily="34" charset="-120"/>
                <a:ea typeface="源泉圓體 R" panose="020B0500000000000000" pitchFamily="34" charset="-120"/>
              </a:rPr>
              <a:t> </a:t>
            </a:r>
            <a:r>
              <a:rPr lang="en-US" altLang="zh-TW" sz="1600" dirty="0">
                <a:solidFill>
                  <a:schemeClr val="bg1"/>
                </a:solidFill>
                <a:latin typeface="源泉圓體 R" panose="020B0500000000000000" pitchFamily="34" charset="-120"/>
                <a:ea typeface="源泉圓體 R" panose="020B0500000000000000" pitchFamily="34" charset="-120"/>
              </a:rPr>
              <a:t>(Over Sampling + Under Sampling)</a:t>
            </a:r>
          </a:p>
        </p:txBody>
      </p:sp>
      <p:sp>
        <p:nvSpPr>
          <p:cNvPr id="11" name="文字方塊 10">
            <a:extLst>
              <a:ext uri="{FF2B5EF4-FFF2-40B4-BE49-F238E27FC236}">
                <a16:creationId xmlns:a16="http://schemas.microsoft.com/office/drawing/2014/main" id="{6543D1EE-A96A-48E4-8193-188DEA41C83C}"/>
              </a:ext>
            </a:extLst>
          </p:cNvPr>
          <p:cNvSpPr txBox="1"/>
          <p:nvPr/>
        </p:nvSpPr>
        <p:spPr>
          <a:xfrm>
            <a:off x="1" y="600672"/>
            <a:ext cx="9144000" cy="584775"/>
          </a:xfrm>
          <a:prstGeom prst="rect">
            <a:avLst/>
          </a:prstGeom>
          <a:noFill/>
        </p:spPr>
        <p:txBody>
          <a:bodyPr wrap="square" rtlCol="0">
            <a:spAutoFit/>
          </a:bodyPr>
          <a:lstStyle/>
          <a:p>
            <a:pPr algn="ctr"/>
            <a:r>
              <a:rPr lang="zh-TW" altLang="en-US" sz="3200" b="1" dirty="0">
                <a:solidFill>
                  <a:schemeClr val="tx1"/>
                </a:solidFill>
                <a:latin typeface="源泉圓體 R" panose="020B0500000000000000" pitchFamily="34" charset="-120"/>
                <a:ea typeface="源泉圓體 R" panose="020B0500000000000000" pitchFamily="34" charset="-120"/>
              </a:rPr>
              <a:t>採樣的方式不同對於結果的影響 </a:t>
            </a:r>
            <a:r>
              <a:rPr lang="en-US" altLang="zh-TW" sz="3200" b="1" dirty="0">
                <a:solidFill>
                  <a:schemeClr val="tx1"/>
                </a:solidFill>
                <a:latin typeface="源泉圓體 R" panose="020B0500000000000000" pitchFamily="34" charset="-120"/>
                <a:ea typeface="源泉圓體 R" panose="020B0500000000000000" pitchFamily="34" charset="-120"/>
              </a:rPr>
              <a:t>?</a:t>
            </a:r>
            <a:endParaRPr lang="zh-TW" altLang="en-US" sz="3200" b="1" dirty="0">
              <a:solidFill>
                <a:schemeClr val="tx1"/>
              </a:solidFill>
              <a:latin typeface="源泉圓體 R" panose="020B0500000000000000" pitchFamily="34" charset="-120"/>
              <a:ea typeface="源泉圓體 R" panose="020B0500000000000000" pitchFamily="34" charset="-120"/>
            </a:endParaRPr>
          </a:p>
        </p:txBody>
      </p:sp>
      <p:grpSp>
        <p:nvGrpSpPr>
          <p:cNvPr id="12" name="Google Shape;1886;p48">
            <a:extLst>
              <a:ext uri="{FF2B5EF4-FFF2-40B4-BE49-F238E27FC236}">
                <a16:creationId xmlns:a16="http://schemas.microsoft.com/office/drawing/2014/main" id="{4141AC4E-C28F-48C8-9336-A1968846FD91}"/>
              </a:ext>
            </a:extLst>
          </p:cNvPr>
          <p:cNvGrpSpPr/>
          <p:nvPr/>
        </p:nvGrpSpPr>
        <p:grpSpPr>
          <a:xfrm>
            <a:off x="5600229" y="1419225"/>
            <a:ext cx="2829595" cy="3323416"/>
            <a:chOff x="1077882" y="1717185"/>
            <a:chExt cx="2189598" cy="2571727"/>
          </a:xfrm>
        </p:grpSpPr>
        <p:sp>
          <p:nvSpPr>
            <p:cNvPr id="13" name="Google Shape;1887;p48">
              <a:extLst>
                <a:ext uri="{FF2B5EF4-FFF2-40B4-BE49-F238E27FC236}">
                  <a16:creationId xmlns:a16="http://schemas.microsoft.com/office/drawing/2014/main" id="{0B3AE596-A8FE-45C6-87EF-B1CF31920D9F}"/>
                </a:ext>
              </a:extLst>
            </p:cNvPr>
            <p:cNvSpPr/>
            <p:nvPr/>
          </p:nvSpPr>
          <p:spPr>
            <a:xfrm>
              <a:off x="1077882" y="1717185"/>
              <a:ext cx="2181070" cy="2056845"/>
            </a:xfrm>
            <a:custGeom>
              <a:avLst/>
              <a:gdLst/>
              <a:ahLst/>
              <a:cxnLst/>
              <a:rect l="l" t="t" r="r" b="b"/>
              <a:pathLst>
                <a:path w="7667" h="7230" extrusionOk="0">
                  <a:moveTo>
                    <a:pt x="4093" y="1"/>
                  </a:moveTo>
                  <a:cubicBezTo>
                    <a:pt x="3739" y="1"/>
                    <a:pt x="3383" y="77"/>
                    <a:pt x="3070" y="226"/>
                  </a:cubicBezTo>
                  <a:cubicBezTo>
                    <a:pt x="2493" y="504"/>
                    <a:pt x="2372" y="1042"/>
                    <a:pt x="2048" y="1533"/>
                  </a:cubicBezTo>
                  <a:cubicBezTo>
                    <a:pt x="1763" y="1962"/>
                    <a:pt x="1191" y="1950"/>
                    <a:pt x="1137" y="2549"/>
                  </a:cubicBezTo>
                  <a:cubicBezTo>
                    <a:pt x="1120" y="2746"/>
                    <a:pt x="1135" y="2947"/>
                    <a:pt x="1083" y="3136"/>
                  </a:cubicBezTo>
                  <a:cubicBezTo>
                    <a:pt x="1000" y="3431"/>
                    <a:pt x="771" y="3645"/>
                    <a:pt x="577" y="3870"/>
                  </a:cubicBezTo>
                  <a:cubicBezTo>
                    <a:pt x="378" y="4101"/>
                    <a:pt x="209" y="4371"/>
                    <a:pt x="108" y="4661"/>
                  </a:cubicBezTo>
                  <a:cubicBezTo>
                    <a:pt x="35" y="4877"/>
                    <a:pt x="0" y="5108"/>
                    <a:pt x="32" y="5361"/>
                  </a:cubicBezTo>
                  <a:cubicBezTo>
                    <a:pt x="140" y="6238"/>
                    <a:pt x="884" y="6694"/>
                    <a:pt x="1660" y="6933"/>
                  </a:cubicBezTo>
                  <a:cubicBezTo>
                    <a:pt x="2358" y="7148"/>
                    <a:pt x="3087" y="7229"/>
                    <a:pt x="3819" y="7229"/>
                  </a:cubicBezTo>
                  <a:cubicBezTo>
                    <a:pt x="4223" y="7229"/>
                    <a:pt x="4628" y="7205"/>
                    <a:pt x="5029" y="7163"/>
                  </a:cubicBezTo>
                  <a:cubicBezTo>
                    <a:pt x="5867" y="7078"/>
                    <a:pt x="6687" y="6903"/>
                    <a:pt x="7271" y="6248"/>
                  </a:cubicBezTo>
                  <a:cubicBezTo>
                    <a:pt x="7411" y="6093"/>
                    <a:pt x="7532" y="5916"/>
                    <a:pt x="7591" y="5717"/>
                  </a:cubicBezTo>
                  <a:cubicBezTo>
                    <a:pt x="7667" y="5469"/>
                    <a:pt x="7628" y="5201"/>
                    <a:pt x="7473" y="4990"/>
                  </a:cubicBezTo>
                  <a:cubicBezTo>
                    <a:pt x="7338" y="4806"/>
                    <a:pt x="7119" y="4693"/>
                    <a:pt x="7023" y="4477"/>
                  </a:cubicBezTo>
                  <a:cubicBezTo>
                    <a:pt x="6928" y="4261"/>
                    <a:pt x="6984" y="4010"/>
                    <a:pt x="6996" y="3772"/>
                  </a:cubicBezTo>
                  <a:cubicBezTo>
                    <a:pt x="7026" y="3190"/>
                    <a:pt x="6699" y="2859"/>
                    <a:pt x="6331" y="2461"/>
                  </a:cubicBezTo>
                  <a:cubicBezTo>
                    <a:pt x="6098" y="2213"/>
                    <a:pt x="6014" y="1881"/>
                    <a:pt x="5955" y="1555"/>
                  </a:cubicBezTo>
                  <a:cubicBezTo>
                    <a:pt x="5832" y="882"/>
                    <a:pt x="5555" y="379"/>
                    <a:pt x="4882" y="135"/>
                  </a:cubicBezTo>
                  <a:cubicBezTo>
                    <a:pt x="4633" y="45"/>
                    <a:pt x="4363" y="1"/>
                    <a:pt x="4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88;p48">
              <a:extLst>
                <a:ext uri="{FF2B5EF4-FFF2-40B4-BE49-F238E27FC236}">
                  <a16:creationId xmlns:a16="http://schemas.microsoft.com/office/drawing/2014/main" id="{96F98788-2F5F-4556-8278-0844A8A89CBE}"/>
                </a:ext>
              </a:extLst>
            </p:cNvPr>
            <p:cNvSpPr/>
            <p:nvPr/>
          </p:nvSpPr>
          <p:spPr>
            <a:xfrm>
              <a:off x="2411489" y="3293783"/>
              <a:ext cx="431833" cy="937386"/>
            </a:xfrm>
            <a:custGeom>
              <a:avLst/>
              <a:gdLst/>
              <a:ahLst/>
              <a:cxnLst/>
              <a:rect l="l" t="t" r="r" b="b"/>
              <a:pathLst>
                <a:path w="1518" h="3295" extrusionOk="0">
                  <a:moveTo>
                    <a:pt x="1148" y="1"/>
                  </a:moveTo>
                  <a:cubicBezTo>
                    <a:pt x="996" y="1"/>
                    <a:pt x="844" y="19"/>
                    <a:pt x="702" y="57"/>
                  </a:cubicBezTo>
                  <a:cubicBezTo>
                    <a:pt x="626" y="77"/>
                    <a:pt x="553" y="104"/>
                    <a:pt x="501" y="148"/>
                  </a:cubicBezTo>
                  <a:cubicBezTo>
                    <a:pt x="447" y="192"/>
                    <a:pt x="423" y="254"/>
                    <a:pt x="400" y="313"/>
                  </a:cubicBezTo>
                  <a:cubicBezTo>
                    <a:pt x="91" y="1177"/>
                    <a:pt x="0" y="2088"/>
                    <a:pt x="133" y="2987"/>
                  </a:cubicBezTo>
                  <a:cubicBezTo>
                    <a:pt x="143" y="3060"/>
                    <a:pt x="160" y="3142"/>
                    <a:pt x="238" y="3191"/>
                  </a:cubicBezTo>
                  <a:cubicBezTo>
                    <a:pt x="314" y="3239"/>
                    <a:pt x="579" y="3295"/>
                    <a:pt x="807" y="3295"/>
                  </a:cubicBezTo>
                  <a:cubicBezTo>
                    <a:pt x="992" y="3295"/>
                    <a:pt x="1152" y="3258"/>
                    <a:pt x="1167" y="3151"/>
                  </a:cubicBezTo>
                  <a:cubicBezTo>
                    <a:pt x="1307" y="2145"/>
                    <a:pt x="1361" y="1113"/>
                    <a:pt x="1459" y="99"/>
                  </a:cubicBezTo>
                  <a:lnTo>
                    <a:pt x="1518" y="38"/>
                  </a:lnTo>
                  <a:cubicBezTo>
                    <a:pt x="1397" y="13"/>
                    <a:pt x="1272" y="1"/>
                    <a:pt x="1148"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89;p48">
              <a:extLst>
                <a:ext uri="{FF2B5EF4-FFF2-40B4-BE49-F238E27FC236}">
                  <a16:creationId xmlns:a16="http://schemas.microsoft.com/office/drawing/2014/main" id="{8483A5FF-66AE-428A-B66F-2361768FF9AB}"/>
                </a:ext>
              </a:extLst>
            </p:cNvPr>
            <p:cNvSpPr/>
            <p:nvPr/>
          </p:nvSpPr>
          <p:spPr>
            <a:xfrm>
              <a:off x="1626914" y="3692911"/>
              <a:ext cx="1127659" cy="596001"/>
            </a:xfrm>
            <a:custGeom>
              <a:avLst/>
              <a:gdLst/>
              <a:ahLst/>
              <a:cxnLst/>
              <a:rect l="l" t="t" r="r" b="b"/>
              <a:pathLst>
                <a:path w="3964" h="2095" extrusionOk="0">
                  <a:moveTo>
                    <a:pt x="3225" y="1"/>
                  </a:moveTo>
                  <a:cubicBezTo>
                    <a:pt x="2835" y="1"/>
                    <a:pt x="2476" y="115"/>
                    <a:pt x="2083" y="157"/>
                  </a:cubicBezTo>
                  <a:cubicBezTo>
                    <a:pt x="2017" y="165"/>
                    <a:pt x="1950" y="168"/>
                    <a:pt x="1884" y="168"/>
                  </a:cubicBezTo>
                  <a:cubicBezTo>
                    <a:pt x="1629" y="168"/>
                    <a:pt x="1373" y="117"/>
                    <a:pt x="1128" y="47"/>
                  </a:cubicBezTo>
                  <a:cubicBezTo>
                    <a:pt x="1027" y="16"/>
                    <a:pt x="945" y="2"/>
                    <a:pt x="858" y="2"/>
                  </a:cubicBezTo>
                  <a:cubicBezTo>
                    <a:pt x="806" y="2"/>
                    <a:pt x="752" y="7"/>
                    <a:pt x="690" y="17"/>
                  </a:cubicBezTo>
                  <a:cubicBezTo>
                    <a:pt x="622" y="27"/>
                    <a:pt x="548" y="34"/>
                    <a:pt x="482" y="56"/>
                  </a:cubicBezTo>
                  <a:cubicBezTo>
                    <a:pt x="413" y="81"/>
                    <a:pt x="359" y="133"/>
                    <a:pt x="285" y="150"/>
                  </a:cubicBezTo>
                  <a:cubicBezTo>
                    <a:pt x="266" y="557"/>
                    <a:pt x="221" y="965"/>
                    <a:pt x="150" y="1368"/>
                  </a:cubicBezTo>
                  <a:cubicBezTo>
                    <a:pt x="113" y="1579"/>
                    <a:pt x="0" y="1748"/>
                    <a:pt x="278" y="1800"/>
                  </a:cubicBezTo>
                  <a:cubicBezTo>
                    <a:pt x="1100" y="1951"/>
                    <a:pt x="1938" y="2095"/>
                    <a:pt x="2777" y="2095"/>
                  </a:cubicBezTo>
                  <a:cubicBezTo>
                    <a:pt x="2798" y="2095"/>
                    <a:pt x="2818" y="2095"/>
                    <a:pt x="2839" y="2095"/>
                  </a:cubicBezTo>
                  <a:cubicBezTo>
                    <a:pt x="3038" y="2092"/>
                    <a:pt x="3239" y="2082"/>
                    <a:pt x="3436" y="2060"/>
                  </a:cubicBezTo>
                  <a:cubicBezTo>
                    <a:pt x="3510" y="2053"/>
                    <a:pt x="3583" y="2041"/>
                    <a:pt x="3657" y="2031"/>
                  </a:cubicBezTo>
                  <a:cubicBezTo>
                    <a:pt x="3753" y="2011"/>
                    <a:pt x="3848" y="1982"/>
                    <a:pt x="3947" y="1964"/>
                  </a:cubicBezTo>
                  <a:cubicBezTo>
                    <a:pt x="3964" y="1893"/>
                    <a:pt x="3900" y="1778"/>
                    <a:pt x="3885" y="1726"/>
                  </a:cubicBezTo>
                  <a:cubicBezTo>
                    <a:pt x="3817" y="1500"/>
                    <a:pt x="3733" y="1279"/>
                    <a:pt x="3659" y="1056"/>
                  </a:cubicBezTo>
                  <a:cubicBezTo>
                    <a:pt x="3551" y="715"/>
                    <a:pt x="3441" y="368"/>
                    <a:pt x="3411" y="10"/>
                  </a:cubicBezTo>
                  <a:cubicBezTo>
                    <a:pt x="3348" y="3"/>
                    <a:pt x="3286" y="1"/>
                    <a:pt x="3225" y="1"/>
                  </a:cubicBezTo>
                  <a:close/>
                </a:path>
              </a:pathLst>
            </a:custGeom>
            <a:solidFill>
              <a:srgbClr val="F19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890;p48">
              <a:extLst>
                <a:ext uri="{FF2B5EF4-FFF2-40B4-BE49-F238E27FC236}">
                  <a16:creationId xmlns:a16="http://schemas.microsoft.com/office/drawing/2014/main" id="{5666F6CD-0F4D-455E-A44D-A0F128D48980}"/>
                </a:ext>
              </a:extLst>
            </p:cNvPr>
            <p:cNvSpPr/>
            <p:nvPr/>
          </p:nvSpPr>
          <p:spPr>
            <a:xfrm>
              <a:off x="1768581" y="2277330"/>
              <a:ext cx="181211" cy="287901"/>
            </a:xfrm>
            <a:custGeom>
              <a:avLst/>
              <a:gdLst/>
              <a:ahLst/>
              <a:cxnLst/>
              <a:rect l="l" t="t" r="r" b="b"/>
              <a:pathLst>
                <a:path w="637" h="1012" extrusionOk="0">
                  <a:moveTo>
                    <a:pt x="259" y="1"/>
                  </a:moveTo>
                  <a:cubicBezTo>
                    <a:pt x="156" y="1"/>
                    <a:pt x="64" y="88"/>
                    <a:pt x="33" y="187"/>
                  </a:cubicBezTo>
                  <a:cubicBezTo>
                    <a:pt x="1" y="291"/>
                    <a:pt x="18" y="399"/>
                    <a:pt x="48" y="502"/>
                  </a:cubicBezTo>
                  <a:cubicBezTo>
                    <a:pt x="97" y="664"/>
                    <a:pt x="283" y="914"/>
                    <a:pt x="438" y="988"/>
                  </a:cubicBezTo>
                  <a:cubicBezTo>
                    <a:pt x="471" y="1004"/>
                    <a:pt x="499" y="1012"/>
                    <a:pt x="522" y="1012"/>
                  </a:cubicBezTo>
                  <a:cubicBezTo>
                    <a:pt x="601" y="1012"/>
                    <a:pt x="630" y="928"/>
                    <a:pt x="632" y="819"/>
                  </a:cubicBezTo>
                  <a:cubicBezTo>
                    <a:pt x="637" y="627"/>
                    <a:pt x="566" y="349"/>
                    <a:pt x="536" y="266"/>
                  </a:cubicBezTo>
                  <a:cubicBezTo>
                    <a:pt x="492" y="138"/>
                    <a:pt x="399" y="3"/>
                    <a:pt x="264" y="1"/>
                  </a:cubicBezTo>
                  <a:cubicBezTo>
                    <a:pt x="262" y="1"/>
                    <a:pt x="261" y="1"/>
                    <a:pt x="259"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91;p48">
              <a:extLst>
                <a:ext uri="{FF2B5EF4-FFF2-40B4-BE49-F238E27FC236}">
                  <a16:creationId xmlns:a16="http://schemas.microsoft.com/office/drawing/2014/main" id="{97DC3EB2-EC94-436D-B7F3-D63F34B116F9}"/>
                </a:ext>
              </a:extLst>
            </p:cNvPr>
            <p:cNvSpPr/>
            <p:nvPr/>
          </p:nvSpPr>
          <p:spPr>
            <a:xfrm>
              <a:off x="1601880" y="2471062"/>
              <a:ext cx="1306594" cy="1380618"/>
            </a:xfrm>
            <a:custGeom>
              <a:avLst/>
              <a:gdLst/>
              <a:ahLst/>
              <a:cxnLst/>
              <a:rect l="l" t="t" r="r" b="b"/>
              <a:pathLst>
                <a:path w="4593" h="4853" extrusionOk="0">
                  <a:moveTo>
                    <a:pt x="2442" y="1"/>
                  </a:moveTo>
                  <a:cubicBezTo>
                    <a:pt x="1912" y="1"/>
                    <a:pt x="1331" y="223"/>
                    <a:pt x="894" y="459"/>
                  </a:cubicBezTo>
                  <a:cubicBezTo>
                    <a:pt x="435" y="710"/>
                    <a:pt x="138" y="1107"/>
                    <a:pt x="74" y="1633"/>
                  </a:cubicBezTo>
                  <a:cubicBezTo>
                    <a:pt x="0" y="2217"/>
                    <a:pt x="54" y="2812"/>
                    <a:pt x="142" y="3394"/>
                  </a:cubicBezTo>
                  <a:cubicBezTo>
                    <a:pt x="184" y="3666"/>
                    <a:pt x="248" y="3941"/>
                    <a:pt x="278" y="4214"/>
                  </a:cubicBezTo>
                  <a:cubicBezTo>
                    <a:pt x="297" y="4415"/>
                    <a:pt x="302" y="4612"/>
                    <a:pt x="292" y="4813"/>
                  </a:cubicBezTo>
                  <a:cubicBezTo>
                    <a:pt x="349" y="4796"/>
                    <a:pt x="410" y="4786"/>
                    <a:pt x="472" y="4779"/>
                  </a:cubicBezTo>
                  <a:cubicBezTo>
                    <a:pt x="523" y="4774"/>
                    <a:pt x="576" y="4771"/>
                    <a:pt x="629" y="4771"/>
                  </a:cubicBezTo>
                  <a:cubicBezTo>
                    <a:pt x="779" y="4771"/>
                    <a:pt x="932" y="4788"/>
                    <a:pt x="1068" y="4801"/>
                  </a:cubicBezTo>
                  <a:cubicBezTo>
                    <a:pt x="1375" y="4830"/>
                    <a:pt x="1683" y="4853"/>
                    <a:pt x="1991" y="4853"/>
                  </a:cubicBezTo>
                  <a:cubicBezTo>
                    <a:pt x="2104" y="4853"/>
                    <a:pt x="2217" y="4850"/>
                    <a:pt x="2330" y="4843"/>
                  </a:cubicBezTo>
                  <a:cubicBezTo>
                    <a:pt x="2439" y="4836"/>
                    <a:pt x="3499" y="4664"/>
                    <a:pt x="3633" y="4664"/>
                  </a:cubicBezTo>
                  <a:cubicBezTo>
                    <a:pt x="3641" y="4664"/>
                    <a:pt x="3646" y="4664"/>
                    <a:pt x="3647" y="4666"/>
                  </a:cubicBezTo>
                  <a:cubicBezTo>
                    <a:pt x="3472" y="4231"/>
                    <a:pt x="3492" y="3767"/>
                    <a:pt x="3485" y="3308"/>
                  </a:cubicBezTo>
                  <a:cubicBezTo>
                    <a:pt x="3485" y="3187"/>
                    <a:pt x="4516" y="3325"/>
                    <a:pt x="4580" y="3131"/>
                  </a:cubicBezTo>
                  <a:cubicBezTo>
                    <a:pt x="4592" y="3092"/>
                    <a:pt x="4587" y="3047"/>
                    <a:pt x="4582" y="3006"/>
                  </a:cubicBezTo>
                  <a:cubicBezTo>
                    <a:pt x="4467" y="2205"/>
                    <a:pt x="4538" y="1036"/>
                    <a:pt x="3787" y="511"/>
                  </a:cubicBezTo>
                  <a:cubicBezTo>
                    <a:pt x="3517" y="319"/>
                    <a:pt x="3114" y="110"/>
                    <a:pt x="2790" y="37"/>
                  </a:cubicBezTo>
                  <a:cubicBezTo>
                    <a:pt x="2678" y="12"/>
                    <a:pt x="2561" y="1"/>
                    <a:pt x="24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92;p48">
              <a:extLst>
                <a:ext uri="{FF2B5EF4-FFF2-40B4-BE49-F238E27FC236}">
                  <a16:creationId xmlns:a16="http://schemas.microsoft.com/office/drawing/2014/main" id="{C293ADC7-6D14-4CC8-B7D9-ECFEE9A01451}"/>
                </a:ext>
              </a:extLst>
            </p:cNvPr>
            <p:cNvSpPr/>
            <p:nvPr/>
          </p:nvSpPr>
          <p:spPr>
            <a:xfrm>
              <a:off x="2516743" y="2277330"/>
              <a:ext cx="181211" cy="287901"/>
            </a:xfrm>
            <a:custGeom>
              <a:avLst/>
              <a:gdLst/>
              <a:ahLst/>
              <a:cxnLst/>
              <a:rect l="l" t="t" r="r" b="b"/>
              <a:pathLst>
                <a:path w="637" h="1012" extrusionOk="0">
                  <a:moveTo>
                    <a:pt x="381" y="1"/>
                  </a:moveTo>
                  <a:cubicBezTo>
                    <a:pt x="380" y="1"/>
                    <a:pt x="378" y="1"/>
                    <a:pt x="377" y="1"/>
                  </a:cubicBezTo>
                  <a:cubicBezTo>
                    <a:pt x="242" y="3"/>
                    <a:pt x="148" y="138"/>
                    <a:pt x="104" y="266"/>
                  </a:cubicBezTo>
                  <a:cubicBezTo>
                    <a:pt x="75" y="349"/>
                    <a:pt x="1" y="627"/>
                    <a:pt x="6" y="819"/>
                  </a:cubicBezTo>
                  <a:cubicBezTo>
                    <a:pt x="10" y="928"/>
                    <a:pt x="38" y="1012"/>
                    <a:pt x="117" y="1012"/>
                  </a:cubicBezTo>
                  <a:cubicBezTo>
                    <a:pt x="141" y="1012"/>
                    <a:pt x="169" y="1004"/>
                    <a:pt x="202" y="988"/>
                  </a:cubicBezTo>
                  <a:cubicBezTo>
                    <a:pt x="355" y="914"/>
                    <a:pt x="541" y="664"/>
                    <a:pt x="590" y="502"/>
                  </a:cubicBezTo>
                  <a:cubicBezTo>
                    <a:pt x="622" y="399"/>
                    <a:pt x="637" y="291"/>
                    <a:pt x="605" y="187"/>
                  </a:cubicBezTo>
                  <a:cubicBezTo>
                    <a:pt x="574" y="88"/>
                    <a:pt x="485" y="1"/>
                    <a:pt x="381"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93;p48">
              <a:extLst>
                <a:ext uri="{FF2B5EF4-FFF2-40B4-BE49-F238E27FC236}">
                  <a16:creationId xmlns:a16="http://schemas.microsoft.com/office/drawing/2014/main" id="{BC0AEFB6-B3F5-4F21-95C0-DA9FDE9F840B}"/>
                </a:ext>
              </a:extLst>
            </p:cNvPr>
            <p:cNvSpPr/>
            <p:nvPr/>
          </p:nvSpPr>
          <p:spPr>
            <a:xfrm>
              <a:off x="1868715" y="1991425"/>
              <a:ext cx="704360" cy="911213"/>
            </a:xfrm>
            <a:custGeom>
              <a:avLst/>
              <a:gdLst/>
              <a:ahLst/>
              <a:cxnLst/>
              <a:rect l="l" t="t" r="r" b="b"/>
              <a:pathLst>
                <a:path w="2476" h="3203" extrusionOk="0">
                  <a:moveTo>
                    <a:pt x="1306" y="1"/>
                  </a:moveTo>
                  <a:cubicBezTo>
                    <a:pt x="879" y="1"/>
                    <a:pt x="391" y="167"/>
                    <a:pt x="157" y="522"/>
                  </a:cubicBezTo>
                  <a:cubicBezTo>
                    <a:pt x="0" y="755"/>
                    <a:pt x="47" y="1023"/>
                    <a:pt x="64" y="1291"/>
                  </a:cubicBezTo>
                  <a:cubicBezTo>
                    <a:pt x="86" y="1649"/>
                    <a:pt x="133" y="2013"/>
                    <a:pt x="278" y="2344"/>
                  </a:cubicBezTo>
                  <a:cubicBezTo>
                    <a:pt x="459" y="2765"/>
                    <a:pt x="884" y="3203"/>
                    <a:pt x="1330" y="3203"/>
                  </a:cubicBezTo>
                  <a:cubicBezTo>
                    <a:pt x="1488" y="3203"/>
                    <a:pt x="1649" y="3147"/>
                    <a:pt x="1803" y="3017"/>
                  </a:cubicBezTo>
                  <a:cubicBezTo>
                    <a:pt x="2365" y="2541"/>
                    <a:pt x="2475" y="1671"/>
                    <a:pt x="2431" y="979"/>
                  </a:cubicBezTo>
                  <a:cubicBezTo>
                    <a:pt x="2426" y="917"/>
                    <a:pt x="2421" y="856"/>
                    <a:pt x="2409" y="799"/>
                  </a:cubicBezTo>
                  <a:cubicBezTo>
                    <a:pt x="2326" y="328"/>
                    <a:pt x="1920" y="55"/>
                    <a:pt x="1464" y="9"/>
                  </a:cubicBezTo>
                  <a:cubicBezTo>
                    <a:pt x="1412" y="4"/>
                    <a:pt x="1360" y="1"/>
                    <a:pt x="1306" y="1"/>
                  </a:cubicBezTo>
                  <a:close/>
                </a:path>
              </a:pathLst>
            </a:custGeom>
            <a:solidFill>
              <a:srgbClr val="EDBB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 name="Google Shape;1894;p48">
              <a:extLst>
                <a:ext uri="{FF2B5EF4-FFF2-40B4-BE49-F238E27FC236}">
                  <a16:creationId xmlns:a16="http://schemas.microsoft.com/office/drawing/2014/main" id="{7EC43521-DA08-491E-B13C-34E36ACA0F05}"/>
                </a:ext>
              </a:extLst>
            </p:cNvPr>
            <p:cNvSpPr/>
            <p:nvPr/>
          </p:nvSpPr>
          <p:spPr>
            <a:xfrm>
              <a:off x="1800727" y="1856866"/>
              <a:ext cx="836641" cy="555604"/>
            </a:xfrm>
            <a:custGeom>
              <a:avLst/>
              <a:gdLst/>
              <a:ahLst/>
              <a:cxnLst/>
              <a:rect l="l" t="t" r="r" b="b"/>
              <a:pathLst>
                <a:path w="2941" h="1953" extrusionOk="0">
                  <a:moveTo>
                    <a:pt x="1708" y="0"/>
                  </a:moveTo>
                  <a:cubicBezTo>
                    <a:pt x="1701" y="0"/>
                    <a:pt x="1695" y="0"/>
                    <a:pt x="1688" y="0"/>
                  </a:cubicBezTo>
                  <a:cubicBezTo>
                    <a:pt x="1464" y="3"/>
                    <a:pt x="1177" y="27"/>
                    <a:pt x="968" y="99"/>
                  </a:cubicBezTo>
                  <a:cubicBezTo>
                    <a:pt x="708" y="192"/>
                    <a:pt x="539" y="425"/>
                    <a:pt x="367" y="629"/>
                  </a:cubicBezTo>
                  <a:cubicBezTo>
                    <a:pt x="222" y="803"/>
                    <a:pt x="1" y="1118"/>
                    <a:pt x="16" y="1361"/>
                  </a:cubicBezTo>
                  <a:cubicBezTo>
                    <a:pt x="23" y="1471"/>
                    <a:pt x="121" y="1523"/>
                    <a:pt x="178" y="1609"/>
                  </a:cubicBezTo>
                  <a:cubicBezTo>
                    <a:pt x="249" y="1710"/>
                    <a:pt x="283" y="1835"/>
                    <a:pt x="315" y="1953"/>
                  </a:cubicBezTo>
                  <a:cubicBezTo>
                    <a:pt x="293" y="1867"/>
                    <a:pt x="283" y="1776"/>
                    <a:pt x="288" y="1685"/>
                  </a:cubicBezTo>
                  <a:cubicBezTo>
                    <a:pt x="293" y="1600"/>
                    <a:pt x="322" y="1574"/>
                    <a:pt x="363" y="1574"/>
                  </a:cubicBezTo>
                  <a:cubicBezTo>
                    <a:pt x="411" y="1574"/>
                    <a:pt x="475" y="1610"/>
                    <a:pt x="536" y="1629"/>
                  </a:cubicBezTo>
                  <a:cubicBezTo>
                    <a:pt x="703" y="1683"/>
                    <a:pt x="875" y="1742"/>
                    <a:pt x="1054" y="1746"/>
                  </a:cubicBezTo>
                  <a:cubicBezTo>
                    <a:pt x="1101" y="1749"/>
                    <a:pt x="1240" y="1787"/>
                    <a:pt x="1290" y="1787"/>
                  </a:cubicBezTo>
                  <a:cubicBezTo>
                    <a:pt x="1295" y="1787"/>
                    <a:pt x="1299" y="1787"/>
                    <a:pt x="1302" y="1786"/>
                  </a:cubicBezTo>
                  <a:cubicBezTo>
                    <a:pt x="1401" y="1749"/>
                    <a:pt x="1420" y="1557"/>
                    <a:pt x="1455" y="1474"/>
                  </a:cubicBezTo>
                  <a:cubicBezTo>
                    <a:pt x="1526" y="1300"/>
                    <a:pt x="1634" y="1135"/>
                    <a:pt x="1725" y="970"/>
                  </a:cubicBezTo>
                  <a:cubicBezTo>
                    <a:pt x="1769" y="1223"/>
                    <a:pt x="1823" y="1474"/>
                    <a:pt x="1892" y="1724"/>
                  </a:cubicBezTo>
                  <a:cubicBezTo>
                    <a:pt x="1908" y="1725"/>
                    <a:pt x="1925" y="1725"/>
                    <a:pt x="1941" y="1725"/>
                  </a:cubicBezTo>
                  <a:cubicBezTo>
                    <a:pt x="2103" y="1725"/>
                    <a:pt x="2261" y="1694"/>
                    <a:pt x="2420" y="1658"/>
                  </a:cubicBezTo>
                  <a:cubicBezTo>
                    <a:pt x="2449" y="1651"/>
                    <a:pt x="2527" y="1628"/>
                    <a:pt x="2579" y="1628"/>
                  </a:cubicBezTo>
                  <a:cubicBezTo>
                    <a:pt x="2596" y="1628"/>
                    <a:pt x="2610" y="1630"/>
                    <a:pt x="2619" y="1636"/>
                  </a:cubicBezTo>
                  <a:cubicBezTo>
                    <a:pt x="2670" y="1668"/>
                    <a:pt x="2673" y="1818"/>
                    <a:pt x="2670" y="1872"/>
                  </a:cubicBezTo>
                  <a:cubicBezTo>
                    <a:pt x="2687" y="1798"/>
                    <a:pt x="2709" y="1722"/>
                    <a:pt x="2759" y="1665"/>
                  </a:cubicBezTo>
                  <a:cubicBezTo>
                    <a:pt x="2847" y="1570"/>
                    <a:pt x="2935" y="1538"/>
                    <a:pt x="2940" y="1422"/>
                  </a:cubicBezTo>
                  <a:cubicBezTo>
                    <a:pt x="2940" y="1400"/>
                    <a:pt x="2940" y="1378"/>
                    <a:pt x="2933" y="1349"/>
                  </a:cubicBezTo>
                  <a:cubicBezTo>
                    <a:pt x="2874" y="1027"/>
                    <a:pt x="2864" y="641"/>
                    <a:pt x="2614" y="396"/>
                  </a:cubicBezTo>
                  <a:cubicBezTo>
                    <a:pt x="2351" y="138"/>
                    <a:pt x="2078" y="0"/>
                    <a:pt x="17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895;p48">
              <a:extLst>
                <a:ext uri="{FF2B5EF4-FFF2-40B4-BE49-F238E27FC236}">
                  <a16:creationId xmlns:a16="http://schemas.microsoft.com/office/drawing/2014/main" id="{38499905-C616-4C6E-B6C7-6A8B6879C3DA}"/>
                </a:ext>
              </a:extLst>
            </p:cNvPr>
            <p:cNvSpPr/>
            <p:nvPr/>
          </p:nvSpPr>
          <p:spPr>
            <a:xfrm>
              <a:off x="1761754" y="2272778"/>
              <a:ext cx="1505726" cy="882480"/>
            </a:xfrm>
            <a:custGeom>
              <a:avLst/>
              <a:gdLst/>
              <a:ahLst/>
              <a:cxnLst/>
              <a:rect l="l" t="t" r="r" b="b"/>
              <a:pathLst>
                <a:path w="5293" h="3102" extrusionOk="0">
                  <a:moveTo>
                    <a:pt x="4816" y="1"/>
                  </a:moveTo>
                  <a:cubicBezTo>
                    <a:pt x="4719" y="1"/>
                    <a:pt x="4621" y="23"/>
                    <a:pt x="4529" y="41"/>
                  </a:cubicBezTo>
                  <a:cubicBezTo>
                    <a:pt x="4520" y="44"/>
                    <a:pt x="4509" y="46"/>
                    <a:pt x="4500" y="46"/>
                  </a:cubicBezTo>
                  <a:cubicBezTo>
                    <a:pt x="4494" y="46"/>
                    <a:pt x="4488" y="46"/>
                    <a:pt x="4482" y="44"/>
                  </a:cubicBezTo>
                  <a:cubicBezTo>
                    <a:pt x="4467" y="36"/>
                    <a:pt x="4457" y="22"/>
                    <a:pt x="4443" y="14"/>
                  </a:cubicBezTo>
                  <a:cubicBezTo>
                    <a:pt x="4431" y="7"/>
                    <a:pt x="4417" y="4"/>
                    <a:pt x="4404" y="4"/>
                  </a:cubicBezTo>
                  <a:cubicBezTo>
                    <a:pt x="4382" y="4"/>
                    <a:pt x="4358" y="12"/>
                    <a:pt x="4337" y="19"/>
                  </a:cubicBezTo>
                  <a:cubicBezTo>
                    <a:pt x="4146" y="103"/>
                    <a:pt x="3956" y="260"/>
                    <a:pt x="3871" y="454"/>
                  </a:cubicBezTo>
                  <a:cubicBezTo>
                    <a:pt x="3799" y="606"/>
                    <a:pt x="3794" y="746"/>
                    <a:pt x="3622" y="825"/>
                  </a:cubicBezTo>
                  <a:cubicBezTo>
                    <a:pt x="3416" y="918"/>
                    <a:pt x="3207" y="1014"/>
                    <a:pt x="3001" y="1107"/>
                  </a:cubicBezTo>
                  <a:cubicBezTo>
                    <a:pt x="2586" y="1296"/>
                    <a:pt x="2171" y="1485"/>
                    <a:pt x="1756" y="1674"/>
                  </a:cubicBezTo>
                  <a:cubicBezTo>
                    <a:pt x="1616" y="1738"/>
                    <a:pt x="1471" y="1802"/>
                    <a:pt x="1319" y="1814"/>
                  </a:cubicBezTo>
                  <a:cubicBezTo>
                    <a:pt x="1306" y="1815"/>
                    <a:pt x="1292" y="1816"/>
                    <a:pt x="1277" y="1816"/>
                  </a:cubicBezTo>
                  <a:cubicBezTo>
                    <a:pt x="1099" y="1816"/>
                    <a:pt x="800" y="1736"/>
                    <a:pt x="560" y="1736"/>
                  </a:cubicBezTo>
                  <a:cubicBezTo>
                    <a:pt x="408" y="1736"/>
                    <a:pt x="279" y="1769"/>
                    <a:pt x="224" y="1876"/>
                  </a:cubicBezTo>
                  <a:cubicBezTo>
                    <a:pt x="99" y="2116"/>
                    <a:pt x="0" y="2534"/>
                    <a:pt x="121" y="2779"/>
                  </a:cubicBezTo>
                  <a:cubicBezTo>
                    <a:pt x="192" y="2924"/>
                    <a:pt x="813" y="3096"/>
                    <a:pt x="970" y="3101"/>
                  </a:cubicBezTo>
                  <a:cubicBezTo>
                    <a:pt x="974" y="3101"/>
                    <a:pt x="978" y="3101"/>
                    <a:pt x="982" y="3101"/>
                  </a:cubicBezTo>
                  <a:cubicBezTo>
                    <a:pt x="1044" y="3101"/>
                    <a:pt x="1107" y="3083"/>
                    <a:pt x="1169" y="3062"/>
                  </a:cubicBezTo>
                  <a:cubicBezTo>
                    <a:pt x="1422" y="2981"/>
                    <a:pt x="1675" y="2890"/>
                    <a:pt x="1923" y="2789"/>
                  </a:cubicBezTo>
                  <a:cubicBezTo>
                    <a:pt x="2137" y="2703"/>
                    <a:pt x="2333" y="2659"/>
                    <a:pt x="2530" y="2531"/>
                  </a:cubicBezTo>
                  <a:cubicBezTo>
                    <a:pt x="3021" y="2217"/>
                    <a:pt x="3502" y="1888"/>
                    <a:pt x="3974" y="1544"/>
                  </a:cubicBezTo>
                  <a:cubicBezTo>
                    <a:pt x="4190" y="1387"/>
                    <a:pt x="4403" y="1225"/>
                    <a:pt x="4644" y="1112"/>
                  </a:cubicBezTo>
                  <a:cubicBezTo>
                    <a:pt x="4838" y="1021"/>
                    <a:pt x="5172" y="999"/>
                    <a:pt x="5255" y="778"/>
                  </a:cubicBezTo>
                  <a:cubicBezTo>
                    <a:pt x="5292" y="680"/>
                    <a:pt x="5287" y="574"/>
                    <a:pt x="5270" y="471"/>
                  </a:cubicBezTo>
                  <a:cubicBezTo>
                    <a:pt x="5255" y="375"/>
                    <a:pt x="5226" y="280"/>
                    <a:pt x="5174" y="196"/>
                  </a:cubicBezTo>
                  <a:cubicBezTo>
                    <a:pt x="5123" y="113"/>
                    <a:pt x="5042" y="44"/>
                    <a:pt x="4946" y="17"/>
                  </a:cubicBezTo>
                  <a:cubicBezTo>
                    <a:pt x="4903" y="5"/>
                    <a:pt x="4859" y="1"/>
                    <a:pt x="4816" y="1"/>
                  </a:cubicBezTo>
                  <a:close/>
                </a:path>
              </a:pathLst>
            </a:custGeom>
            <a:solidFill>
              <a:srgbClr val="EDB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896;p48">
              <a:extLst>
                <a:ext uri="{FF2B5EF4-FFF2-40B4-BE49-F238E27FC236}">
                  <a16:creationId xmlns:a16="http://schemas.microsoft.com/office/drawing/2014/main" id="{C05C75E8-3C91-47E0-9839-D49FA4F0472A}"/>
                </a:ext>
              </a:extLst>
            </p:cNvPr>
            <p:cNvSpPr/>
            <p:nvPr/>
          </p:nvSpPr>
          <p:spPr>
            <a:xfrm>
              <a:off x="2288312" y="2917983"/>
              <a:ext cx="113506" cy="34138"/>
            </a:xfrm>
            <a:custGeom>
              <a:avLst/>
              <a:gdLst/>
              <a:ahLst/>
              <a:cxnLst/>
              <a:rect l="l" t="t" r="r" b="b"/>
              <a:pathLst>
                <a:path w="399" h="120" extrusionOk="0">
                  <a:moveTo>
                    <a:pt x="39" y="1"/>
                  </a:moveTo>
                  <a:cubicBezTo>
                    <a:pt x="28" y="1"/>
                    <a:pt x="16" y="7"/>
                    <a:pt x="11" y="15"/>
                  </a:cubicBezTo>
                  <a:cubicBezTo>
                    <a:pt x="1" y="33"/>
                    <a:pt x="8" y="50"/>
                    <a:pt x="23" y="60"/>
                  </a:cubicBezTo>
                  <a:cubicBezTo>
                    <a:pt x="76" y="99"/>
                    <a:pt x="142" y="119"/>
                    <a:pt x="207" y="119"/>
                  </a:cubicBezTo>
                  <a:cubicBezTo>
                    <a:pt x="263" y="119"/>
                    <a:pt x="318" y="105"/>
                    <a:pt x="367" y="77"/>
                  </a:cubicBezTo>
                  <a:cubicBezTo>
                    <a:pt x="398" y="60"/>
                    <a:pt x="380" y="16"/>
                    <a:pt x="350" y="16"/>
                  </a:cubicBezTo>
                  <a:cubicBezTo>
                    <a:pt x="345" y="16"/>
                    <a:pt x="340" y="17"/>
                    <a:pt x="335" y="20"/>
                  </a:cubicBezTo>
                  <a:cubicBezTo>
                    <a:pt x="295" y="43"/>
                    <a:pt x="251" y="55"/>
                    <a:pt x="207" y="55"/>
                  </a:cubicBezTo>
                  <a:cubicBezTo>
                    <a:pt x="153" y="55"/>
                    <a:pt x="100" y="38"/>
                    <a:pt x="55" y="6"/>
                  </a:cubicBezTo>
                  <a:cubicBezTo>
                    <a:pt x="50" y="2"/>
                    <a:pt x="45" y="1"/>
                    <a:pt x="39" y="1"/>
                  </a:cubicBezTo>
                  <a:close/>
                </a:path>
              </a:pathLst>
            </a:custGeom>
            <a:solidFill>
              <a:srgbClr val="FA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1897;p48">
              <a:extLst>
                <a:ext uri="{FF2B5EF4-FFF2-40B4-BE49-F238E27FC236}">
                  <a16:creationId xmlns:a16="http://schemas.microsoft.com/office/drawing/2014/main" id="{9EB0021A-1A6B-4AAB-8CD8-C0047C4E5464}"/>
                </a:ext>
              </a:extLst>
            </p:cNvPr>
            <p:cNvGrpSpPr/>
            <p:nvPr/>
          </p:nvGrpSpPr>
          <p:grpSpPr>
            <a:xfrm flipH="1">
              <a:off x="2035774" y="2389259"/>
              <a:ext cx="395004" cy="314969"/>
              <a:chOff x="4162518" y="1639296"/>
              <a:chExt cx="185893" cy="148242"/>
            </a:xfrm>
          </p:grpSpPr>
          <p:sp>
            <p:nvSpPr>
              <p:cNvPr id="24" name="Google Shape;1898;p48">
                <a:extLst>
                  <a:ext uri="{FF2B5EF4-FFF2-40B4-BE49-F238E27FC236}">
                    <a16:creationId xmlns:a16="http://schemas.microsoft.com/office/drawing/2014/main" id="{98AA54D0-34D3-4BB5-8C11-72D3151AEDC9}"/>
                  </a:ext>
                </a:extLst>
              </p:cNvPr>
              <p:cNvSpPr/>
              <p:nvPr/>
            </p:nvSpPr>
            <p:spPr>
              <a:xfrm>
                <a:off x="4293606" y="1644572"/>
                <a:ext cx="54805" cy="29660"/>
              </a:xfrm>
              <a:custGeom>
                <a:avLst/>
                <a:gdLst/>
                <a:ahLst/>
                <a:cxnLst/>
                <a:rect l="l" t="t" r="r" b="b"/>
                <a:pathLst>
                  <a:path w="935" h="506" extrusionOk="0">
                    <a:moveTo>
                      <a:pt x="125" y="0"/>
                    </a:moveTo>
                    <a:cubicBezTo>
                      <a:pt x="61" y="0"/>
                      <a:pt x="0" y="82"/>
                      <a:pt x="32" y="251"/>
                    </a:cubicBezTo>
                    <a:cubicBezTo>
                      <a:pt x="67" y="437"/>
                      <a:pt x="271" y="506"/>
                      <a:pt x="479" y="506"/>
                    </a:cubicBezTo>
                    <a:cubicBezTo>
                      <a:pt x="538" y="506"/>
                      <a:pt x="598" y="500"/>
                      <a:pt x="654" y="490"/>
                    </a:cubicBezTo>
                    <a:cubicBezTo>
                      <a:pt x="887" y="447"/>
                      <a:pt x="934" y="229"/>
                      <a:pt x="805" y="229"/>
                    </a:cubicBezTo>
                    <a:cubicBezTo>
                      <a:pt x="799" y="229"/>
                      <a:pt x="791" y="230"/>
                      <a:pt x="783" y="231"/>
                    </a:cubicBezTo>
                    <a:cubicBezTo>
                      <a:pt x="727" y="247"/>
                      <a:pt x="675" y="254"/>
                      <a:pt x="627" y="254"/>
                    </a:cubicBezTo>
                    <a:cubicBezTo>
                      <a:pt x="354" y="254"/>
                      <a:pt x="200" y="43"/>
                      <a:pt x="200" y="43"/>
                    </a:cubicBezTo>
                    <a:cubicBezTo>
                      <a:pt x="179" y="15"/>
                      <a:pt x="152" y="0"/>
                      <a:pt x="1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99;p48">
                <a:extLst>
                  <a:ext uri="{FF2B5EF4-FFF2-40B4-BE49-F238E27FC236}">
                    <a16:creationId xmlns:a16="http://schemas.microsoft.com/office/drawing/2014/main" id="{ED532B38-5C3E-474E-B643-228579F8AA4E}"/>
                  </a:ext>
                </a:extLst>
              </p:cNvPr>
              <p:cNvSpPr/>
              <p:nvPr/>
            </p:nvSpPr>
            <p:spPr>
              <a:xfrm>
                <a:off x="4162518" y="1639296"/>
                <a:ext cx="54277" cy="31067"/>
              </a:xfrm>
              <a:custGeom>
                <a:avLst/>
                <a:gdLst/>
                <a:ahLst/>
                <a:cxnLst/>
                <a:rect l="l" t="t" r="r" b="b"/>
                <a:pathLst>
                  <a:path w="926" h="530" extrusionOk="0">
                    <a:moveTo>
                      <a:pt x="800" y="0"/>
                    </a:moveTo>
                    <a:cubicBezTo>
                      <a:pt x="771" y="0"/>
                      <a:pt x="742" y="17"/>
                      <a:pt x="722" y="49"/>
                    </a:cubicBezTo>
                    <a:cubicBezTo>
                      <a:pt x="722" y="49"/>
                      <a:pt x="572" y="284"/>
                      <a:pt x="281" y="284"/>
                    </a:cubicBezTo>
                    <a:cubicBezTo>
                      <a:pt x="241" y="284"/>
                      <a:pt x="198" y="280"/>
                      <a:pt x="152" y="269"/>
                    </a:cubicBezTo>
                    <a:cubicBezTo>
                      <a:pt x="146" y="269"/>
                      <a:pt x="140" y="268"/>
                      <a:pt x="135" y="268"/>
                    </a:cubicBezTo>
                    <a:cubicBezTo>
                      <a:pt x="1" y="268"/>
                      <a:pt x="58" y="491"/>
                      <a:pt x="301" y="522"/>
                    </a:cubicBezTo>
                    <a:cubicBezTo>
                      <a:pt x="340" y="527"/>
                      <a:pt x="381" y="530"/>
                      <a:pt x="423" y="530"/>
                    </a:cubicBezTo>
                    <a:cubicBezTo>
                      <a:pt x="646" y="530"/>
                      <a:pt x="876" y="451"/>
                      <a:pt x="903" y="244"/>
                    </a:cubicBezTo>
                    <a:cubicBezTo>
                      <a:pt x="925" y="79"/>
                      <a:pt x="862" y="0"/>
                      <a:pt x="8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00;p48">
                <a:extLst>
                  <a:ext uri="{FF2B5EF4-FFF2-40B4-BE49-F238E27FC236}">
                    <a16:creationId xmlns:a16="http://schemas.microsoft.com/office/drawing/2014/main" id="{7A3C5BD2-AE9C-4273-9669-09AC71381C99}"/>
                  </a:ext>
                </a:extLst>
              </p:cNvPr>
              <p:cNvSpPr/>
              <p:nvPr/>
            </p:nvSpPr>
            <p:spPr>
              <a:xfrm>
                <a:off x="4228249" y="1720597"/>
                <a:ext cx="48650" cy="66941"/>
              </a:xfrm>
              <a:custGeom>
                <a:avLst/>
                <a:gdLst/>
                <a:ahLst/>
                <a:cxnLst/>
                <a:rect l="l" t="t" r="r" b="b"/>
                <a:pathLst>
                  <a:path w="830" h="1142" extrusionOk="0">
                    <a:moveTo>
                      <a:pt x="545" y="0"/>
                    </a:moveTo>
                    <a:cubicBezTo>
                      <a:pt x="518" y="0"/>
                      <a:pt x="484" y="11"/>
                      <a:pt x="441" y="35"/>
                    </a:cubicBezTo>
                    <a:cubicBezTo>
                      <a:pt x="441" y="35"/>
                      <a:pt x="1" y="689"/>
                      <a:pt x="33" y="1000"/>
                    </a:cubicBezTo>
                    <a:cubicBezTo>
                      <a:pt x="44" y="1107"/>
                      <a:pt x="99" y="1142"/>
                      <a:pt x="167" y="1142"/>
                    </a:cubicBezTo>
                    <a:cubicBezTo>
                      <a:pt x="297" y="1142"/>
                      <a:pt x="473" y="1013"/>
                      <a:pt x="473" y="1013"/>
                    </a:cubicBezTo>
                    <a:cubicBezTo>
                      <a:pt x="473" y="1013"/>
                      <a:pt x="618" y="1125"/>
                      <a:pt x="713" y="1125"/>
                    </a:cubicBezTo>
                    <a:cubicBezTo>
                      <a:pt x="745" y="1125"/>
                      <a:pt x="771" y="1112"/>
                      <a:pt x="784" y="1078"/>
                    </a:cubicBezTo>
                    <a:cubicBezTo>
                      <a:pt x="830" y="948"/>
                      <a:pt x="538" y="657"/>
                      <a:pt x="538" y="657"/>
                    </a:cubicBezTo>
                    <a:cubicBezTo>
                      <a:pt x="538" y="657"/>
                      <a:pt x="757" y="0"/>
                      <a:pt x="5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01;p48">
                <a:extLst>
                  <a:ext uri="{FF2B5EF4-FFF2-40B4-BE49-F238E27FC236}">
                    <a16:creationId xmlns:a16="http://schemas.microsoft.com/office/drawing/2014/main" id="{3375F435-9CA0-4839-BA9E-27D8C71DFA2E}"/>
                  </a:ext>
                </a:extLst>
              </p:cNvPr>
              <p:cNvSpPr/>
              <p:nvPr/>
            </p:nvSpPr>
            <p:spPr>
              <a:xfrm>
                <a:off x="4290910" y="1705122"/>
                <a:ext cx="49002" cy="13365"/>
              </a:xfrm>
              <a:custGeom>
                <a:avLst/>
                <a:gdLst/>
                <a:ahLst/>
                <a:cxnLst/>
                <a:rect l="l" t="t" r="r" b="b"/>
                <a:pathLst>
                  <a:path w="836" h="228" extrusionOk="0">
                    <a:moveTo>
                      <a:pt x="263" y="0"/>
                    </a:moveTo>
                    <a:cubicBezTo>
                      <a:pt x="171" y="0"/>
                      <a:pt x="106" y="20"/>
                      <a:pt x="65" y="53"/>
                    </a:cubicBezTo>
                    <a:cubicBezTo>
                      <a:pt x="0" y="111"/>
                      <a:pt x="71" y="118"/>
                      <a:pt x="71" y="118"/>
                    </a:cubicBezTo>
                    <a:cubicBezTo>
                      <a:pt x="71" y="118"/>
                      <a:pt x="111" y="110"/>
                      <a:pt x="180" y="110"/>
                    </a:cubicBezTo>
                    <a:cubicBezTo>
                      <a:pt x="287" y="110"/>
                      <a:pt x="467" y="129"/>
                      <a:pt x="680" y="228"/>
                    </a:cubicBezTo>
                    <a:cubicBezTo>
                      <a:pt x="836" y="228"/>
                      <a:pt x="648" y="53"/>
                      <a:pt x="447" y="21"/>
                    </a:cubicBezTo>
                    <a:cubicBezTo>
                      <a:pt x="377" y="7"/>
                      <a:pt x="316" y="0"/>
                      <a:pt x="2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02;p48">
                <a:extLst>
                  <a:ext uri="{FF2B5EF4-FFF2-40B4-BE49-F238E27FC236}">
                    <a16:creationId xmlns:a16="http://schemas.microsoft.com/office/drawing/2014/main" id="{B9CEE820-0C31-4065-BDA1-9A2A8738D5D5}"/>
                  </a:ext>
                </a:extLst>
              </p:cNvPr>
              <p:cNvSpPr/>
              <p:nvPr/>
            </p:nvSpPr>
            <p:spPr>
              <a:xfrm>
                <a:off x="4167266" y="1692989"/>
                <a:ext cx="47888" cy="10786"/>
              </a:xfrm>
              <a:custGeom>
                <a:avLst/>
                <a:gdLst/>
                <a:ahLst/>
                <a:cxnLst/>
                <a:rect l="l" t="t" r="r" b="b"/>
                <a:pathLst>
                  <a:path w="817" h="184" extrusionOk="0">
                    <a:moveTo>
                      <a:pt x="385" y="0"/>
                    </a:moveTo>
                    <a:cubicBezTo>
                      <a:pt x="198" y="0"/>
                      <a:pt x="1" y="113"/>
                      <a:pt x="142" y="143"/>
                    </a:cubicBezTo>
                    <a:cubicBezTo>
                      <a:pt x="234" y="126"/>
                      <a:pt x="318" y="120"/>
                      <a:pt x="392" y="120"/>
                    </a:cubicBezTo>
                    <a:cubicBezTo>
                      <a:pt x="621" y="120"/>
                      <a:pt x="757" y="182"/>
                      <a:pt x="757" y="182"/>
                    </a:cubicBezTo>
                    <a:cubicBezTo>
                      <a:pt x="757" y="182"/>
                      <a:pt x="763" y="183"/>
                      <a:pt x="769" y="183"/>
                    </a:cubicBezTo>
                    <a:cubicBezTo>
                      <a:pt x="787" y="183"/>
                      <a:pt x="817" y="176"/>
                      <a:pt x="783" y="124"/>
                    </a:cubicBezTo>
                    <a:cubicBezTo>
                      <a:pt x="732" y="59"/>
                      <a:pt x="615" y="14"/>
                      <a:pt x="414" y="1"/>
                    </a:cubicBezTo>
                    <a:cubicBezTo>
                      <a:pt x="405" y="0"/>
                      <a:pt x="395" y="0"/>
                      <a:pt x="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 name="投影片編號版面配置區 1">
            <a:extLst>
              <a:ext uri="{FF2B5EF4-FFF2-40B4-BE49-F238E27FC236}">
                <a16:creationId xmlns:a16="http://schemas.microsoft.com/office/drawing/2014/main" id="{2FB079B1-D769-4714-8275-69E4659E7BD7}"/>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70</a:t>
            </a:fld>
            <a:endParaRPr lang="en" dirty="0">
              <a:latin typeface="源泉圓體 TTF Heavy" panose="020B0A00000000000000" pitchFamily="34" charset="-120"/>
              <a:ea typeface="源泉圓體 TTF Heavy" panose="020B0A00000000000000" pitchFamily="34" charset="-120"/>
            </a:endParaRPr>
          </a:p>
        </p:txBody>
      </p:sp>
      <p:sp>
        <p:nvSpPr>
          <p:cNvPr id="2" name="矩形: 圓角 1">
            <a:extLst>
              <a:ext uri="{FF2B5EF4-FFF2-40B4-BE49-F238E27FC236}">
                <a16:creationId xmlns:a16="http://schemas.microsoft.com/office/drawing/2014/main" id="{A6F9BB6E-2BEA-4B63-8C6E-7C0F5F28A2A2}"/>
              </a:ext>
            </a:extLst>
          </p:cNvPr>
          <p:cNvSpPr/>
          <p:nvPr/>
        </p:nvSpPr>
        <p:spPr>
          <a:xfrm>
            <a:off x="5411972" y="1419225"/>
            <a:ext cx="3330675" cy="3330675"/>
          </a:xfrm>
          <a:prstGeom prst="round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7" name="群組 6">
            <a:extLst>
              <a:ext uri="{FF2B5EF4-FFF2-40B4-BE49-F238E27FC236}">
                <a16:creationId xmlns:a16="http://schemas.microsoft.com/office/drawing/2014/main" id="{22527A12-8EE0-4E03-ABBF-79890DC82530}"/>
              </a:ext>
            </a:extLst>
          </p:cNvPr>
          <p:cNvGrpSpPr/>
          <p:nvPr/>
        </p:nvGrpSpPr>
        <p:grpSpPr>
          <a:xfrm>
            <a:off x="5425826" y="1748431"/>
            <a:ext cx="3169474" cy="775200"/>
            <a:chOff x="700075" y="1748431"/>
            <a:chExt cx="4484700" cy="775200"/>
          </a:xfrm>
        </p:grpSpPr>
        <p:sp>
          <p:nvSpPr>
            <p:cNvPr id="30" name="Google Shape;270;p31">
              <a:extLst>
                <a:ext uri="{FF2B5EF4-FFF2-40B4-BE49-F238E27FC236}">
                  <a16:creationId xmlns:a16="http://schemas.microsoft.com/office/drawing/2014/main" id="{73F540E2-9269-4EDA-9F2C-E233A5F8A97A}"/>
                </a:ext>
              </a:extLst>
            </p:cNvPr>
            <p:cNvSpPr/>
            <p:nvPr/>
          </p:nvSpPr>
          <p:spPr>
            <a:xfrm>
              <a:off x="700075" y="1748431"/>
              <a:ext cx="4484700" cy="775200"/>
            </a:xfrm>
            <a:prstGeom prst="roundRect">
              <a:avLst>
                <a:gd name="adj" fmla="val 12390"/>
              </a:avLst>
            </a:prstGeom>
            <a:solidFill>
              <a:schemeClr val="accent5"/>
            </a:solidFill>
            <a:ln>
              <a:noFill/>
            </a:ln>
          </p:spPr>
          <p:txBody>
            <a:bodyPr spcFirstLastPara="1" wrap="square" lIns="91425" tIns="91425" rIns="91425" bIns="91425" anchor="ctr" anchorCtr="0">
              <a:noAutofit/>
            </a:bodyPr>
            <a:lstStyle/>
            <a:p>
              <a:pPr marL="142875" marR="190500" lvl="0" indent="0" rtl="0">
                <a:lnSpc>
                  <a:spcPct val="115000"/>
                </a:lnSpc>
                <a:spcBef>
                  <a:spcPts val="0"/>
                </a:spcBef>
                <a:spcAft>
                  <a:spcPts val="0"/>
                </a:spcAft>
                <a:buClr>
                  <a:schemeClr val="dk1"/>
                </a:buClr>
                <a:buSzPts val="1100"/>
                <a:buFont typeface="Arial"/>
                <a:buNone/>
              </a:pPr>
              <a:endParaRPr lang="en-US" altLang="zh-TW" sz="1200" dirty="0">
                <a:solidFill>
                  <a:schemeClr val="bg1"/>
                </a:solidFill>
                <a:latin typeface="源泉圓體 R" panose="020B0500000000000000" pitchFamily="34" charset="-120"/>
                <a:ea typeface="源泉圓體 R" panose="020B0500000000000000" pitchFamily="34" charset="-120"/>
              </a:endParaRPr>
            </a:p>
          </p:txBody>
        </p:sp>
        <p:sp>
          <p:nvSpPr>
            <p:cNvPr id="33" name="文字方塊 32">
              <a:extLst>
                <a:ext uri="{FF2B5EF4-FFF2-40B4-BE49-F238E27FC236}">
                  <a16:creationId xmlns:a16="http://schemas.microsoft.com/office/drawing/2014/main" id="{FC427DAC-C2FD-46BE-BAE8-B11E6772EA58}"/>
                </a:ext>
              </a:extLst>
            </p:cNvPr>
            <p:cNvSpPr txBox="1"/>
            <p:nvPr/>
          </p:nvSpPr>
          <p:spPr>
            <a:xfrm>
              <a:off x="700075" y="1874421"/>
              <a:ext cx="4475543" cy="523220"/>
            </a:xfrm>
            <a:prstGeom prst="rect">
              <a:avLst/>
            </a:prstGeom>
            <a:noFill/>
          </p:spPr>
          <p:txBody>
            <a:bodyPr wrap="square">
              <a:spAutoFit/>
            </a:bodyPr>
            <a:lstStyle/>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No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少樣本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841</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3506</a:t>
              </a:r>
              <a:endParaRPr lang="zh-TW" altLang="en-US" b="0" dirty="0">
                <a:solidFill>
                  <a:schemeClr val="bg1"/>
                </a:solidFill>
                <a:effectLst/>
                <a:latin typeface="源泉圓體 R" panose="020B0500000000000000" pitchFamily="34" charset="-120"/>
                <a:ea typeface="源泉圓體 R" panose="020B0500000000000000" pitchFamily="34" charset="-120"/>
              </a:endParaRPr>
            </a:p>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Yes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多樣本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3506 </a:t>
              </a:r>
              <a:r>
                <a:rPr lang="zh-TW" altLang="en-US" b="0" i="0" u="sng"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3506</a:t>
              </a:r>
              <a:endParaRPr lang="zh-TW" altLang="en-US" u="sng" dirty="0">
                <a:solidFill>
                  <a:schemeClr val="bg1"/>
                </a:solidFill>
                <a:latin typeface="源泉圓體 R" panose="020B0500000000000000" pitchFamily="34" charset="-120"/>
                <a:ea typeface="源泉圓體 R" panose="020B0500000000000000" pitchFamily="34" charset="-120"/>
              </a:endParaRPr>
            </a:p>
          </p:txBody>
        </p:sp>
      </p:grpSp>
      <p:grpSp>
        <p:nvGrpSpPr>
          <p:cNvPr id="34" name="群組 33">
            <a:extLst>
              <a:ext uri="{FF2B5EF4-FFF2-40B4-BE49-F238E27FC236}">
                <a16:creationId xmlns:a16="http://schemas.microsoft.com/office/drawing/2014/main" id="{4F8407EC-3034-42CF-BB92-A4C4343F38CD}"/>
              </a:ext>
            </a:extLst>
          </p:cNvPr>
          <p:cNvGrpSpPr/>
          <p:nvPr/>
        </p:nvGrpSpPr>
        <p:grpSpPr>
          <a:xfrm>
            <a:off x="5425826" y="2792855"/>
            <a:ext cx="3169474" cy="775200"/>
            <a:chOff x="700075" y="1753574"/>
            <a:chExt cx="4484700" cy="775200"/>
          </a:xfrm>
        </p:grpSpPr>
        <p:sp>
          <p:nvSpPr>
            <p:cNvPr id="35" name="Google Shape;270;p31">
              <a:extLst>
                <a:ext uri="{FF2B5EF4-FFF2-40B4-BE49-F238E27FC236}">
                  <a16:creationId xmlns:a16="http://schemas.microsoft.com/office/drawing/2014/main" id="{45ED5ACB-8D67-4DCA-B205-C0970EA669BB}"/>
                </a:ext>
              </a:extLst>
            </p:cNvPr>
            <p:cNvSpPr/>
            <p:nvPr/>
          </p:nvSpPr>
          <p:spPr>
            <a:xfrm>
              <a:off x="700075" y="1753574"/>
              <a:ext cx="4484700" cy="775200"/>
            </a:xfrm>
            <a:prstGeom prst="roundRect">
              <a:avLst>
                <a:gd name="adj" fmla="val 12390"/>
              </a:avLst>
            </a:prstGeom>
            <a:solidFill>
              <a:schemeClr val="accent3"/>
            </a:solidFill>
            <a:ln>
              <a:noFill/>
            </a:ln>
          </p:spPr>
          <p:txBody>
            <a:bodyPr spcFirstLastPara="1" wrap="square" lIns="91425" tIns="91425" rIns="91425" bIns="91425" anchor="ctr" anchorCtr="0">
              <a:noAutofit/>
            </a:bodyPr>
            <a:lstStyle/>
            <a:p>
              <a:pPr marL="142875" marR="190500" lvl="0" indent="0" rtl="0">
                <a:lnSpc>
                  <a:spcPct val="115000"/>
                </a:lnSpc>
                <a:spcBef>
                  <a:spcPts val="0"/>
                </a:spcBef>
                <a:spcAft>
                  <a:spcPts val="0"/>
                </a:spcAft>
                <a:buClr>
                  <a:schemeClr val="dk1"/>
                </a:buClr>
                <a:buSzPts val="1100"/>
                <a:buFont typeface="Arial"/>
                <a:buNone/>
              </a:pPr>
              <a:endParaRPr lang="en-US" altLang="zh-TW" sz="1200" dirty="0">
                <a:solidFill>
                  <a:schemeClr val="bg1"/>
                </a:solidFill>
                <a:latin typeface="源泉圓體 R" panose="020B0500000000000000" pitchFamily="34" charset="-120"/>
                <a:ea typeface="源泉圓體 R" panose="020B0500000000000000" pitchFamily="34" charset="-120"/>
              </a:endParaRPr>
            </a:p>
          </p:txBody>
        </p:sp>
        <p:sp>
          <p:nvSpPr>
            <p:cNvPr id="37" name="文字方塊 36">
              <a:extLst>
                <a:ext uri="{FF2B5EF4-FFF2-40B4-BE49-F238E27FC236}">
                  <a16:creationId xmlns:a16="http://schemas.microsoft.com/office/drawing/2014/main" id="{C74E3577-8D63-4AEF-B35A-13F8C8AEC46F}"/>
                </a:ext>
              </a:extLst>
            </p:cNvPr>
            <p:cNvSpPr txBox="1"/>
            <p:nvPr/>
          </p:nvSpPr>
          <p:spPr>
            <a:xfrm>
              <a:off x="700075" y="1879564"/>
              <a:ext cx="4475543" cy="523220"/>
            </a:xfrm>
            <a:prstGeom prst="rect">
              <a:avLst/>
            </a:prstGeom>
            <a:noFill/>
          </p:spPr>
          <p:txBody>
            <a:bodyPr wrap="square">
              <a:spAutoFit/>
            </a:bodyPr>
            <a:lstStyle/>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No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少樣本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841</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841</a:t>
              </a:r>
              <a:endParaRPr lang="zh-TW" altLang="en-US" b="0" dirty="0">
                <a:solidFill>
                  <a:schemeClr val="bg1"/>
                </a:solidFill>
                <a:effectLst/>
                <a:latin typeface="源泉圓體 R" panose="020B0500000000000000" pitchFamily="34" charset="-120"/>
                <a:ea typeface="源泉圓體 R" panose="020B0500000000000000" pitchFamily="34" charset="-120"/>
              </a:endParaRPr>
            </a:p>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Yes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多樣本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3506 </a:t>
              </a:r>
              <a:r>
                <a:rPr lang="zh-TW" altLang="en-US" b="0" i="0" u="sng"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841</a:t>
              </a:r>
              <a:endParaRPr lang="zh-TW" altLang="en-US" u="sng" dirty="0">
                <a:solidFill>
                  <a:schemeClr val="bg1"/>
                </a:solidFill>
                <a:latin typeface="源泉圓體 R" panose="020B0500000000000000" pitchFamily="34" charset="-120"/>
                <a:ea typeface="源泉圓體 R" panose="020B0500000000000000" pitchFamily="34" charset="-120"/>
              </a:endParaRPr>
            </a:p>
          </p:txBody>
        </p:sp>
      </p:grpSp>
      <p:grpSp>
        <p:nvGrpSpPr>
          <p:cNvPr id="38" name="群組 37">
            <a:extLst>
              <a:ext uri="{FF2B5EF4-FFF2-40B4-BE49-F238E27FC236}">
                <a16:creationId xmlns:a16="http://schemas.microsoft.com/office/drawing/2014/main" id="{6B024DC7-1264-4AAF-9AB2-279847215AC6}"/>
              </a:ext>
            </a:extLst>
          </p:cNvPr>
          <p:cNvGrpSpPr/>
          <p:nvPr/>
        </p:nvGrpSpPr>
        <p:grpSpPr>
          <a:xfrm>
            <a:off x="5427845" y="3832631"/>
            <a:ext cx="3169474" cy="775200"/>
            <a:chOff x="700075" y="1753574"/>
            <a:chExt cx="4484700" cy="775200"/>
          </a:xfrm>
        </p:grpSpPr>
        <p:sp>
          <p:nvSpPr>
            <p:cNvPr id="39" name="Google Shape;270;p31">
              <a:extLst>
                <a:ext uri="{FF2B5EF4-FFF2-40B4-BE49-F238E27FC236}">
                  <a16:creationId xmlns:a16="http://schemas.microsoft.com/office/drawing/2014/main" id="{8DD01A98-7639-47F8-81D0-9BBE3BF89939}"/>
                </a:ext>
              </a:extLst>
            </p:cNvPr>
            <p:cNvSpPr/>
            <p:nvPr/>
          </p:nvSpPr>
          <p:spPr>
            <a:xfrm>
              <a:off x="700075" y="1753574"/>
              <a:ext cx="4484700" cy="775200"/>
            </a:xfrm>
            <a:prstGeom prst="roundRect">
              <a:avLst>
                <a:gd name="adj" fmla="val 12390"/>
              </a:avLst>
            </a:prstGeom>
            <a:solidFill>
              <a:srgbClr val="F19B61"/>
            </a:solidFill>
            <a:ln>
              <a:noFill/>
            </a:ln>
          </p:spPr>
          <p:txBody>
            <a:bodyPr spcFirstLastPara="1" wrap="square" lIns="91425" tIns="91425" rIns="91425" bIns="91425" anchor="ctr" anchorCtr="0">
              <a:noAutofit/>
            </a:bodyPr>
            <a:lstStyle/>
            <a:p>
              <a:pPr marL="142875" marR="190500" lvl="0" indent="0" rtl="0">
                <a:lnSpc>
                  <a:spcPct val="115000"/>
                </a:lnSpc>
                <a:spcBef>
                  <a:spcPts val="0"/>
                </a:spcBef>
                <a:spcAft>
                  <a:spcPts val="0"/>
                </a:spcAft>
                <a:buClr>
                  <a:schemeClr val="dk1"/>
                </a:buClr>
                <a:buSzPts val="1100"/>
                <a:buFont typeface="Arial"/>
                <a:buNone/>
              </a:pPr>
              <a:endParaRPr lang="en-US" altLang="zh-TW" sz="1200" dirty="0">
                <a:solidFill>
                  <a:schemeClr val="bg1"/>
                </a:solidFill>
                <a:latin typeface="源泉圓體 R" panose="020B0500000000000000" pitchFamily="34" charset="-120"/>
                <a:ea typeface="源泉圓體 R" panose="020B0500000000000000" pitchFamily="34" charset="-120"/>
              </a:endParaRPr>
            </a:p>
          </p:txBody>
        </p:sp>
        <p:sp>
          <p:nvSpPr>
            <p:cNvPr id="41" name="文字方塊 40">
              <a:extLst>
                <a:ext uri="{FF2B5EF4-FFF2-40B4-BE49-F238E27FC236}">
                  <a16:creationId xmlns:a16="http://schemas.microsoft.com/office/drawing/2014/main" id="{FA6E4A42-7DB1-4FDB-8AE8-0F979077EFC5}"/>
                </a:ext>
              </a:extLst>
            </p:cNvPr>
            <p:cNvSpPr txBox="1"/>
            <p:nvPr/>
          </p:nvSpPr>
          <p:spPr>
            <a:xfrm>
              <a:off x="700075" y="1879564"/>
              <a:ext cx="4475543" cy="523220"/>
            </a:xfrm>
            <a:prstGeom prst="rect">
              <a:avLst/>
            </a:prstGeom>
            <a:noFill/>
          </p:spPr>
          <p:txBody>
            <a:bodyPr wrap="square">
              <a:spAutoFit/>
            </a:bodyPr>
            <a:lstStyle/>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No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少樣本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841</a:t>
              </a:r>
              <a:r>
                <a:rPr lang="zh-TW" altLang="en-US" b="0" i="0" u="sng"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1682</a:t>
              </a:r>
              <a:endParaRPr lang="zh-TW" altLang="en-US" b="0" u="sng" dirty="0">
                <a:solidFill>
                  <a:schemeClr val="bg1"/>
                </a:solidFill>
                <a:effectLst/>
                <a:latin typeface="源泉圓體 R" panose="020B0500000000000000" pitchFamily="34" charset="-120"/>
                <a:ea typeface="源泉圓體 R" panose="020B0500000000000000" pitchFamily="34" charset="-120"/>
              </a:endParaRPr>
            </a:p>
            <a:p>
              <a:pPr algn="ctr" rtl="0">
                <a:spcBef>
                  <a:spcPts val="0"/>
                </a:spcBef>
              </a:pP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Yes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類別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多樣本 </a:t>
              </a:r>
              <a:r>
                <a:rPr lang="en-US" altLang="zh-TW" b="0" i="0" u="none" strike="noStrike" dirty="0">
                  <a:solidFill>
                    <a:schemeClr val="bg1"/>
                  </a:solidFill>
                  <a:effectLst/>
                  <a:latin typeface="源泉圓體 R" panose="020B0500000000000000" pitchFamily="34" charset="-120"/>
                  <a:ea typeface="源泉圓體 R" panose="020B0500000000000000" pitchFamily="34" charset="-120"/>
                </a:rPr>
                <a:t>) </a:t>
              </a:r>
              <a:r>
                <a:rPr lang="zh-TW" altLang="en-US" b="0" i="0" u="none"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rPr>
                <a:t>3506 </a:t>
              </a:r>
              <a:r>
                <a:rPr lang="zh-TW" altLang="en-US" b="0" i="0" u="sng" strike="noStrike" dirty="0">
                  <a:solidFill>
                    <a:schemeClr val="bg1"/>
                  </a:solidFill>
                  <a:effectLst/>
                  <a:latin typeface="源泉圓體 R" panose="020B0500000000000000" pitchFamily="34" charset="-120"/>
                  <a:ea typeface="源泉圓體 R" panose="020B0500000000000000" pitchFamily="34" charset="-120"/>
                </a:rPr>
                <a:t> </a:t>
              </a:r>
              <a:r>
                <a:rPr lang="en-US" altLang="zh-TW" b="0" i="0" u="sng" strike="noStrike" dirty="0">
                  <a:solidFill>
                    <a:schemeClr val="bg1"/>
                  </a:solidFill>
                  <a:effectLst/>
                  <a:latin typeface="源泉圓體 R" panose="020B0500000000000000" pitchFamily="34" charset="-120"/>
                  <a:ea typeface="源泉圓體 R" panose="020B0500000000000000" pitchFamily="34" charset="-120"/>
                  <a:sym typeface="Wingdings" panose="05000000000000000000" pitchFamily="2" charset="2"/>
                </a:rPr>
                <a:t>  1682</a:t>
              </a:r>
              <a:endParaRPr lang="zh-TW" altLang="en-US" u="sng" dirty="0">
                <a:solidFill>
                  <a:schemeClr val="bg1"/>
                </a:solidFill>
                <a:latin typeface="源泉圓體 R" panose="020B0500000000000000" pitchFamily="34" charset="-120"/>
                <a:ea typeface="源泉圓體 R" panose="020B0500000000000000" pitchFamily="34" charset="-120"/>
              </a:endParaRPr>
            </a:p>
          </p:txBody>
        </p:sp>
      </p:grpSp>
    </p:spTree>
    <p:extLst>
      <p:ext uri="{BB962C8B-B14F-4D97-AF65-F5344CB8AC3E}">
        <p14:creationId xmlns:p14="http://schemas.microsoft.com/office/powerpoint/2010/main" val="3420743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17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2200"/>
                            </p:stCondLst>
                            <p:childTnLst>
                              <p:par>
                                <p:cTn id="13" presetID="10" presetClass="entr" presetSubtype="0"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childTnLst>
                                </p:cTn>
                              </p:par>
                            </p:childTnLst>
                          </p:cTn>
                        </p:par>
                        <p:par>
                          <p:cTn id="16" fill="hold">
                            <p:stCondLst>
                              <p:cond delay="2700"/>
                            </p:stCondLst>
                            <p:childTnLst>
                              <p:par>
                                <p:cTn id="17" presetID="10" presetClass="entr" presetSubtype="0" fill="hold" nodeType="after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群組 42">
            <a:extLst>
              <a:ext uri="{FF2B5EF4-FFF2-40B4-BE49-F238E27FC236}">
                <a16:creationId xmlns:a16="http://schemas.microsoft.com/office/drawing/2014/main" id="{4FC178C5-A1FD-42ED-8ABB-983B1A38780F}"/>
              </a:ext>
            </a:extLst>
          </p:cNvPr>
          <p:cNvGrpSpPr/>
          <p:nvPr/>
        </p:nvGrpSpPr>
        <p:grpSpPr>
          <a:xfrm>
            <a:off x="-1" y="829313"/>
            <a:ext cx="9090425" cy="3484875"/>
            <a:chOff x="0" y="-895"/>
            <a:chExt cx="8741578" cy="3351142"/>
          </a:xfrm>
        </p:grpSpPr>
        <p:pic>
          <p:nvPicPr>
            <p:cNvPr id="3" name="圖片 2">
              <a:extLst>
                <a:ext uri="{FF2B5EF4-FFF2-40B4-BE49-F238E27FC236}">
                  <a16:creationId xmlns:a16="http://schemas.microsoft.com/office/drawing/2014/main" id="{BC5FED4D-6557-42CF-B1F7-070A21B8336A}"/>
                </a:ext>
              </a:extLst>
            </p:cNvPr>
            <p:cNvPicPr>
              <a:picLocks noChangeAspect="1"/>
            </p:cNvPicPr>
            <p:nvPr/>
          </p:nvPicPr>
          <p:blipFill>
            <a:blip r:embed="rId3"/>
            <a:stretch>
              <a:fillRect/>
            </a:stretch>
          </p:blipFill>
          <p:spPr>
            <a:xfrm>
              <a:off x="0" y="0"/>
              <a:ext cx="2154309" cy="1673923"/>
            </a:xfrm>
            <a:prstGeom prst="rect">
              <a:avLst/>
            </a:prstGeom>
          </p:spPr>
        </p:pic>
        <p:pic>
          <p:nvPicPr>
            <p:cNvPr id="5" name="圖片 4">
              <a:extLst>
                <a:ext uri="{FF2B5EF4-FFF2-40B4-BE49-F238E27FC236}">
                  <a16:creationId xmlns:a16="http://schemas.microsoft.com/office/drawing/2014/main" id="{3EDD80E6-5B58-4143-9AA9-31B7FE39E353}"/>
                </a:ext>
              </a:extLst>
            </p:cNvPr>
            <p:cNvPicPr>
              <a:picLocks noChangeAspect="1"/>
            </p:cNvPicPr>
            <p:nvPr/>
          </p:nvPicPr>
          <p:blipFill>
            <a:blip r:embed="rId4"/>
            <a:stretch>
              <a:fillRect/>
            </a:stretch>
          </p:blipFill>
          <p:spPr>
            <a:xfrm>
              <a:off x="1640272" y="0"/>
              <a:ext cx="2154309" cy="1673923"/>
            </a:xfrm>
            <a:prstGeom prst="rect">
              <a:avLst/>
            </a:prstGeom>
          </p:spPr>
        </p:pic>
        <p:pic>
          <p:nvPicPr>
            <p:cNvPr id="7" name="圖片 6">
              <a:extLst>
                <a:ext uri="{FF2B5EF4-FFF2-40B4-BE49-F238E27FC236}">
                  <a16:creationId xmlns:a16="http://schemas.microsoft.com/office/drawing/2014/main" id="{A7D5B9F8-43A7-4EB5-897B-976CD2E301BB}"/>
                </a:ext>
              </a:extLst>
            </p:cNvPr>
            <p:cNvPicPr>
              <a:picLocks noChangeAspect="1"/>
            </p:cNvPicPr>
            <p:nvPr/>
          </p:nvPicPr>
          <p:blipFill>
            <a:blip r:embed="rId5"/>
            <a:stretch>
              <a:fillRect/>
            </a:stretch>
          </p:blipFill>
          <p:spPr>
            <a:xfrm>
              <a:off x="3288768" y="-448"/>
              <a:ext cx="2154310" cy="1673924"/>
            </a:xfrm>
            <a:prstGeom prst="rect">
              <a:avLst/>
            </a:prstGeom>
          </p:spPr>
        </p:pic>
        <p:pic>
          <p:nvPicPr>
            <p:cNvPr id="9" name="圖片 8">
              <a:extLst>
                <a:ext uri="{FF2B5EF4-FFF2-40B4-BE49-F238E27FC236}">
                  <a16:creationId xmlns:a16="http://schemas.microsoft.com/office/drawing/2014/main" id="{35612401-76AE-4B9B-B615-3FD3A53366F2}"/>
                </a:ext>
              </a:extLst>
            </p:cNvPr>
            <p:cNvPicPr>
              <a:picLocks noChangeAspect="1"/>
            </p:cNvPicPr>
            <p:nvPr/>
          </p:nvPicPr>
          <p:blipFill>
            <a:blip r:embed="rId6"/>
            <a:stretch>
              <a:fillRect/>
            </a:stretch>
          </p:blipFill>
          <p:spPr>
            <a:xfrm>
              <a:off x="4929040" y="-895"/>
              <a:ext cx="2136290" cy="1659922"/>
            </a:xfrm>
            <a:prstGeom prst="rect">
              <a:avLst/>
            </a:prstGeom>
          </p:spPr>
        </p:pic>
        <p:pic>
          <p:nvPicPr>
            <p:cNvPr id="11" name="圖片 10">
              <a:extLst>
                <a:ext uri="{FF2B5EF4-FFF2-40B4-BE49-F238E27FC236}">
                  <a16:creationId xmlns:a16="http://schemas.microsoft.com/office/drawing/2014/main" id="{D4752810-56D3-48CB-85EE-2F6AC8C2549A}"/>
                </a:ext>
              </a:extLst>
            </p:cNvPr>
            <p:cNvPicPr>
              <a:picLocks noChangeAspect="1"/>
            </p:cNvPicPr>
            <p:nvPr/>
          </p:nvPicPr>
          <p:blipFill>
            <a:blip r:embed="rId7"/>
            <a:stretch>
              <a:fillRect/>
            </a:stretch>
          </p:blipFill>
          <p:spPr>
            <a:xfrm>
              <a:off x="6577538" y="1"/>
              <a:ext cx="2154309" cy="1673923"/>
            </a:xfrm>
            <a:prstGeom prst="rect">
              <a:avLst/>
            </a:prstGeom>
          </p:spPr>
        </p:pic>
        <p:pic>
          <p:nvPicPr>
            <p:cNvPr id="13" name="圖片 12">
              <a:extLst>
                <a:ext uri="{FF2B5EF4-FFF2-40B4-BE49-F238E27FC236}">
                  <a16:creationId xmlns:a16="http://schemas.microsoft.com/office/drawing/2014/main" id="{1E8A8B2D-DB86-4DFA-933B-1568456D41F7}"/>
                </a:ext>
              </a:extLst>
            </p:cNvPr>
            <p:cNvPicPr>
              <a:picLocks noChangeAspect="1"/>
            </p:cNvPicPr>
            <p:nvPr/>
          </p:nvPicPr>
          <p:blipFill>
            <a:blip r:embed="rId8"/>
            <a:stretch>
              <a:fillRect/>
            </a:stretch>
          </p:blipFill>
          <p:spPr>
            <a:xfrm>
              <a:off x="5755" y="1659027"/>
              <a:ext cx="2154309" cy="1673923"/>
            </a:xfrm>
            <a:prstGeom prst="rect">
              <a:avLst/>
            </a:prstGeom>
          </p:spPr>
        </p:pic>
        <p:pic>
          <p:nvPicPr>
            <p:cNvPr id="15" name="圖片 14">
              <a:extLst>
                <a:ext uri="{FF2B5EF4-FFF2-40B4-BE49-F238E27FC236}">
                  <a16:creationId xmlns:a16="http://schemas.microsoft.com/office/drawing/2014/main" id="{39625B10-8834-45D1-86C8-0C244E0A507A}"/>
                </a:ext>
              </a:extLst>
            </p:cNvPr>
            <p:cNvPicPr>
              <a:picLocks noChangeAspect="1"/>
            </p:cNvPicPr>
            <p:nvPr/>
          </p:nvPicPr>
          <p:blipFill>
            <a:blip r:embed="rId9"/>
            <a:stretch>
              <a:fillRect/>
            </a:stretch>
          </p:blipFill>
          <p:spPr>
            <a:xfrm>
              <a:off x="1640272" y="1673476"/>
              <a:ext cx="2135137" cy="1659027"/>
            </a:xfrm>
            <a:prstGeom prst="rect">
              <a:avLst/>
            </a:prstGeom>
          </p:spPr>
        </p:pic>
        <p:pic>
          <p:nvPicPr>
            <p:cNvPr id="17" name="圖片 16">
              <a:extLst>
                <a:ext uri="{FF2B5EF4-FFF2-40B4-BE49-F238E27FC236}">
                  <a16:creationId xmlns:a16="http://schemas.microsoft.com/office/drawing/2014/main" id="{97C09444-14A3-417A-99FF-3B0123CF855C}"/>
                </a:ext>
              </a:extLst>
            </p:cNvPr>
            <p:cNvPicPr>
              <a:picLocks noChangeAspect="1"/>
            </p:cNvPicPr>
            <p:nvPr/>
          </p:nvPicPr>
          <p:blipFill>
            <a:blip r:embed="rId10"/>
            <a:stretch>
              <a:fillRect/>
            </a:stretch>
          </p:blipFill>
          <p:spPr>
            <a:xfrm>
              <a:off x="3294523" y="1665857"/>
              <a:ext cx="2148553" cy="1669450"/>
            </a:xfrm>
            <a:prstGeom prst="rect">
              <a:avLst/>
            </a:prstGeom>
          </p:spPr>
        </p:pic>
        <p:pic>
          <p:nvPicPr>
            <p:cNvPr id="19" name="圖片 18">
              <a:extLst>
                <a:ext uri="{FF2B5EF4-FFF2-40B4-BE49-F238E27FC236}">
                  <a16:creationId xmlns:a16="http://schemas.microsoft.com/office/drawing/2014/main" id="{0D2F82AE-7CE4-4152-9615-5EAEB4AE69B0}"/>
                </a:ext>
              </a:extLst>
            </p:cNvPr>
            <p:cNvPicPr>
              <a:picLocks noChangeAspect="1"/>
            </p:cNvPicPr>
            <p:nvPr/>
          </p:nvPicPr>
          <p:blipFill>
            <a:blip r:embed="rId11"/>
            <a:stretch>
              <a:fillRect/>
            </a:stretch>
          </p:blipFill>
          <p:spPr>
            <a:xfrm>
              <a:off x="4923285" y="1668248"/>
              <a:ext cx="2129383" cy="1654555"/>
            </a:xfrm>
            <a:prstGeom prst="rect">
              <a:avLst/>
            </a:prstGeom>
          </p:spPr>
        </p:pic>
        <p:pic>
          <p:nvPicPr>
            <p:cNvPr id="21" name="圖片 20">
              <a:extLst>
                <a:ext uri="{FF2B5EF4-FFF2-40B4-BE49-F238E27FC236}">
                  <a16:creationId xmlns:a16="http://schemas.microsoft.com/office/drawing/2014/main" id="{E6A526A6-F138-439C-8F89-4917E623DEEE}"/>
                </a:ext>
              </a:extLst>
            </p:cNvPr>
            <p:cNvPicPr>
              <a:picLocks noChangeAspect="1"/>
            </p:cNvPicPr>
            <p:nvPr/>
          </p:nvPicPr>
          <p:blipFill>
            <a:blip r:embed="rId12"/>
            <a:stretch>
              <a:fillRect/>
            </a:stretch>
          </p:blipFill>
          <p:spPr>
            <a:xfrm>
              <a:off x="6576875" y="1668248"/>
              <a:ext cx="2164703" cy="1681999"/>
            </a:xfrm>
            <a:prstGeom prst="rect">
              <a:avLst/>
            </a:prstGeom>
          </p:spPr>
        </p:pic>
      </p:grpSp>
      <p:sp>
        <p:nvSpPr>
          <p:cNvPr id="2" name="矩形: 圓角 1">
            <a:extLst>
              <a:ext uri="{FF2B5EF4-FFF2-40B4-BE49-F238E27FC236}">
                <a16:creationId xmlns:a16="http://schemas.microsoft.com/office/drawing/2014/main" id="{2F5F2C9C-C9A9-404B-B95E-8E85B8ADC326}"/>
              </a:ext>
            </a:extLst>
          </p:cNvPr>
          <p:cNvSpPr/>
          <p:nvPr/>
        </p:nvSpPr>
        <p:spPr>
          <a:xfrm>
            <a:off x="73151" y="1779588"/>
            <a:ext cx="6853429" cy="806406"/>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投影片編號版面配置區 1">
            <a:extLst>
              <a:ext uri="{FF2B5EF4-FFF2-40B4-BE49-F238E27FC236}">
                <a16:creationId xmlns:a16="http://schemas.microsoft.com/office/drawing/2014/main" id="{EF9B8CFB-1B7B-411C-AE21-1E93EB9992B1}"/>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8</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2652900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FFC0F372-F69B-4DF6-9FF3-395917EC85BF}"/>
              </a:ext>
            </a:extLst>
          </p:cNvPr>
          <p:cNvGrpSpPr/>
          <p:nvPr/>
        </p:nvGrpSpPr>
        <p:grpSpPr>
          <a:xfrm>
            <a:off x="0" y="962025"/>
            <a:ext cx="9169276" cy="3219450"/>
            <a:chOff x="0" y="0"/>
            <a:chExt cx="8725137" cy="3063507"/>
          </a:xfrm>
        </p:grpSpPr>
        <p:pic>
          <p:nvPicPr>
            <p:cNvPr id="23" name="圖片 22">
              <a:extLst>
                <a:ext uri="{FF2B5EF4-FFF2-40B4-BE49-F238E27FC236}">
                  <a16:creationId xmlns:a16="http://schemas.microsoft.com/office/drawing/2014/main" id="{D816432E-747E-40FE-8103-CDDB84356458}"/>
                </a:ext>
              </a:extLst>
            </p:cNvPr>
            <p:cNvPicPr>
              <a:picLocks noChangeAspect="1"/>
            </p:cNvPicPr>
            <p:nvPr/>
          </p:nvPicPr>
          <p:blipFill>
            <a:blip r:embed="rId3"/>
            <a:stretch>
              <a:fillRect/>
            </a:stretch>
          </p:blipFill>
          <p:spPr>
            <a:xfrm>
              <a:off x="3649" y="0"/>
              <a:ext cx="2156351" cy="1531753"/>
            </a:xfrm>
            <a:prstGeom prst="rect">
              <a:avLst/>
            </a:prstGeom>
          </p:spPr>
        </p:pic>
        <p:pic>
          <p:nvPicPr>
            <p:cNvPr id="25" name="圖片 24">
              <a:extLst>
                <a:ext uri="{FF2B5EF4-FFF2-40B4-BE49-F238E27FC236}">
                  <a16:creationId xmlns:a16="http://schemas.microsoft.com/office/drawing/2014/main" id="{13CFAA7D-94E8-4666-9536-393F10B99C61}"/>
                </a:ext>
              </a:extLst>
            </p:cNvPr>
            <p:cNvPicPr>
              <a:picLocks noChangeAspect="1"/>
            </p:cNvPicPr>
            <p:nvPr/>
          </p:nvPicPr>
          <p:blipFill>
            <a:blip r:embed="rId4"/>
            <a:stretch>
              <a:fillRect/>
            </a:stretch>
          </p:blipFill>
          <p:spPr>
            <a:xfrm>
              <a:off x="1646835" y="0"/>
              <a:ext cx="2156351" cy="1531753"/>
            </a:xfrm>
            <a:prstGeom prst="rect">
              <a:avLst/>
            </a:prstGeom>
          </p:spPr>
        </p:pic>
        <p:pic>
          <p:nvPicPr>
            <p:cNvPr id="27" name="圖片 26">
              <a:extLst>
                <a:ext uri="{FF2B5EF4-FFF2-40B4-BE49-F238E27FC236}">
                  <a16:creationId xmlns:a16="http://schemas.microsoft.com/office/drawing/2014/main" id="{F8422DA1-83AF-4AF1-9C55-A1B8F85EDF1D}"/>
                </a:ext>
              </a:extLst>
            </p:cNvPr>
            <p:cNvPicPr>
              <a:picLocks noChangeAspect="1"/>
            </p:cNvPicPr>
            <p:nvPr/>
          </p:nvPicPr>
          <p:blipFill>
            <a:blip r:embed="rId5"/>
            <a:stretch>
              <a:fillRect/>
            </a:stretch>
          </p:blipFill>
          <p:spPr>
            <a:xfrm>
              <a:off x="3294717" y="0"/>
              <a:ext cx="2156351" cy="1531753"/>
            </a:xfrm>
            <a:prstGeom prst="rect">
              <a:avLst/>
            </a:prstGeom>
          </p:spPr>
        </p:pic>
        <p:pic>
          <p:nvPicPr>
            <p:cNvPr id="29" name="圖片 28">
              <a:extLst>
                <a:ext uri="{FF2B5EF4-FFF2-40B4-BE49-F238E27FC236}">
                  <a16:creationId xmlns:a16="http://schemas.microsoft.com/office/drawing/2014/main" id="{F49875B1-F0FE-40E2-9109-E3D678A96AC2}"/>
                </a:ext>
              </a:extLst>
            </p:cNvPr>
            <p:cNvPicPr>
              <a:picLocks noChangeAspect="1"/>
            </p:cNvPicPr>
            <p:nvPr/>
          </p:nvPicPr>
          <p:blipFill>
            <a:blip r:embed="rId6"/>
            <a:stretch>
              <a:fillRect/>
            </a:stretch>
          </p:blipFill>
          <p:spPr>
            <a:xfrm>
              <a:off x="4923451" y="0"/>
              <a:ext cx="2156351" cy="1531753"/>
            </a:xfrm>
            <a:prstGeom prst="rect">
              <a:avLst/>
            </a:prstGeom>
          </p:spPr>
        </p:pic>
        <p:pic>
          <p:nvPicPr>
            <p:cNvPr id="31" name="圖片 30">
              <a:extLst>
                <a:ext uri="{FF2B5EF4-FFF2-40B4-BE49-F238E27FC236}">
                  <a16:creationId xmlns:a16="http://schemas.microsoft.com/office/drawing/2014/main" id="{BE325F64-34B9-450F-AD1A-3B50A3C6764B}"/>
                </a:ext>
              </a:extLst>
            </p:cNvPr>
            <p:cNvPicPr>
              <a:picLocks noChangeAspect="1"/>
            </p:cNvPicPr>
            <p:nvPr/>
          </p:nvPicPr>
          <p:blipFill>
            <a:blip r:embed="rId7"/>
            <a:stretch>
              <a:fillRect/>
            </a:stretch>
          </p:blipFill>
          <p:spPr>
            <a:xfrm>
              <a:off x="6568786" y="0"/>
              <a:ext cx="2156351" cy="1531753"/>
            </a:xfrm>
            <a:prstGeom prst="rect">
              <a:avLst/>
            </a:prstGeom>
          </p:spPr>
        </p:pic>
        <p:pic>
          <p:nvPicPr>
            <p:cNvPr id="33" name="圖片 32">
              <a:extLst>
                <a:ext uri="{FF2B5EF4-FFF2-40B4-BE49-F238E27FC236}">
                  <a16:creationId xmlns:a16="http://schemas.microsoft.com/office/drawing/2014/main" id="{4B1EA7F7-5411-4D76-B919-4B653B16B43F}"/>
                </a:ext>
              </a:extLst>
            </p:cNvPr>
            <p:cNvPicPr>
              <a:picLocks noChangeAspect="1"/>
            </p:cNvPicPr>
            <p:nvPr/>
          </p:nvPicPr>
          <p:blipFill>
            <a:blip r:embed="rId8"/>
            <a:stretch>
              <a:fillRect/>
            </a:stretch>
          </p:blipFill>
          <p:spPr>
            <a:xfrm>
              <a:off x="0" y="1531753"/>
              <a:ext cx="2156352" cy="1531754"/>
            </a:xfrm>
            <a:prstGeom prst="rect">
              <a:avLst/>
            </a:prstGeom>
          </p:spPr>
        </p:pic>
        <p:pic>
          <p:nvPicPr>
            <p:cNvPr id="35" name="圖片 34">
              <a:extLst>
                <a:ext uri="{FF2B5EF4-FFF2-40B4-BE49-F238E27FC236}">
                  <a16:creationId xmlns:a16="http://schemas.microsoft.com/office/drawing/2014/main" id="{45B888E1-5A87-4B0C-80BD-7187C672F6EE}"/>
                </a:ext>
              </a:extLst>
            </p:cNvPr>
            <p:cNvPicPr>
              <a:picLocks noChangeAspect="1"/>
            </p:cNvPicPr>
            <p:nvPr/>
          </p:nvPicPr>
          <p:blipFill>
            <a:blip r:embed="rId9"/>
            <a:stretch>
              <a:fillRect/>
            </a:stretch>
          </p:blipFill>
          <p:spPr>
            <a:xfrm>
              <a:off x="1636675" y="1531753"/>
              <a:ext cx="2156351" cy="1531753"/>
            </a:xfrm>
            <a:prstGeom prst="rect">
              <a:avLst/>
            </a:prstGeom>
          </p:spPr>
        </p:pic>
        <p:pic>
          <p:nvPicPr>
            <p:cNvPr id="37" name="圖片 36">
              <a:extLst>
                <a:ext uri="{FF2B5EF4-FFF2-40B4-BE49-F238E27FC236}">
                  <a16:creationId xmlns:a16="http://schemas.microsoft.com/office/drawing/2014/main" id="{42B1ED33-A365-4519-B652-529F50FD7643}"/>
                </a:ext>
              </a:extLst>
            </p:cNvPr>
            <p:cNvPicPr>
              <a:picLocks noChangeAspect="1"/>
            </p:cNvPicPr>
            <p:nvPr/>
          </p:nvPicPr>
          <p:blipFill>
            <a:blip r:embed="rId10"/>
            <a:stretch>
              <a:fillRect/>
            </a:stretch>
          </p:blipFill>
          <p:spPr>
            <a:xfrm>
              <a:off x="3294717" y="1531752"/>
              <a:ext cx="2141495" cy="1531753"/>
            </a:xfrm>
            <a:prstGeom prst="rect">
              <a:avLst/>
            </a:prstGeom>
          </p:spPr>
        </p:pic>
        <p:pic>
          <p:nvPicPr>
            <p:cNvPr id="39" name="圖片 38">
              <a:extLst>
                <a:ext uri="{FF2B5EF4-FFF2-40B4-BE49-F238E27FC236}">
                  <a16:creationId xmlns:a16="http://schemas.microsoft.com/office/drawing/2014/main" id="{D15B6297-7F94-48E4-8C25-F7FDBC1F938A}"/>
                </a:ext>
              </a:extLst>
            </p:cNvPr>
            <p:cNvPicPr>
              <a:picLocks noChangeAspect="1"/>
            </p:cNvPicPr>
            <p:nvPr/>
          </p:nvPicPr>
          <p:blipFill>
            <a:blip r:embed="rId11"/>
            <a:stretch>
              <a:fillRect/>
            </a:stretch>
          </p:blipFill>
          <p:spPr>
            <a:xfrm>
              <a:off x="4910744" y="1531751"/>
              <a:ext cx="2169058" cy="1531754"/>
            </a:xfrm>
            <a:prstGeom prst="rect">
              <a:avLst/>
            </a:prstGeom>
          </p:spPr>
        </p:pic>
        <p:pic>
          <p:nvPicPr>
            <p:cNvPr id="41" name="圖片 40">
              <a:extLst>
                <a:ext uri="{FF2B5EF4-FFF2-40B4-BE49-F238E27FC236}">
                  <a16:creationId xmlns:a16="http://schemas.microsoft.com/office/drawing/2014/main" id="{5E7F2E14-5686-430E-A5A6-CCBE5E9A6A8E}"/>
                </a:ext>
              </a:extLst>
            </p:cNvPr>
            <p:cNvPicPr>
              <a:picLocks noChangeAspect="1"/>
            </p:cNvPicPr>
            <p:nvPr/>
          </p:nvPicPr>
          <p:blipFill>
            <a:blip r:embed="rId12"/>
            <a:stretch>
              <a:fillRect/>
            </a:stretch>
          </p:blipFill>
          <p:spPr>
            <a:xfrm>
              <a:off x="6553930" y="1531750"/>
              <a:ext cx="2169058" cy="1531753"/>
            </a:xfrm>
            <a:prstGeom prst="rect">
              <a:avLst/>
            </a:prstGeom>
          </p:spPr>
        </p:pic>
      </p:grpSp>
      <p:sp>
        <p:nvSpPr>
          <p:cNvPr id="13" name="矩形: 圓角 12">
            <a:extLst>
              <a:ext uri="{FF2B5EF4-FFF2-40B4-BE49-F238E27FC236}">
                <a16:creationId xmlns:a16="http://schemas.microsoft.com/office/drawing/2014/main" id="{B1939271-8DEC-4B9A-A30C-4A2DF6DF8D85}"/>
              </a:ext>
            </a:extLst>
          </p:cNvPr>
          <p:cNvSpPr/>
          <p:nvPr/>
        </p:nvSpPr>
        <p:spPr>
          <a:xfrm>
            <a:off x="5463540" y="1779588"/>
            <a:ext cx="3151260" cy="806406"/>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矩形: 圓角 13">
            <a:extLst>
              <a:ext uri="{FF2B5EF4-FFF2-40B4-BE49-F238E27FC236}">
                <a16:creationId xmlns:a16="http://schemas.microsoft.com/office/drawing/2014/main" id="{5E5937AB-991B-4707-8499-D394DF561F46}"/>
              </a:ext>
            </a:extLst>
          </p:cNvPr>
          <p:cNvSpPr/>
          <p:nvPr/>
        </p:nvSpPr>
        <p:spPr>
          <a:xfrm>
            <a:off x="5463540" y="3403557"/>
            <a:ext cx="3151260" cy="806406"/>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圓角 15">
            <a:extLst>
              <a:ext uri="{FF2B5EF4-FFF2-40B4-BE49-F238E27FC236}">
                <a16:creationId xmlns:a16="http://schemas.microsoft.com/office/drawing/2014/main" id="{C48B2C03-FE40-4312-81BB-BB6AC4A9F7E3}"/>
              </a:ext>
            </a:extLst>
          </p:cNvPr>
          <p:cNvSpPr/>
          <p:nvPr/>
        </p:nvSpPr>
        <p:spPr>
          <a:xfrm>
            <a:off x="122629" y="3403557"/>
            <a:ext cx="1608035" cy="806406"/>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投影片編號版面配置區 1">
            <a:extLst>
              <a:ext uri="{FF2B5EF4-FFF2-40B4-BE49-F238E27FC236}">
                <a16:creationId xmlns:a16="http://schemas.microsoft.com/office/drawing/2014/main" id="{2EB51AC5-FD77-4040-9CBE-1ECB8BCA6063}"/>
              </a:ext>
            </a:extLst>
          </p:cNvPr>
          <p:cNvSpPr txBox="1">
            <a:spLocks/>
          </p:cNvSpPr>
          <p:nvPr/>
        </p:nvSpPr>
        <p:spPr>
          <a:xfrm>
            <a:off x="8595300" y="4749900"/>
            <a:ext cx="548700" cy="39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mtClean="0">
                <a:latin typeface="源泉圓體 TTF Heavy" panose="020B0A00000000000000" pitchFamily="34" charset="-120"/>
                <a:ea typeface="源泉圓體 TTF Heavy" panose="020B0A00000000000000" pitchFamily="34" charset="-120"/>
              </a:rPr>
              <a:pPr algn="ctr"/>
              <a:t>9</a:t>
            </a:fld>
            <a:endParaRPr lang="en" dirty="0">
              <a:latin typeface="源泉圓體 TTF Heavy" panose="020B0A00000000000000" pitchFamily="34" charset="-120"/>
              <a:ea typeface="源泉圓體 TTF Heavy" panose="020B0A00000000000000" pitchFamily="34" charset="-120"/>
            </a:endParaRPr>
          </a:p>
        </p:txBody>
      </p:sp>
    </p:spTree>
    <p:extLst>
      <p:ext uri="{BB962C8B-B14F-4D97-AF65-F5344CB8AC3E}">
        <p14:creationId xmlns:p14="http://schemas.microsoft.com/office/powerpoint/2010/main" val="1259536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p:cTn id="18" dur="500" fill="hold"/>
                                        <p:tgtEl>
                                          <p:spTgt spid="14"/>
                                        </p:tgtEl>
                                        <p:attrNameLst>
                                          <p:attrName>ppt_w</p:attrName>
                                        </p:attrNameLst>
                                      </p:cBhvr>
                                      <p:tavLst>
                                        <p:tav tm="0">
                                          <p:val>
                                            <p:fltVal val="0"/>
                                          </p:val>
                                        </p:tav>
                                        <p:tav tm="100000">
                                          <p:val>
                                            <p:strVal val="#ppt_w"/>
                                          </p:val>
                                        </p:tav>
                                      </p:tavLst>
                                    </p:anim>
                                    <p:anim calcmode="lin" valueType="num">
                                      <p:cBhvr>
                                        <p:cTn id="19" dur="500" fill="hold"/>
                                        <p:tgtEl>
                                          <p:spTgt spid="14"/>
                                        </p:tgtEl>
                                        <p:attrNameLst>
                                          <p:attrName>ppt_h</p:attrName>
                                        </p:attrNameLst>
                                      </p:cBhvr>
                                      <p:tavLst>
                                        <p:tav tm="0">
                                          <p:val>
                                            <p:fltVal val="0"/>
                                          </p:val>
                                        </p:tav>
                                        <p:tav tm="100000">
                                          <p:val>
                                            <p:strVal val="#ppt_h"/>
                                          </p:val>
                                        </p:tav>
                                      </p:tavLst>
                                    </p:anim>
                                    <p:animEffect transition="in" filter="fade">
                                      <p:cBhvr>
                                        <p:cTn id="2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6" grpId="0" animBg="1"/>
    </p:bldLst>
  </p:timing>
</p:sld>
</file>

<file path=ppt/theme/theme1.xml><?xml version="1.0" encoding="utf-8"?>
<a:theme xmlns:a="http://schemas.openxmlformats.org/drawingml/2006/main" name="Flu vs COVID-19 Infographics by Slidesgo">
  <a:themeElements>
    <a:clrScheme name="Simple Light">
      <a:dk1>
        <a:srgbClr val="000000"/>
      </a:dk1>
      <a:lt1>
        <a:srgbClr val="FFFFFF"/>
      </a:lt1>
      <a:dk2>
        <a:srgbClr val="EEEEEE"/>
      </a:dk2>
      <a:lt2>
        <a:srgbClr val="C7D9EC"/>
      </a:lt2>
      <a:accent1>
        <a:srgbClr val="EF6C6A"/>
      </a:accent1>
      <a:accent2>
        <a:srgbClr val="FDC3B2"/>
      </a:accent2>
      <a:accent3>
        <a:srgbClr val="0E7F7F"/>
      </a:accent3>
      <a:accent4>
        <a:srgbClr val="79D8D8"/>
      </a:accent4>
      <a:accent5>
        <a:srgbClr val="34516C"/>
      </a:accent5>
      <a:accent6>
        <a:srgbClr val="71CCF5"/>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5800</TotalTime>
  <Words>7667</Words>
  <Application>Microsoft Office PowerPoint</Application>
  <PresentationFormat>如螢幕大小 (16:9)</PresentationFormat>
  <Paragraphs>1207</Paragraphs>
  <Slides>70</Slides>
  <Notes>56</Notes>
  <HiddenSlides>1</HiddenSlides>
  <MMClips>0</MMClips>
  <ScaleCrop>false</ScaleCrop>
  <HeadingPairs>
    <vt:vector size="6" baseType="variant">
      <vt:variant>
        <vt:lpstr>使用字型</vt:lpstr>
      </vt:variant>
      <vt:variant>
        <vt:i4>9</vt:i4>
      </vt:variant>
      <vt:variant>
        <vt:lpstr>佈景主題</vt:lpstr>
      </vt:variant>
      <vt:variant>
        <vt:i4>1</vt:i4>
      </vt:variant>
      <vt:variant>
        <vt:lpstr>投影片標題</vt:lpstr>
      </vt:variant>
      <vt:variant>
        <vt:i4>70</vt:i4>
      </vt:variant>
    </vt:vector>
  </HeadingPairs>
  <TitlesOfParts>
    <vt:vector size="80" baseType="lpstr">
      <vt:lpstr>Times New Roman</vt:lpstr>
      <vt:lpstr>Arial</vt:lpstr>
      <vt:lpstr>源泉圓體 TTF Heavy</vt:lpstr>
      <vt:lpstr>源泉圓體 R</vt:lpstr>
      <vt:lpstr>Fira Sans Extra Condensed Medium</vt:lpstr>
      <vt:lpstr>Fira Sans Extra Condensed</vt:lpstr>
      <vt:lpstr>Roboto</vt:lpstr>
      <vt:lpstr>Fira Sans Extra Condensed SemiBold</vt:lpstr>
      <vt:lpstr>Wingdings</vt:lpstr>
      <vt:lpstr>Flu vs COVID-19 Infographics by Slidesgo</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user</dc:creator>
  <cp:lastModifiedBy>ChenPoYen</cp:lastModifiedBy>
  <cp:revision>69</cp:revision>
  <dcterms:modified xsi:type="dcterms:W3CDTF">2022-04-13T05:42:23Z</dcterms:modified>
</cp:coreProperties>
</file>